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slides/slide177.xml" ContentType="application/vnd.openxmlformats-officedocument.presentationml.slide+xml"/>
  <Override PartName="/ppt/slides/slide178.xml" ContentType="application/vnd.openxmlformats-officedocument.presentationml.slide+xml"/>
  <Override PartName="/ppt/slides/slide179.xml" ContentType="application/vnd.openxmlformats-officedocument.presentationml.slide+xml"/>
  <Override PartName="/ppt/slides/slide180.xml" ContentType="application/vnd.openxmlformats-officedocument.presentationml.slide+xml"/>
  <Override PartName="/ppt/slides/slide181.xml" ContentType="application/vnd.openxmlformats-officedocument.presentationml.slide+xml"/>
  <Override PartName="/ppt/slides/slide182.xml" ContentType="application/vnd.openxmlformats-officedocument.presentationml.slide+xml"/>
  <Override PartName="/ppt/slides/slide183.xml" ContentType="application/vnd.openxmlformats-officedocument.presentationml.slide+xml"/>
  <Override PartName="/ppt/slides/slide184.xml" ContentType="application/vnd.openxmlformats-officedocument.presentationml.slide+xml"/>
  <Override PartName="/ppt/slides/slide185.xml" ContentType="application/vnd.openxmlformats-officedocument.presentationml.slide+xml"/>
  <Override PartName="/ppt/slides/slide186.xml" ContentType="application/vnd.openxmlformats-officedocument.presentationml.slide+xml"/>
  <Override PartName="/ppt/slides/slide187.xml" ContentType="application/vnd.openxmlformats-officedocument.presentationml.slide+xml"/>
  <Override PartName="/ppt/slides/slide188.xml" ContentType="application/vnd.openxmlformats-officedocument.presentationml.slide+xml"/>
  <Override PartName="/ppt/slides/slide189.xml" ContentType="application/vnd.openxmlformats-officedocument.presentationml.slide+xml"/>
  <Override PartName="/ppt/slides/slide190.xml" ContentType="application/vnd.openxmlformats-officedocument.presentationml.slide+xml"/>
  <Override PartName="/ppt/slides/slide191.xml" ContentType="application/vnd.openxmlformats-officedocument.presentationml.slide+xml"/>
  <Override PartName="/ppt/slides/slide192.xml" ContentType="application/vnd.openxmlformats-officedocument.presentationml.slide+xml"/>
  <Override PartName="/ppt/slides/slide193.xml" ContentType="application/vnd.openxmlformats-officedocument.presentationml.slide+xml"/>
  <Override PartName="/ppt/slides/slide194.xml" ContentType="application/vnd.openxmlformats-officedocument.presentationml.slide+xml"/>
  <Override PartName="/ppt/slides/slide195.xml" ContentType="application/vnd.openxmlformats-officedocument.presentationml.slide+xml"/>
  <Override PartName="/ppt/slides/slide196.xml" ContentType="application/vnd.openxmlformats-officedocument.presentationml.slide+xml"/>
  <Override PartName="/ppt/slides/slide197.xml" ContentType="application/vnd.openxmlformats-officedocument.presentationml.slide+xml"/>
  <Override PartName="/ppt/slides/slide198.xml" ContentType="application/vnd.openxmlformats-officedocument.presentationml.slide+xml"/>
  <Override PartName="/ppt/slides/slide199.xml" ContentType="application/vnd.openxmlformats-officedocument.presentationml.slide+xml"/>
  <Override PartName="/ppt/slides/slide200.xml" ContentType="application/vnd.openxmlformats-officedocument.presentationml.slide+xml"/>
  <Override PartName="/ppt/slides/slide201.xml" ContentType="application/vnd.openxmlformats-officedocument.presentationml.slide+xml"/>
  <Override PartName="/ppt/slides/slide202.xml" ContentType="application/vnd.openxmlformats-officedocument.presentationml.slide+xml"/>
  <Override PartName="/ppt/slides/slide203.xml" ContentType="application/vnd.openxmlformats-officedocument.presentationml.slide+xml"/>
  <Override PartName="/ppt/slides/slide204.xml" ContentType="application/vnd.openxmlformats-officedocument.presentationml.slide+xml"/>
  <Override PartName="/ppt/slides/slide205.xml" ContentType="application/vnd.openxmlformats-officedocument.presentationml.slide+xml"/>
  <Override PartName="/ppt/slides/slide206.xml" ContentType="application/vnd.openxmlformats-officedocument.presentationml.slide+xml"/>
  <Override PartName="/ppt/slides/slide207.xml" ContentType="application/vnd.openxmlformats-officedocument.presentationml.slide+xml"/>
  <Override PartName="/ppt/slides/slide208.xml" ContentType="application/vnd.openxmlformats-officedocument.presentationml.slide+xml"/>
  <Override PartName="/ppt/slides/slide209.xml" ContentType="application/vnd.openxmlformats-officedocument.presentationml.slide+xml"/>
  <Override PartName="/ppt/slides/slide210.xml" ContentType="application/vnd.openxmlformats-officedocument.presentationml.slide+xml"/>
  <Override PartName="/ppt/slides/slide211.xml" ContentType="application/vnd.openxmlformats-officedocument.presentationml.slide+xml"/>
  <Override PartName="/ppt/slides/slide212.xml" ContentType="application/vnd.openxmlformats-officedocument.presentationml.slide+xml"/>
  <Override PartName="/ppt/slides/slide213.xml" ContentType="application/vnd.openxmlformats-officedocument.presentationml.slide+xml"/>
  <Override PartName="/ppt/slides/slide214.xml" ContentType="application/vnd.openxmlformats-officedocument.presentationml.slide+xml"/>
  <Override PartName="/ppt/slides/slide215.xml" ContentType="application/vnd.openxmlformats-officedocument.presentationml.slide+xml"/>
  <Override PartName="/ppt/slides/slide216.xml" ContentType="application/vnd.openxmlformats-officedocument.presentationml.slide+xml"/>
  <Override PartName="/ppt/slides/slide217.xml" ContentType="application/vnd.openxmlformats-officedocument.presentationml.slide+xml"/>
  <Override PartName="/ppt/slides/slide218.xml" ContentType="application/vnd.openxmlformats-officedocument.presentationml.slide+xml"/>
  <Override PartName="/ppt/slides/slide219.xml" ContentType="application/vnd.openxmlformats-officedocument.presentationml.slide+xml"/>
  <Override PartName="/ppt/slides/slide220.xml" ContentType="application/vnd.openxmlformats-officedocument.presentationml.slide+xml"/>
  <Override PartName="/ppt/slides/slide221.xml" ContentType="application/vnd.openxmlformats-officedocument.presentationml.slide+xml"/>
  <Override PartName="/ppt/slides/slide222.xml" ContentType="application/vnd.openxmlformats-officedocument.presentationml.slide+xml"/>
  <Override PartName="/ppt/slides/slide223.xml" ContentType="application/vnd.openxmlformats-officedocument.presentationml.slide+xml"/>
  <Override PartName="/ppt/slides/slide224.xml" ContentType="application/vnd.openxmlformats-officedocument.presentationml.slide+xml"/>
  <Override PartName="/ppt/slides/slide225.xml" ContentType="application/vnd.openxmlformats-officedocument.presentationml.slide+xml"/>
  <Override PartName="/ppt/slides/slide226.xml" ContentType="application/vnd.openxmlformats-officedocument.presentationml.slide+xml"/>
  <Override PartName="/ppt/slides/slide227.xml" ContentType="application/vnd.openxmlformats-officedocument.presentationml.slide+xml"/>
  <Override PartName="/ppt/slides/slide228.xml" ContentType="application/vnd.openxmlformats-officedocument.presentationml.slide+xml"/>
  <Override PartName="/ppt/slides/slide229.xml" ContentType="application/vnd.openxmlformats-officedocument.presentationml.slide+xml"/>
  <Override PartName="/ppt/slides/slide230.xml" ContentType="application/vnd.openxmlformats-officedocument.presentationml.slide+xml"/>
  <Override PartName="/ppt/slides/slide231.xml" ContentType="application/vnd.openxmlformats-officedocument.presentationml.slide+xml"/>
  <Override PartName="/ppt/slides/slide232.xml" ContentType="application/vnd.openxmlformats-officedocument.presentationml.slide+xml"/>
  <Override PartName="/ppt/slides/slide233.xml" ContentType="application/vnd.openxmlformats-officedocument.presentationml.slide+xml"/>
  <Override PartName="/ppt/slides/slide234.xml" ContentType="application/vnd.openxmlformats-officedocument.presentationml.slide+xml"/>
  <Override PartName="/ppt/slides/slide235.xml" ContentType="application/vnd.openxmlformats-officedocument.presentationml.slide+xml"/>
  <Override PartName="/ppt/slides/slide236.xml" ContentType="application/vnd.openxmlformats-officedocument.presentationml.slide+xml"/>
  <Override PartName="/ppt/slides/slide237.xml" ContentType="application/vnd.openxmlformats-officedocument.presentationml.slide+xml"/>
  <Override PartName="/ppt/slides/slide238.xml" ContentType="application/vnd.openxmlformats-officedocument.presentationml.slide+xml"/>
  <Override PartName="/ppt/slides/slide239.xml" ContentType="application/vnd.openxmlformats-officedocument.presentationml.slide+xml"/>
  <Override PartName="/ppt/slides/slide240.xml" ContentType="application/vnd.openxmlformats-officedocument.presentationml.slide+xml"/>
  <Override PartName="/ppt/slides/slide241.xml" ContentType="application/vnd.openxmlformats-officedocument.presentationml.slide+xml"/>
  <Override PartName="/ppt/slides/slide242.xml" ContentType="application/vnd.openxmlformats-officedocument.presentationml.slide+xml"/>
  <Override PartName="/ppt/slides/slide243.xml" ContentType="application/vnd.openxmlformats-officedocument.presentationml.slide+xml"/>
  <Override PartName="/ppt/slides/slide244.xml" ContentType="application/vnd.openxmlformats-officedocument.presentationml.slide+xml"/>
  <Override PartName="/ppt/slides/slide245.xml" ContentType="application/vnd.openxmlformats-officedocument.presentationml.slide+xml"/>
  <Override PartName="/ppt/slides/slide246.xml" ContentType="application/vnd.openxmlformats-officedocument.presentationml.slide+xml"/>
  <Override PartName="/ppt/slides/slide247.xml" ContentType="application/vnd.openxmlformats-officedocument.presentationml.slide+xml"/>
  <Override PartName="/ppt/slides/slide248.xml" ContentType="application/vnd.openxmlformats-officedocument.presentationml.slide+xml"/>
  <Override PartName="/ppt/slides/slide249.xml" ContentType="application/vnd.openxmlformats-officedocument.presentationml.slide+xml"/>
  <Override PartName="/ppt/slides/slide250.xml" ContentType="application/vnd.openxmlformats-officedocument.presentationml.slide+xml"/>
  <Override PartName="/ppt/slides/slide251.xml" ContentType="application/vnd.openxmlformats-officedocument.presentationml.slide+xml"/>
  <Override PartName="/ppt/slides/slide252.xml" ContentType="application/vnd.openxmlformats-officedocument.presentationml.slide+xml"/>
  <Override PartName="/ppt/slides/slide253.xml" ContentType="application/vnd.openxmlformats-officedocument.presentationml.slide+xml"/>
  <Override PartName="/ppt/slides/slide254.xml" ContentType="application/vnd.openxmlformats-officedocument.presentationml.slide+xml"/>
  <Override PartName="/ppt/slides/slide255.xml" ContentType="application/vnd.openxmlformats-officedocument.presentationml.slide+xml"/>
  <Override PartName="/ppt/slides/slide256.xml" ContentType="application/vnd.openxmlformats-officedocument.presentationml.slide+xml"/>
  <Override PartName="/ppt/slides/slide257.xml" ContentType="application/vnd.openxmlformats-officedocument.presentationml.slide+xml"/>
  <Override PartName="/ppt/slides/slide258.xml" ContentType="application/vnd.openxmlformats-officedocument.presentationml.slide+xml"/>
  <Override PartName="/ppt/slides/slide259.xml" ContentType="application/vnd.openxmlformats-officedocument.presentationml.slide+xml"/>
  <Override PartName="/ppt/slides/slide260.xml" ContentType="application/vnd.openxmlformats-officedocument.presentationml.slide+xml"/>
  <Override PartName="/ppt/slides/slide261.xml" ContentType="application/vnd.openxmlformats-officedocument.presentationml.slide+xml"/>
  <Override PartName="/ppt/slides/slide262.xml" ContentType="application/vnd.openxmlformats-officedocument.presentationml.slide+xml"/>
  <Override PartName="/ppt/slides/slide263.xml" ContentType="application/vnd.openxmlformats-officedocument.presentationml.slide+xml"/>
  <Override PartName="/ppt/slides/slide26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64" r:id="rId1"/>
  </p:sldMasterIdLst>
  <p:notesMasterIdLst>
    <p:notesMasterId r:id="rId266"/>
  </p:notesMasterIdLst>
  <p:handoutMasterIdLst>
    <p:handoutMasterId r:id="rId267"/>
  </p:handoutMasterIdLst>
  <p:sldIdLst>
    <p:sldId id="1302" r:id="rId2"/>
    <p:sldId id="1303" r:id="rId3"/>
    <p:sldId id="887" r:id="rId4"/>
    <p:sldId id="926" r:id="rId5"/>
    <p:sldId id="927" r:id="rId6"/>
    <p:sldId id="904" r:id="rId7"/>
    <p:sldId id="905" r:id="rId8"/>
    <p:sldId id="906" r:id="rId9"/>
    <p:sldId id="912" r:id="rId10"/>
    <p:sldId id="913" r:id="rId11"/>
    <p:sldId id="907" r:id="rId12"/>
    <p:sldId id="928" r:id="rId13"/>
    <p:sldId id="929" r:id="rId14"/>
    <p:sldId id="915" r:id="rId15"/>
    <p:sldId id="917" r:id="rId16"/>
    <p:sldId id="918" r:id="rId17"/>
    <p:sldId id="908" r:id="rId18"/>
    <p:sldId id="909" r:id="rId19"/>
    <p:sldId id="910" r:id="rId20"/>
    <p:sldId id="911" r:id="rId21"/>
    <p:sldId id="921" r:id="rId22"/>
    <p:sldId id="922" r:id="rId23"/>
    <p:sldId id="930" r:id="rId24"/>
    <p:sldId id="931" r:id="rId25"/>
    <p:sldId id="932" r:id="rId26"/>
    <p:sldId id="933" r:id="rId27"/>
    <p:sldId id="934" r:id="rId28"/>
    <p:sldId id="948" r:id="rId29"/>
    <p:sldId id="944" r:id="rId30"/>
    <p:sldId id="937" r:id="rId31"/>
    <p:sldId id="938" r:id="rId32"/>
    <p:sldId id="939" r:id="rId33"/>
    <p:sldId id="949" r:id="rId34"/>
    <p:sldId id="950" r:id="rId35"/>
    <p:sldId id="951" r:id="rId36"/>
    <p:sldId id="952" r:id="rId37"/>
    <p:sldId id="953" r:id="rId38"/>
    <p:sldId id="954" r:id="rId39"/>
    <p:sldId id="955" r:id="rId40"/>
    <p:sldId id="956" r:id="rId41"/>
    <p:sldId id="957" r:id="rId42"/>
    <p:sldId id="958" r:id="rId43"/>
    <p:sldId id="1263" r:id="rId44"/>
    <p:sldId id="959" r:id="rId45"/>
    <p:sldId id="960" r:id="rId46"/>
    <p:sldId id="961" r:id="rId47"/>
    <p:sldId id="1291" r:id="rId48"/>
    <p:sldId id="1292" r:id="rId49"/>
    <p:sldId id="962" r:id="rId50"/>
    <p:sldId id="963" r:id="rId51"/>
    <p:sldId id="965" r:id="rId52"/>
    <p:sldId id="964" r:id="rId53"/>
    <p:sldId id="966" r:id="rId54"/>
    <p:sldId id="1255" r:id="rId55"/>
    <p:sldId id="1256" r:id="rId56"/>
    <p:sldId id="1257" r:id="rId57"/>
    <p:sldId id="1247" r:id="rId58"/>
    <p:sldId id="1258" r:id="rId59"/>
    <p:sldId id="1251" r:id="rId60"/>
    <p:sldId id="1260" r:id="rId61"/>
    <p:sldId id="1261" r:id="rId62"/>
    <p:sldId id="1262" r:id="rId63"/>
    <p:sldId id="1259" r:id="rId64"/>
    <p:sldId id="968" r:id="rId65"/>
    <p:sldId id="972" r:id="rId66"/>
    <p:sldId id="975" r:id="rId67"/>
    <p:sldId id="976" r:id="rId68"/>
    <p:sldId id="977" r:id="rId69"/>
    <p:sldId id="974" r:id="rId70"/>
    <p:sldId id="973" r:id="rId71"/>
    <p:sldId id="1265" r:id="rId72"/>
    <p:sldId id="716" r:id="rId73"/>
    <p:sldId id="982" r:id="rId74"/>
    <p:sldId id="721" r:id="rId75"/>
    <p:sldId id="723" r:id="rId76"/>
    <p:sldId id="724" r:id="rId77"/>
    <p:sldId id="725" r:id="rId78"/>
    <p:sldId id="726" r:id="rId79"/>
    <p:sldId id="727" r:id="rId80"/>
    <p:sldId id="987" r:id="rId81"/>
    <p:sldId id="988" r:id="rId82"/>
    <p:sldId id="978" r:id="rId83"/>
    <p:sldId id="1293" r:id="rId84"/>
    <p:sldId id="717" r:id="rId85"/>
    <p:sldId id="983" r:id="rId86"/>
    <p:sldId id="985" r:id="rId87"/>
    <p:sldId id="979" r:id="rId88"/>
    <p:sldId id="980" r:id="rId89"/>
    <p:sldId id="870" r:id="rId90"/>
    <p:sldId id="865" r:id="rId91"/>
    <p:sldId id="989" r:id="rId92"/>
    <p:sldId id="992" r:id="rId93"/>
    <p:sldId id="993" r:id="rId94"/>
    <p:sldId id="994" r:id="rId95"/>
    <p:sldId id="996" r:id="rId96"/>
    <p:sldId id="997" r:id="rId97"/>
    <p:sldId id="998" r:id="rId98"/>
    <p:sldId id="999" r:id="rId99"/>
    <p:sldId id="1028" r:id="rId100"/>
    <p:sldId id="1029" r:id="rId101"/>
    <p:sldId id="1033" r:id="rId102"/>
    <p:sldId id="1034" r:id="rId103"/>
    <p:sldId id="1035" r:id="rId104"/>
    <p:sldId id="1294" r:id="rId105"/>
    <p:sldId id="1001" r:id="rId106"/>
    <p:sldId id="1002" r:id="rId107"/>
    <p:sldId id="1003" r:id="rId108"/>
    <p:sldId id="1004" r:id="rId109"/>
    <p:sldId id="1006" r:id="rId110"/>
    <p:sldId id="1009" r:id="rId111"/>
    <p:sldId id="1010" r:id="rId112"/>
    <p:sldId id="1011" r:id="rId113"/>
    <p:sldId id="1015" r:id="rId114"/>
    <p:sldId id="1026" r:id="rId115"/>
    <p:sldId id="1027" r:id="rId116"/>
    <p:sldId id="1030" r:id="rId117"/>
    <p:sldId id="1031" r:id="rId118"/>
    <p:sldId id="1032" r:id="rId119"/>
    <p:sldId id="1036" r:id="rId120"/>
    <p:sldId id="1037" r:id="rId121"/>
    <p:sldId id="1025" r:id="rId122"/>
    <p:sldId id="1021" r:id="rId123"/>
    <p:sldId id="1022" r:id="rId124"/>
    <p:sldId id="923" r:id="rId125"/>
    <p:sldId id="1038" r:id="rId126"/>
    <p:sldId id="924" r:id="rId127"/>
    <p:sldId id="925" r:id="rId128"/>
    <p:sldId id="1039" r:id="rId129"/>
    <p:sldId id="1040" r:id="rId130"/>
    <p:sldId id="1041" r:id="rId131"/>
    <p:sldId id="1043" r:id="rId132"/>
    <p:sldId id="1296" r:id="rId133"/>
    <p:sldId id="1042" r:id="rId134"/>
    <p:sldId id="1044" r:id="rId135"/>
    <p:sldId id="1045" r:id="rId136"/>
    <p:sldId id="1047" r:id="rId137"/>
    <p:sldId id="1068" r:id="rId138"/>
    <p:sldId id="1065" r:id="rId139"/>
    <p:sldId id="1069" r:id="rId140"/>
    <p:sldId id="1070" r:id="rId141"/>
    <p:sldId id="1049" r:id="rId142"/>
    <p:sldId id="1051" r:id="rId143"/>
    <p:sldId id="1071" r:id="rId144"/>
    <p:sldId id="1056" r:id="rId145"/>
    <p:sldId id="1066" r:id="rId146"/>
    <p:sldId id="1067" r:id="rId147"/>
    <p:sldId id="1297" r:id="rId148"/>
    <p:sldId id="1298" r:id="rId149"/>
    <p:sldId id="1072" r:id="rId150"/>
    <p:sldId id="1299" r:id="rId151"/>
    <p:sldId id="1061" r:id="rId152"/>
    <p:sldId id="1062" r:id="rId153"/>
    <p:sldId id="1241" r:id="rId154"/>
    <p:sldId id="1063" r:id="rId155"/>
    <p:sldId id="1074" r:id="rId156"/>
    <p:sldId id="1075" r:id="rId157"/>
    <p:sldId id="1076" r:id="rId158"/>
    <p:sldId id="1077" r:id="rId159"/>
    <p:sldId id="1079" r:id="rId160"/>
    <p:sldId id="1080" r:id="rId161"/>
    <p:sldId id="1081" r:id="rId162"/>
    <p:sldId id="1082" r:id="rId163"/>
    <p:sldId id="1086" r:id="rId164"/>
    <p:sldId id="1084" r:id="rId165"/>
    <p:sldId id="1087" r:id="rId166"/>
    <p:sldId id="1088" r:id="rId167"/>
    <p:sldId id="1089" r:id="rId168"/>
    <p:sldId id="1090" r:id="rId169"/>
    <p:sldId id="1091" r:id="rId170"/>
    <p:sldId id="1092" r:id="rId171"/>
    <p:sldId id="1093" r:id="rId172"/>
    <p:sldId id="1096" r:id="rId173"/>
    <p:sldId id="1097" r:id="rId174"/>
    <p:sldId id="1098" r:id="rId175"/>
    <p:sldId id="1099" r:id="rId176"/>
    <p:sldId id="1102" r:id="rId177"/>
    <p:sldId id="1094" r:id="rId178"/>
    <p:sldId id="1103" r:id="rId179"/>
    <p:sldId id="1104" r:id="rId180"/>
    <p:sldId id="1105" r:id="rId181"/>
    <p:sldId id="1106" r:id="rId182"/>
    <p:sldId id="1107" r:id="rId183"/>
    <p:sldId id="1300" r:id="rId184"/>
    <p:sldId id="1108" r:id="rId185"/>
    <p:sldId id="1109" r:id="rId186"/>
    <p:sldId id="1145" r:id="rId187"/>
    <p:sldId id="1146" r:id="rId188"/>
    <p:sldId id="1131" r:id="rId189"/>
    <p:sldId id="1289" r:id="rId190"/>
    <p:sldId id="1290" r:id="rId191"/>
    <p:sldId id="1148" r:id="rId192"/>
    <p:sldId id="1287" r:id="rId193"/>
    <p:sldId id="1149" r:id="rId194"/>
    <p:sldId id="1150" r:id="rId195"/>
    <p:sldId id="1110" r:id="rId196"/>
    <p:sldId id="1266" r:id="rId197"/>
    <p:sldId id="1267" r:id="rId198"/>
    <p:sldId id="1268" r:id="rId199"/>
    <p:sldId id="1269" r:id="rId200"/>
    <p:sldId id="1270" r:id="rId201"/>
    <p:sldId id="1271" r:id="rId202"/>
    <p:sldId id="1272" r:id="rId203"/>
    <p:sldId id="1273" r:id="rId204"/>
    <p:sldId id="1274" r:id="rId205"/>
    <p:sldId id="1275" r:id="rId206"/>
    <p:sldId id="1276" r:id="rId207"/>
    <p:sldId id="1288" r:id="rId208"/>
    <p:sldId id="1111" r:id="rId209"/>
    <p:sldId id="1277" r:id="rId210"/>
    <p:sldId id="1278" r:id="rId211"/>
    <p:sldId id="1279" r:id="rId212"/>
    <p:sldId id="1280" r:id="rId213"/>
    <p:sldId id="1281" r:id="rId214"/>
    <p:sldId id="1282" r:id="rId215"/>
    <p:sldId id="1283" r:id="rId216"/>
    <p:sldId id="1284" r:id="rId217"/>
    <p:sldId id="1285" r:id="rId218"/>
    <p:sldId id="1168" r:id="rId219"/>
    <p:sldId id="1169" r:id="rId220"/>
    <p:sldId id="1170" r:id="rId221"/>
    <p:sldId id="1171" r:id="rId222"/>
    <p:sldId id="1172" r:id="rId223"/>
    <p:sldId id="1174" r:id="rId224"/>
    <p:sldId id="1178" r:id="rId225"/>
    <p:sldId id="832" r:id="rId226"/>
    <p:sldId id="1197" r:id="rId227"/>
    <p:sldId id="1179" r:id="rId228"/>
    <p:sldId id="1182" r:id="rId229"/>
    <p:sldId id="1198" r:id="rId230"/>
    <p:sldId id="1199" r:id="rId231"/>
    <p:sldId id="1192" r:id="rId232"/>
    <p:sldId id="1193" r:id="rId233"/>
    <p:sldId id="1200" r:id="rId234"/>
    <p:sldId id="1196" r:id="rId235"/>
    <p:sldId id="1201" r:id="rId236"/>
    <p:sldId id="1202" r:id="rId237"/>
    <p:sldId id="1203" r:id="rId238"/>
    <p:sldId id="1207" r:id="rId239"/>
    <p:sldId id="1214" r:id="rId240"/>
    <p:sldId id="1213" r:id="rId241"/>
    <p:sldId id="1301" r:id="rId242"/>
    <p:sldId id="1215" r:id="rId243"/>
    <p:sldId id="1216" r:id="rId244"/>
    <p:sldId id="1205" r:id="rId245"/>
    <p:sldId id="1206" r:id="rId246"/>
    <p:sldId id="1217" r:id="rId247"/>
    <p:sldId id="1212" r:id="rId248"/>
    <p:sldId id="1234" r:id="rId249"/>
    <p:sldId id="1239" r:id="rId250"/>
    <p:sldId id="1225" r:id="rId251"/>
    <p:sldId id="1219" r:id="rId252"/>
    <p:sldId id="1235" r:id="rId253"/>
    <p:sldId id="1236" r:id="rId254"/>
    <p:sldId id="1226" r:id="rId255"/>
    <p:sldId id="1240" r:id="rId256"/>
    <p:sldId id="1221" r:id="rId257"/>
    <p:sldId id="1223" r:id="rId258"/>
    <p:sldId id="1229" r:id="rId259"/>
    <p:sldId id="1230" r:id="rId260"/>
    <p:sldId id="1231" r:id="rId261"/>
    <p:sldId id="1243" r:id="rId262"/>
    <p:sldId id="1244" r:id="rId263"/>
    <p:sldId id="1245" r:id="rId264"/>
    <p:sldId id="1304" r:id="rId265"/>
  </p:sldIdLst>
  <p:sldSz cx="9144000" cy="6858000" type="letter"/>
  <p:notesSz cx="68580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28">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20148" autoAdjust="0"/>
    <p:restoredTop sz="94671" autoAdjust="0"/>
  </p:normalViewPr>
  <p:slideViewPr>
    <p:cSldViewPr>
      <p:cViewPr varScale="1">
        <p:scale>
          <a:sx n="69" d="100"/>
          <a:sy n="69" d="100"/>
        </p:scale>
        <p:origin x="1230" y="66"/>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89070"/>
    </p:cViewPr>
  </p:sorterViewPr>
  <p:notesViewPr>
    <p:cSldViewPr>
      <p:cViewPr varScale="1">
        <p:scale>
          <a:sx n="87" d="100"/>
          <a:sy n="87" d="100"/>
        </p:scale>
        <p:origin x="-3810" y="-78"/>
      </p:cViewPr>
      <p:guideLst>
        <p:guide orient="horz" pos="2928"/>
        <p:guide pos="2160"/>
      </p:guideLst>
    </p:cSldViewPr>
  </p:notesViewPr>
  <p:gridSpacing cx="76200" cy="76200"/>
</p:viewPr>
</file>

<file path=ppt/_rels/presentation.xml.rels><?xml version="1.0" encoding="UTF-8" standalone="yes"?>
<Relationships xmlns="http://schemas.openxmlformats.org/package/2006/relationships"><Relationship Id="rId117" Type="http://schemas.openxmlformats.org/officeDocument/2006/relationships/slide" Target="slides/slide116.xml"/><Relationship Id="rId21" Type="http://schemas.openxmlformats.org/officeDocument/2006/relationships/slide" Target="slides/slide20.xml"/><Relationship Id="rId42" Type="http://schemas.openxmlformats.org/officeDocument/2006/relationships/slide" Target="slides/slide41.xml"/><Relationship Id="rId63" Type="http://schemas.openxmlformats.org/officeDocument/2006/relationships/slide" Target="slides/slide62.xml"/><Relationship Id="rId84" Type="http://schemas.openxmlformats.org/officeDocument/2006/relationships/slide" Target="slides/slide83.xml"/><Relationship Id="rId138" Type="http://schemas.openxmlformats.org/officeDocument/2006/relationships/slide" Target="slides/slide137.xml"/><Relationship Id="rId159" Type="http://schemas.openxmlformats.org/officeDocument/2006/relationships/slide" Target="slides/slide158.xml"/><Relationship Id="rId170" Type="http://schemas.openxmlformats.org/officeDocument/2006/relationships/slide" Target="slides/slide169.xml"/><Relationship Id="rId191" Type="http://schemas.openxmlformats.org/officeDocument/2006/relationships/slide" Target="slides/slide190.xml"/><Relationship Id="rId205" Type="http://schemas.openxmlformats.org/officeDocument/2006/relationships/slide" Target="slides/slide204.xml"/><Relationship Id="rId226" Type="http://schemas.openxmlformats.org/officeDocument/2006/relationships/slide" Target="slides/slide225.xml"/><Relationship Id="rId247" Type="http://schemas.openxmlformats.org/officeDocument/2006/relationships/slide" Target="slides/slide246.xml"/><Relationship Id="rId107" Type="http://schemas.openxmlformats.org/officeDocument/2006/relationships/slide" Target="slides/slide106.xml"/><Relationship Id="rId268" Type="http://schemas.openxmlformats.org/officeDocument/2006/relationships/presProps" Target="presProps.xml"/><Relationship Id="rId11" Type="http://schemas.openxmlformats.org/officeDocument/2006/relationships/slide" Target="slides/slide10.xml"/><Relationship Id="rId32" Type="http://schemas.openxmlformats.org/officeDocument/2006/relationships/slide" Target="slides/slide31.xml"/><Relationship Id="rId53" Type="http://schemas.openxmlformats.org/officeDocument/2006/relationships/slide" Target="slides/slide52.xml"/><Relationship Id="rId74" Type="http://schemas.openxmlformats.org/officeDocument/2006/relationships/slide" Target="slides/slide73.xml"/><Relationship Id="rId128" Type="http://schemas.openxmlformats.org/officeDocument/2006/relationships/slide" Target="slides/slide127.xml"/><Relationship Id="rId149" Type="http://schemas.openxmlformats.org/officeDocument/2006/relationships/slide" Target="slides/slide148.xml"/><Relationship Id="rId5" Type="http://schemas.openxmlformats.org/officeDocument/2006/relationships/slide" Target="slides/slide4.xml"/><Relationship Id="rId95" Type="http://schemas.openxmlformats.org/officeDocument/2006/relationships/slide" Target="slides/slide94.xml"/><Relationship Id="rId160" Type="http://schemas.openxmlformats.org/officeDocument/2006/relationships/slide" Target="slides/slide159.xml"/><Relationship Id="rId181" Type="http://schemas.openxmlformats.org/officeDocument/2006/relationships/slide" Target="slides/slide180.xml"/><Relationship Id="rId216" Type="http://schemas.openxmlformats.org/officeDocument/2006/relationships/slide" Target="slides/slide215.xml"/><Relationship Id="rId237" Type="http://schemas.openxmlformats.org/officeDocument/2006/relationships/slide" Target="slides/slide236.xml"/><Relationship Id="rId258" Type="http://schemas.openxmlformats.org/officeDocument/2006/relationships/slide" Target="slides/slide257.xml"/><Relationship Id="rId22" Type="http://schemas.openxmlformats.org/officeDocument/2006/relationships/slide" Target="slides/slide21.xml"/><Relationship Id="rId43" Type="http://schemas.openxmlformats.org/officeDocument/2006/relationships/slide" Target="slides/slide42.xml"/><Relationship Id="rId64" Type="http://schemas.openxmlformats.org/officeDocument/2006/relationships/slide" Target="slides/slide63.xml"/><Relationship Id="rId118" Type="http://schemas.openxmlformats.org/officeDocument/2006/relationships/slide" Target="slides/slide117.xml"/><Relationship Id="rId139" Type="http://schemas.openxmlformats.org/officeDocument/2006/relationships/slide" Target="slides/slide138.xml"/><Relationship Id="rId85" Type="http://schemas.openxmlformats.org/officeDocument/2006/relationships/slide" Target="slides/slide84.xml"/><Relationship Id="rId150" Type="http://schemas.openxmlformats.org/officeDocument/2006/relationships/slide" Target="slides/slide149.xml"/><Relationship Id="rId171" Type="http://schemas.openxmlformats.org/officeDocument/2006/relationships/slide" Target="slides/slide170.xml"/><Relationship Id="rId192" Type="http://schemas.openxmlformats.org/officeDocument/2006/relationships/slide" Target="slides/slide191.xml"/><Relationship Id="rId206" Type="http://schemas.openxmlformats.org/officeDocument/2006/relationships/slide" Target="slides/slide205.xml"/><Relationship Id="rId227" Type="http://schemas.openxmlformats.org/officeDocument/2006/relationships/slide" Target="slides/slide226.xml"/><Relationship Id="rId248" Type="http://schemas.openxmlformats.org/officeDocument/2006/relationships/slide" Target="slides/slide247.xml"/><Relationship Id="rId269" Type="http://schemas.openxmlformats.org/officeDocument/2006/relationships/viewProps" Target="viewProps.xml"/><Relationship Id="rId12" Type="http://schemas.openxmlformats.org/officeDocument/2006/relationships/slide" Target="slides/slide11.xml"/><Relationship Id="rId33" Type="http://schemas.openxmlformats.org/officeDocument/2006/relationships/slide" Target="slides/slide32.xml"/><Relationship Id="rId108" Type="http://schemas.openxmlformats.org/officeDocument/2006/relationships/slide" Target="slides/slide107.xml"/><Relationship Id="rId129" Type="http://schemas.openxmlformats.org/officeDocument/2006/relationships/slide" Target="slides/slide128.xml"/><Relationship Id="rId54" Type="http://schemas.openxmlformats.org/officeDocument/2006/relationships/slide" Target="slides/slide53.xml"/><Relationship Id="rId75" Type="http://schemas.openxmlformats.org/officeDocument/2006/relationships/slide" Target="slides/slide74.xml"/><Relationship Id="rId96" Type="http://schemas.openxmlformats.org/officeDocument/2006/relationships/slide" Target="slides/slide95.xml"/><Relationship Id="rId140" Type="http://schemas.openxmlformats.org/officeDocument/2006/relationships/slide" Target="slides/slide139.xml"/><Relationship Id="rId161" Type="http://schemas.openxmlformats.org/officeDocument/2006/relationships/slide" Target="slides/slide160.xml"/><Relationship Id="rId182" Type="http://schemas.openxmlformats.org/officeDocument/2006/relationships/slide" Target="slides/slide181.xml"/><Relationship Id="rId217" Type="http://schemas.openxmlformats.org/officeDocument/2006/relationships/slide" Target="slides/slide216.xml"/><Relationship Id="rId6" Type="http://schemas.openxmlformats.org/officeDocument/2006/relationships/slide" Target="slides/slide5.xml"/><Relationship Id="rId238" Type="http://schemas.openxmlformats.org/officeDocument/2006/relationships/slide" Target="slides/slide237.xml"/><Relationship Id="rId259" Type="http://schemas.openxmlformats.org/officeDocument/2006/relationships/slide" Target="slides/slide258.xml"/><Relationship Id="rId23" Type="http://schemas.openxmlformats.org/officeDocument/2006/relationships/slide" Target="slides/slide22.xml"/><Relationship Id="rId119" Type="http://schemas.openxmlformats.org/officeDocument/2006/relationships/slide" Target="slides/slide118.xml"/><Relationship Id="rId270" Type="http://schemas.openxmlformats.org/officeDocument/2006/relationships/theme" Target="theme/theme1.xml"/><Relationship Id="rId44" Type="http://schemas.openxmlformats.org/officeDocument/2006/relationships/slide" Target="slides/slide43.xml"/><Relationship Id="rId60" Type="http://schemas.openxmlformats.org/officeDocument/2006/relationships/slide" Target="slides/slide59.xml"/><Relationship Id="rId65" Type="http://schemas.openxmlformats.org/officeDocument/2006/relationships/slide" Target="slides/slide64.xml"/><Relationship Id="rId81" Type="http://schemas.openxmlformats.org/officeDocument/2006/relationships/slide" Target="slides/slide80.xml"/><Relationship Id="rId86" Type="http://schemas.openxmlformats.org/officeDocument/2006/relationships/slide" Target="slides/slide85.xml"/><Relationship Id="rId130" Type="http://schemas.openxmlformats.org/officeDocument/2006/relationships/slide" Target="slides/slide129.xml"/><Relationship Id="rId135" Type="http://schemas.openxmlformats.org/officeDocument/2006/relationships/slide" Target="slides/slide134.xml"/><Relationship Id="rId151" Type="http://schemas.openxmlformats.org/officeDocument/2006/relationships/slide" Target="slides/slide150.xml"/><Relationship Id="rId156" Type="http://schemas.openxmlformats.org/officeDocument/2006/relationships/slide" Target="slides/slide155.xml"/><Relationship Id="rId177" Type="http://schemas.openxmlformats.org/officeDocument/2006/relationships/slide" Target="slides/slide176.xml"/><Relationship Id="rId198" Type="http://schemas.openxmlformats.org/officeDocument/2006/relationships/slide" Target="slides/slide197.xml"/><Relationship Id="rId172" Type="http://schemas.openxmlformats.org/officeDocument/2006/relationships/slide" Target="slides/slide171.xml"/><Relationship Id="rId193" Type="http://schemas.openxmlformats.org/officeDocument/2006/relationships/slide" Target="slides/slide192.xml"/><Relationship Id="rId202" Type="http://schemas.openxmlformats.org/officeDocument/2006/relationships/slide" Target="slides/slide201.xml"/><Relationship Id="rId207" Type="http://schemas.openxmlformats.org/officeDocument/2006/relationships/slide" Target="slides/slide206.xml"/><Relationship Id="rId223" Type="http://schemas.openxmlformats.org/officeDocument/2006/relationships/slide" Target="slides/slide222.xml"/><Relationship Id="rId228" Type="http://schemas.openxmlformats.org/officeDocument/2006/relationships/slide" Target="slides/slide227.xml"/><Relationship Id="rId244" Type="http://schemas.openxmlformats.org/officeDocument/2006/relationships/slide" Target="slides/slide243.xml"/><Relationship Id="rId249" Type="http://schemas.openxmlformats.org/officeDocument/2006/relationships/slide" Target="slides/slide24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slide" Target="slides/slide108.xml"/><Relationship Id="rId260" Type="http://schemas.openxmlformats.org/officeDocument/2006/relationships/slide" Target="slides/slide259.xml"/><Relationship Id="rId265" Type="http://schemas.openxmlformats.org/officeDocument/2006/relationships/slide" Target="slides/slide264.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120" Type="http://schemas.openxmlformats.org/officeDocument/2006/relationships/slide" Target="slides/slide119.xml"/><Relationship Id="rId125" Type="http://schemas.openxmlformats.org/officeDocument/2006/relationships/slide" Target="slides/slide124.xml"/><Relationship Id="rId141" Type="http://schemas.openxmlformats.org/officeDocument/2006/relationships/slide" Target="slides/slide140.xml"/><Relationship Id="rId146" Type="http://schemas.openxmlformats.org/officeDocument/2006/relationships/slide" Target="slides/slide145.xml"/><Relationship Id="rId167" Type="http://schemas.openxmlformats.org/officeDocument/2006/relationships/slide" Target="slides/slide166.xml"/><Relationship Id="rId188" Type="http://schemas.openxmlformats.org/officeDocument/2006/relationships/slide" Target="slides/slide187.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162" Type="http://schemas.openxmlformats.org/officeDocument/2006/relationships/slide" Target="slides/slide161.xml"/><Relationship Id="rId183" Type="http://schemas.openxmlformats.org/officeDocument/2006/relationships/slide" Target="slides/slide182.xml"/><Relationship Id="rId213" Type="http://schemas.openxmlformats.org/officeDocument/2006/relationships/slide" Target="slides/slide212.xml"/><Relationship Id="rId218" Type="http://schemas.openxmlformats.org/officeDocument/2006/relationships/slide" Target="slides/slide217.xml"/><Relationship Id="rId234" Type="http://schemas.openxmlformats.org/officeDocument/2006/relationships/slide" Target="slides/slide233.xml"/><Relationship Id="rId239" Type="http://schemas.openxmlformats.org/officeDocument/2006/relationships/slide" Target="slides/slide238.xml"/><Relationship Id="rId2" Type="http://schemas.openxmlformats.org/officeDocument/2006/relationships/slide" Target="slides/slide1.xml"/><Relationship Id="rId29" Type="http://schemas.openxmlformats.org/officeDocument/2006/relationships/slide" Target="slides/slide28.xml"/><Relationship Id="rId250" Type="http://schemas.openxmlformats.org/officeDocument/2006/relationships/slide" Target="slides/slide249.xml"/><Relationship Id="rId255" Type="http://schemas.openxmlformats.org/officeDocument/2006/relationships/slide" Target="slides/slide254.xml"/><Relationship Id="rId271" Type="http://schemas.openxmlformats.org/officeDocument/2006/relationships/tableStyles" Target="tableStyles.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110" Type="http://schemas.openxmlformats.org/officeDocument/2006/relationships/slide" Target="slides/slide109.xml"/><Relationship Id="rId115" Type="http://schemas.openxmlformats.org/officeDocument/2006/relationships/slide" Target="slides/slide114.xml"/><Relationship Id="rId131" Type="http://schemas.openxmlformats.org/officeDocument/2006/relationships/slide" Target="slides/slide130.xml"/><Relationship Id="rId136" Type="http://schemas.openxmlformats.org/officeDocument/2006/relationships/slide" Target="slides/slide135.xml"/><Relationship Id="rId157" Type="http://schemas.openxmlformats.org/officeDocument/2006/relationships/slide" Target="slides/slide156.xml"/><Relationship Id="rId178" Type="http://schemas.openxmlformats.org/officeDocument/2006/relationships/slide" Target="slides/slide177.xml"/><Relationship Id="rId61" Type="http://schemas.openxmlformats.org/officeDocument/2006/relationships/slide" Target="slides/slide60.xml"/><Relationship Id="rId82" Type="http://schemas.openxmlformats.org/officeDocument/2006/relationships/slide" Target="slides/slide81.xml"/><Relationship Id="rId152" Type="http://schemas.openxmlformats.org/officeDocument/2006/relationships/slide" Target="slides/slide151.xml"/><Relationship Id="rId173" Type="http://schemas.openxmlformats.org/officeDocument/2006/relationships/slide" Target="slides/slide172.xml"/><Relationship Id="rId194" Type="http://schemas.openxmlformats.org/officeDocument/2006/relationships/slide" Target="slides/slide193.xml"/><Relationship Id="rId199" Type="http://schemas.openxmlformats.org/officeDocument/2006/relationships/slide" Target="slides/slide198.xml"/><Relationship Id="rId203" Type="http://schemas.openxmlformats.org/officeDocument/2006/relationships/slide" Target="slides/slide202.xml"/><Relationship Id="rId208" Type="http://schemas.openxmlformats.org/officeDocument/2006/relationships/slide" Target="slides/slide207.xml"/><Relationship Id="rId229" Type="http://schemas.openxmlformats.org/officeDocument/2006/relationships/slide" Target="slides/slide228.xml"/><Relationship Id="rId19" Type="http://schemas.openxmlformats.org/officeDocument/2006/relationships/slide" Target="slides/slide18.xml"/><Relationship Id="rId224" Type="http://schemas.openxmlformats.org/officeDocument/2006/relationships/slide" Target="slides/slide223.xml"/><Relationship Id="rId240" Type="http://schemas.openxmlformats.org/officeDocument/2006/relationships/slide" Target="slides/slide239.xml"/><Relationship Id="rId245" Type="http://schemas.openxmlformats.org/officeDocument/2006/relationships/slide" Target="slides/slide244.xml"/><Relationship Id="rId261" Type="http://schemas.openxmlformats.org/officeDocument/2006/relationships/slide" Target="slides/slide260.xml"/><Relationship Id="rId266" Type="http://schemas.openxmlformats.org/officeDocument/2006/relationships/notesMaster" Target="notesMasters/notesMaster1.xml"/><Relationship Id="rId14" Type="http://schemas.openxmlformats.org/officeDocument/2006/relationships/slide" Target="slides/slide13.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126" Type="http://schemas.openxmlformats.org/officeDocument/2006/relationships/slide" Target="slides/slide125.xml"/><Relationship Id="rId147" Type="http://schemas.openxmlformats.org/officeDocument/2006/relationships/slide" Target="slides/slide146.xml"/><Relationship Id="rId168" Type="http://schemas.openxmlformats.org/officeDocument/2006/relationships/slide" Target="slides/slide167.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93" Type="http://schemas.openxmlformats.org/officeDocument/2006/relationships/slide" Target="slides/slide92.xml"/><Relationship Id="rId98" Type="http://schemas.openxmlformats.org/officeDocument/2006/relationships/slide" Target="slides/slide97.xml"/><Relationship Id="rId121" Type="http://schemas.openxmlformats.org/officeDocument/2006/relationships/slide" Target="slides/slide120.xml"/><Relationship Id="rId142" Type="http://schemas.openxmlformats.org/officeDocument/2006/relationships/slide" Target="slides/slide141.xml"/><Relationship Id="rId163" Type="http://schemas.openxmlformats.org/officeDocument/2006/relationships/slide" Target="slides/slide162.xml"/><Relationship Id="rId184" Type="http://schemas.openxmlformats.org/officeDocument/2006/relationships/slide" Target="slides/slide183.xml"/><Relationship Id="rId189" Type="http://schemas.openxmlformats.org/officeDocument/2006/relationships/slide" Target="slides/slide188.xml"/><Relationship Id="rId219" Type="http://schemas.openxmlformats.org/officeDocument/2006/relationships/slide" Target="slides/slide218.xml"/><Relationship Id="rId3" Type="http://schemas.openxmlformats.org/officeDocument/2006/relationships/slide" Target="slides/slide2.xml"/><Relationship Id="rId214" Type="http://schemas.openxmlformats.org/officeDocument/2006/relationships/slide" Target="slides/slide213.xml"/><Relationship Id="rId230" Type="http://schemas.openxmlformats.org/officeDocument/2006/relationships/slide" Target="slides/slide229.xml"/><Relationship Id="rId235" Type="http://schemas.openxmlformats.org/officeDocument/2006/relationships/slide" Target="slides/slide234.xml"/><Relationship Id="rId251" Type="http://schemas.openxmlformats.org/officeDocument/2006/relationships/slide" Target="slides/slide250.xml"/><Relationship Id="rId256" Type="http://schemas.openxmlformats.org/officeDocument/2006/relationships/slide" Target="slides/slide255.xml"/><Relationship Id="rId25" Type="http://schemas.openxmlformats.org/officeDocument/2006/relationships/slide" Target="slides/slide24.xml"/><Relationship Id="rId46" Type="http://schemas.openxmlformats.org/officeDocument/2006/relationships/slide" Target="slides/slide45.xml"/><Relationship Id="rId67" Type="http://schemas.openxmlformats.org/officeDocument/2006/relationships/slide" Target="slides/slide66.xml"/><Relationship Id="rId116" Type="http://schemas.openxmlformats.org/officeDocument/2006/relationships/slide" Target="slides/slide115.xml"/><Relationship Id="rId137" Type="http://schemas.openxmlformats.org/officeDocument/2006/relationships/slide" Target="slides/slide136.xml"/><Relationship Id="rId158" Type="http://schemas.openxmlformats.org/officeDocument/2006/relationships/slide" Target="slides/slide157.xml"/><Relationship Id="rId20" Type="http://schemas.openxmlformats.org/officeDocument/2006/relationships/slide" Target="slides/slide19.xml"/><Relationship Id="rId41" Type="http://schemas.openxmlformats.org/officeDocument/2006/relationships/slide" Target="slides/slide40.xml"/><Relationship Id="rId62" Type="http://schemas.openxmlformats.org/officeDocument/2006/relationships/slide" Target="slides/slide61.xml"/><Relationship Id="rId83" Type="http://schemas.openxmlformats.org/officeDocument/2006/relationships/slide" Target="slides/slide82.xml"/><Relationship Id="rId88" Type="http://schemas.openxmlformats.org/officeDocument/2006/relationships/slide" Target="slides/slide87.xml"/><Relationship Id="rId111" Type="http://schemas.openxmlformats.org/officeDocument/2006/relationships/slide" Target="slides/slide110.xml"/><Relationship Id="rId132" Type="http://schemas.openxmlformats.org/officeDocument/2006/relationships/slide" Target="slides/slide131.xml"/><Relationship Id="rId153" Type="http://schemas.openxmlformats.org/officeDocument/2006/relationships/slide" Target="slides/slide152.xml"/><Relationship Id="rId174" Type="http://schemas.openxmlformats.org/officeDocument/2006/relationships/slide" Target="slides/slide173.xml"/><Relationship Id="rId179" Type="http://schemas.openxmlformats.org/officeDocument/2006/relationships/slide" Target="slides/slide178.xml"/><Relationship Id="rId195" Type="http://schemas.openxmlformats.org/officeDocument/2006/relationships/slide" Target="slides/slide194.xml"/><Relationship Id="rId209" Type="http://schemas.openxmlformats.org/officeDocument/2006/relationships/slide" Target="slides/slide208.xml"/><Relationship Id="rId190" Type="http://schemas.openxmlformats.org/officeDocument/2006/relationships/slide" Target="slides/slide189.xml"/><Relationship Id="rId204" Type="http://schemas.openxmlformats.org/officeDocument/2006/relationships/slide" Target="slides/slide203.xml"/><Relationship Id="rId220" Type="http://schemas.openxmlformats.org/officeDocument/2006/relationships/slide" Target="slides/slide219.xml"/><Relationship Id="rId225" Type="http://schemas.openxmlformats.org/officeDocument/2006/relationships/slide" Target="slides/slide224.xml"/><Relationship Id="rId241" Type="http://schemas.openxmlformats.org/officeDocument/2006/relationships/slide" Target="slides/slide240.xml"/><Relationship Id="rId246" Type="http://schemas.openxmlformats.org/officeDocument/2006/relationships/slide" Target="slides/slide245.xml"/><Relationship Id="rId267" Type="http://schemas.openxmlformats.org/officeDocument/2006/relationships/handoutMaster" Target="handoutMasters/handoutMaster1.xml"/><Relationship Id="rId15" Type="http://schemas.openxmlformats.org/officeDocument/2006/relationships/slide" Target="slides/slide14.xml"/><Relationship Id="rId36" Type="http://schemas.openxmlformats.org/officeDocument/2006/relationships/slide" Target="slides/slide35.xml"/><Relationship Id="rId57" Type="http://schemas.openxmlformats.org/officeDocument/2006/relationships/slide" Target="slides/slide56.xml"/><Relationship Id="rId106" Type="http://schemas.openxmlformats.org/officeDocument/2006/relationships/slide" Target="slides/slide105.xml"/><Relationship Id="rId127" Type="http://schemas.openxmlformats.org/officeDocument/2006/relationships/slide" Target="slides/slide126.xml"/><Relationship Id="rId262" Type="http://schemas.openxmlformats.org/officeDocument/2006/relationships/slide" Target="slides/slide261.xml"/><Relationship Id="rId10" Type="http://schemas.openxmlformats.org/officeDocument/2006/relationships/slide" Target="slides/slide9.xml"/><Relationship Id="rId31" Type="http://schemas.openxmlformats.org/officeDocument/2006/relationships/slide" Target="slides/slide30.xml"/><Relationship Id="rId52" Type="http://schemas.openxmlformats.org/officeDocument/2006/relationships/slide" Target="slides/slide51.xml"/><Relationship Id="rId73" Type="http://schemas.openxmlformats.org/officeDocument/2006/relationships/slide" Target="slides/slide72.xml"/><Relationship Id="rId78" Type="http://schemas.openxmlformats.org/officeDocument/2006/relationships/slide" Target="slides/slide77.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122" Type="http://schemas.openxmlformats.org/officeDocument/2006/relationships/slide" Target="slides/slide121.xml"/><Relationship Id="rId143" Type="http://schemas.openxmlformats.org/officeDocument/2006/relationships/slide" Target="slides/slide142.xml"/><Relationship Id="rId148" Type="http://schemas.openxmlformats.org/officeDocument/2006/relationships/slide" Target="slides/slide147.xml"/><Relationship Id="rId164" Type="http://schemas.openxmlformats.org/officeDocument/2006/relationships/slide" Target="slides/slide163.xml"/><Relationship Id="rId169" Type="http://schemas.openxmlformats.org/officeDocument/2006/relationships/slide" Target="slides/slide168.xml"/><Relationship Id="rId185" Type="http://schemas.openxmlformats.org/officeDocument/2006/relationships/slide" Target="slides/slide184.xml"/><Relationship Id="rId4" Type="http://schemas.openxmlformats.org/officeDocument/2006/relationships/slide" Target="slides/slide3.xml"/><Relationship Id="rId9" Type="http://schemas.openxmlformats.org/officeDocument/2006/relationships/slide" Target="slides/slide8.xml"/><Relationship Id="rId180" Type="http://schemas.openxmlformats.org/officeDocument/2006/relationships/slide" Target="slides/slide179.xml"/><Relationship Id="rId210" Type="http://schemas.openxmlformats.org/officeDocument/2006/relationships/slide" Target="slides/slide209.xml"/><Relationship Id="rId215" Type="http://schemas.openxmlformats.org/officeDocument/2006/relationships/slide" Target="slides/slide214.xml"/><Relationship Id="rId236" Type="http://schemas.openxmlformats.org/officeDocument/2006/relationships/slide" Target="slides/slide235.xml"/><Relationship Id="rId257" Type="http://schemas.openxmlformats.org/officeDocument/2006/relationships/slide" Target="slides/slide256.xml"/><Relationship Id="rId26" Type="http://schemas.openxmlformats.org/officeDocument/2006/relationships/slide" Target="slides/slide25.xml"/><Relationship Id="rId231" Type="http://schemas.openxmlformats.org/officeDocument/2006/relationships/slide" Target="slides/slide230.xml"/><Relationship Id="rId252" Type="http://schemas.openxmlformats.org/officeDocument/2006/relationships/slide" Target="slides/slide251.xml"/><Relationship Id="rId47" Type="http://schemas.openxmlformats.org/officeDocument/2006/relationships/slide" Target="slides/slide46.xml"/><Relationship Id="rId68" Type="http://schemas.openxmlformats.org/officeDocument/2006/relationships/slide" Target="slides/slide67.xml"/><Relationship Id="rId89" Type="http://schemas.openxmlformats.org/officeDocument/2006/relationships/slide" Target="slides/slide88.xml"/><Relationship Id="rId112" Type="http://schemas.openxmlformats.org/officeDocument/2006/relationships/slide" Target="slides/slide111.xml"/><Relationship Id="rId133" Type="http://schemas.openxmlformats.org/officeDocument/2006/relationships/slide" Target="slides/slide132.xml"/><Relationship Id="rId154" Type="http://schemas.openxmlformats.org/officeDocument/2006/relationships/slide" Target="slides/slide153.xml"/><Relationship Id="rId175" Type="http://schemas.openxmlformats.org/officeDocument/2006/relationships/slide" Target="slides/slide174.xml"/><Relationship Id="rId196" Type="http://schemas.openxmlformats.org/officeDocument/2006/relationships/slide" Target="slides/slide195.xml"/><Relationship Id="rId200" Type="http://schemas.openxmlformats.org/officeDocument/2006/relationships/slide" Target="slides/slide199.xml"/><Relationship Id="rId16" Type="http://schemas.openxmlformats.org/officeDocument/2006/relationships/slide" Target="slides/slide15.xml"/><Relationship Id="rId221" Type="http://schemas.openxmlformats.org/officeDocument/2006/relationships/slide" Target="slides/slide220.xml"/><Relationship Id="rId242" Type="http://schemas.openxmlformats.org/officeDocument/2006/relationships/slide" Target="slides/slide241.xml"/><Relationship Id="rId263" Type="http://schemas.openxmlformats.org/officeDocument/2006/relationships/slide" Target="slides/slide262.xml"/><Relationship Id="rId37" Type="http://schemas.openxmlformats.org/officeDocument/2006/relationships/slide" Target="slides/slide36.xml"/><Relationship Id="rId58" Type="http://schemas.openxmlformats.org/officeDocument/2006/relationships/slide" Target="slides/slide57.xml"/><Relationship Id="rId79" Type="http://schemas.openxmlformats.org/officeDocument/2006/relationships/slide" Target="slides/slide78.xml"/><Relationship Id="rId102" Type="http://schemas.openxmlformats.org/officeDocument/2006/relationships/slide" Target="slides/slide101.xml"/><Relationship Id="rId123" Type="http://schemas.openxmlformats.org/officeDocument/2006/relationships/slide" Target="slides/slide122.xml"/><Relationship Id="rId144" Type="http://schemas.openxmlformats.org/officeDocument/2006/relationships/slide" Target="slides/slide143.xml"/><Relationship Id="rId90" Type="http://schemas.openxmlformats.org/officeDocument/2006/relationships/slide" Target="slides/slide89.xml"/><Relationship Id="rId165" Type="http://schemas.openxmlformats.org/officeDocument/2006/relationships/slide" Target="slides/slide164.xml"/><Relationship Id="rId186" Type="http://schemas.openxmlformats.org/officeDocument/2006/relationships/slide" Target="slides/slide185.xml"/><Relationship Id="rId211" Type="http://schemas.openxmlformats.org/officeDocument/2006/relationships/slide" Target="slides/slide210.xml"/><Relationship Id="rId232" Type="http://schemas.openxmlformats.org/officeDocument/2006/relationships/slide" Target="slides/slide231.xml"/><Relationship Id="rId253" Type="http://schemas.openxmlformats.org/officeDocument/2006/relationships/slide" Target="slides/slide252.xml"/><Relationship Id="rId27" Type="http://schemas.openxmlformats.org/officeDocument/2006/relationships/slide" Target="slides/slide26.xml"/><Relationship Id="rId48" Type="http://schemas.openxmlformats.org/officeDocument/2006/relationships/slide" Target="slides/slide47.xml"/><Relationship Id="rId69" Type="http://schemas.openxmlformats.org/officeDocument/2006/relationships/slide" Target="slides/slide68.xml"/><Relationship Id="rId113" Type="http://schemas.openxmlformats.org/officeDocument/2006/relationships/slide" Target="slides/slide112.xml"/><Relationship Id="rId134" Type="http://schemas.openxmlformats.org/officeDocument/2006/relationships/slide" Target="slides/slide133.xml"/><Relationship Id="rId80" Type="http://schemas.openxmlformats.org/officeDocument/2006/relationships/slide" Target="slides/slide79.xml"/><Relationship Id="rId155" Type="http://schemas.openxmlformats.org/officeDocument/2006/relationships/slide" Target="slides/slide154.xml"/><Relationship Id="rId176" Type="http://schemas.openxmlformats.org/officeDocument/2006/relationships/slide" Target="slides/slide175.xml"/><Relationship Id="rId197" Type="http://schemas.openxmlformats.org/officeDocument/2006/relationships/slide" Target="slides/slide196.xml"/><Relationship Id="rId201" Type="http://schemas.openxmlformats.org/officeDocument/2006/relationships/slide" Target="slides/slide200.xml"/><Relationship Id="rId222" Type="http://schemas.openxmlformats.org/officeDocument/2006/relationships/slide" Target="slides/slide221.xml"/><Relationship Id="rId243" Type="http://schemas.openxmlformats.org/officeDocument/2006/relationships/slide" Target="slides/slide242.xml"/><Relationship Id="rId264" Type="http://schemas.openxmlformats.org/officeDocument/2006/relationships/slide" Target="slides/slide263.xml"/><Relationship Id="rId17" Type="http://schemas.openxmlformats.org/officeDocument/2006/relationships/slide" Target="slides/slide16.xml"/><Relationship Id="rId38" Type="http://schemas.openxmlformats.org/officeDocument/2006/relationships/slide" Target="slides/slide37.xml"/><Relationship Id="rId59" Type="http://schemas.openxmlformats.org/officeDocument/2006/relationships/slide" Target="slides/slide58.xml"/><Relationship Id="rId103" Type="http://schemas.openxmlformats.org/officeDocument/2006/relationships/slide" Target="slides/slide102.xml"/><Relationship Id="rId124" Type="http://schemas.openxmlformats.org/officeDocument/2006/relationships/slide" Target="slides/slide123.xml"/><Relationship Id="rId70" Type="http://schemas.openxmlformats.org/officeDocument/2006/relationships/slide" Target="slides/slide69.xml"/><Relationship Id="rId91" Type="http://schemas.openxmlformats.org/officeDocument/2006/relationships/slide" Target="slides/slide90.xml"/><Relationship Id="rId145" Type="http://schemas.openxmlformats.org/officeDocument/2006/relationships/slide" Target="slides/slide144.xml"/><Relationship Id="rId166" Type="http://schemas.openxmlformats.org/officeDocument/2006/relationships/slide" Target="slides/slide165.xml"/><Relationship Id="rId187" Type="http://schemas.openxmlformats.org/officeDocument/2006/relationships/slide" Target="slides/slide186.xml"/><Relationship Id="rId1" Type="http://schemas.openxmlformats.org/officeDocument/2006/relationships/slideMaster" Target="slideMasters/slideMaster1.xml"/><Relationship Id="rId212" Type="http://schemas.openxmlformats.org/officeDocument/2006/relationships/slide" Target="slides/slide211.xml"/><Relationship Id="rId233" Type="http://schemas.openxmlformats.org/officeDocument/2006/relationships/slide" Target="slides/slide232.xml"/><Relationship Id="rId254" Type="http://schemas.openxmlformats.org/officeDocument/2006/relationships/slide" Target="slides/slide253.xml"/><Relationship Id="rId28" Type="http://schemas.openxmlformats.org/officeDocument/2006/relationships/slide" Target="slides/slide27.xml"/><Relationship Id="rId49" Type="http://schemas.openxmlformats.org/officeDocument/2006/relationships/slide" Target="slides/slide48.xml"/><Relationship Id="rId114" Type="http://schemas.openxmlformats.org/officeDocument/2006/relationships/slide" Target="slides/slide1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6513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65138"/>
          </a:xfrm>
          <a:prstGeom prst="rect">
            <a:avLst/>
          </a:prstGeom>
        </p:spPr>
        <p:txBody>
          <a:bodyPr vert="horz" lIns="91440" tIns="45720" rIns="91440" bIns="45720" rtlCol="0"/>
          <a:lstStyle>
            <a:lvl1pPr algn="r">
              <a:defRPr sz="1200"/>
            </a:lvl1pPr>
          </a:lstStyle>
          <a:p>
            <a:fld id="{32BD4EC8-DCFB-42B3-BE73-F8130AEF4CC2}" type="datetimeFigureOut">
              <a:rPr lang="en-US" smtClean="0"/>
              <a:t>6/4/2020</a:t>
            </a:fld>
            <a:endParaRPr lang="en-US"/>
          </a:p>
        </p:txBody>
      </p:sp>
      <p:sp>
        <p:nvSpPr>
          <p:cNvPr id="4" name="Footer Placeholder 3"/>
          <p:cNvSpPr>
            <a:spLocks noGrp="1"/>
          </p:cNvSpPr>
          <p:nvPr>
            <p:ph type="ftr" sz="quarter" idx="2"/>
          </p:nvPr>
        </p:nvSpPr>
        <p:spPr>
          <a:xfrm>
            <a:off x="0" y="8829675"/>
            <a:ext cx="2971800" cy="465138"/>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829675"/>
            <a:ext cx="2971800" cy="465138"/>
          </a:xfrm>
          <a:prstGeom prst="rect">
            <a:avLst/>
          </a:prstGeom>
        </p:spPr>
        <p:txBody>
          <a:bodyPr vert="horz" lIns="91440" tIns="45720" rIns="91440" bIns="45720" rtlCol="0" anchor="b"/>
          <a:lstStyle>
            <a:lvl1pPr algn="r">
              <a:defRPr sz="1200"/>
            </a:lvl1pPr>
          </a:lstStyle>
          <a:p>
            <a:fld id="{7E21754E-3485-4042-857E-F0A18F01F203}" type="slidenum">
              <a:rPr lang="en-US" smtClean="0"/>
              <a:t>‹#›</a:t>
            </a:fld>
            <a:endParaRPr lang="en-US"/>
          </a:p>
        </p:txBody>
      </p:sp>
    </p:spTree>
    <p:extLst>
      <p:ext uri="{BB962C8B-B14F-4D97-AF65-F5344CB8AC3E}">
        <p14:creationId xmlns:p14="http://schemas.microsoft.com/office/powerpoint/2010/main" val="35949825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6482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64820"/>
          </a:xfrm>
          <a:prstGeom prst="rect">
            <a:avLst/>
          </a:prstGeom>
        </p:spPr>
        <p:txBody>
          <a:bodyPr vert="horz" lIns="91440" tIns="45720" rIns="91440" bIns="45720" rtlCol="0"/>
          <a:lstStyle>
            <a:lvl1pPr algn="r">
              <a:defRPr sz="1200"/>
            </a:lvl1pPr>
          </a:lstStyle>
          <a:p>
            <a:fld id="{CAACCCF0-9FD8-42F3-9517-93323030EDCF}" type="datetimeFigureOut">
              <a:rPr lang="en-US" smtClean="0"/>
              <a:t>6/4/2020</a:t>
            </a:fld>
            <a:endParaRPr lang="en-US"/>
          </a:p>
        </p:txBody>
      </p:sp>
      <p:sp>
        <p:nvSpPr>
          <p:cNvPr id="4" name="Slide Image Placeholder 3"/>
          <p:cNvSpPr>
            <a:spLocks noGrp="1" noRot="1" noChangeAspect="1"/>
          </p:cNvSpPr>
          <p:nvPr>
            <p:ph type="sldImg" idx="2"/>
          </p:nvPr>
        </p:nvSpPr>
        <p:spPr>
          <a:xfrm>
            <a:off x="1104900" y="696913"/>
            <a:ext cx="4648200" cy="348615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15790"/>
            <a:ext cx="5486400" cy="418338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2971800" cy="46482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829967"/>
            <a:ext cx="2971800" cy="464820"/>
          </a:xfrm>
          <a:prstGeom prst="rect">
            <a:avLst/>
          </a:prstGeom>
        </p:spPr>
        <p:txBody>
          <a:bodyPr vert="horz" lIns="91440" tIns="45720" rIns="91440" bIns="45720" rtlCol="0" anchor="b"/>
          <a:lstStyle>
            <a:lvl1pPr algn="r">
              <a:defRPr sz="1200"/>
            </a:lvl1pPr>
          </a:lstStyle>
          <a:p>
            <a:fld id="{C99DD899-F932-44EB-B921-4F0DDF7BC606}" type="slidenum">
              <a:rPr lang="en-US" smtClean="0"/>
              <a:t>‹#›</a:t>
            </a:fld>
            <a:endParaRPr lang="en-US"/>
          </a:p>
        </p:txBody>
      </p:sp>
    </p:spTree>
    <p:extLst>
      <p:ext uri="{BB962C8B-B14F-4D97-AF65-F5344CB8AC3E}">
        <p14:creationId xmlns:p14="http://schemas.microsoft.com/office/powerpoint/2010/main" val="543359869"/>
      </p:ext>
    </p:extLst>
  </p:cSld>
  <p:clrMap bg1="lt1" tx1="dk1" bg2="lt2" tx2="dk2" accent1="accent1" accent2="accent2" accent3="accent3" accent4="accent4" accent5="accent5" accent6="accent6" hlink="hlink" folHlink="folHlink"/>
  <p:notesStyle>
    <a:lvl1pPr marL="0" algn="l" defTabSz="913710" rtl="0" eaLnBrk="1" latinLnBrk="0" hangingPunct="1">
      <a:defRPr sz="900" kern="1200">
        <a:solidFill>
          <a:schemeClr val="tx1"/>
        </a:solidFill>
        <a:latin typeface="+mn-lt"/>
        <a:ea typeface="+mn-ea"/>
        <a:cs typeface="+mn-cs"/>
      </a:defRPr>
    </a:lvl1pPr>
    <a:lvl2pPr marL="456855" algn="l" defTabSz="913710" rtl="0" eaLnBrk="1" latinLnBrk="0" hangingPunct="1">
      <a:defRPr sz="900" kern="1200">
        <a:solidFill>
          <a:schemeClr val="tx1"/>
        </a:solidFill>
        <a:latin typeface="+mn-lt"/>
        <a:ea typeface="+mn-ea"/>
        <a:cs typeface="+mn-cs"/>
      </a:defRPr>
    </a:lvl2pPr>
    <a:lvl3pPr marL="913710" algn="l" defTabSz="913710" rtl="0" eaLnBrk="1" latinLnBrk="0" hangingPunct="1">
      <a:defRPr sz="900" kern="1200">
        <a:solidFill>
          <a:schemeClr val="tx1"/>
        </a:solidFill>
        <a:latin typeface="+mn-lt"/>
        <a:ea typeface="+mn-ea"/>
        <a:cs typeface="+mn-cs"/>
      </a:defRPr>
    </a:lvl3pPr>
    <a:lvl4pPr marL="1370574" algn="l" defTabSz="913710" rtl="0" eaLnBrk="1" latinLnBrk="0" hangingPunct="1">
      <a:defRPr sz="900" kern="1200">
        <a:solidFill>
          <a:schemeClr val="tx1"/>
        </a:solidFill>
        <a:latin typeface="+mn-lt"/>
        <a:ea typeface="+mn-ea"/>
        <a:cs typeface="+mn-cs"/>
      </a:defRPr>
    </a:lvl4pPr>
    <a:lvl5pPr marL="1827429" algn="l" defTabSz="913710" rtl="0" eaLnBrk="1" latinLnBrk="0" hangingPunct="1">
      <a:defRPr sz="900" kern="1200">
        <a:solidFill>
          <a:schemeClr val="tx1"/>
        </a:solidFill>
        <a:latin typeface="+mn-lt"/>
        <a:ea typeface="+mn-ea"/>
        <a:cs typeface="+mn-cs"/>
      </a:defRPr>
    </a:lvl5pPr>
    <a:lvl6pPr marL="2284284" algn="l" defTabSz="913710" rtl="0" eaLnBrk="1" latinLnBrk="0" hangingPunct="1">
      <a:defRPr sz="900" kern="1200">
        <a:solidFill>
          <a:schemeClr val="tx1"/>
        </a:solidFill>
        <a:latin typeface="+mn-lt"/>
        <a:ea typeface="+mn-ea"/>
        <a:cs typeface="+mn-cs"/>
      </a:defRPr>
    </a:lvl6pPr>
    <a:lvl7pPr marL="2741139" algn="l" defTabSz="913710" rtl="0" eaLnBrk="1" latinLnBrk="0" hangingPunct="1">
      <a:defRPr sz="900" kern="1200">
        <a:solidFill>
          <a:schemeClr val="tx1"/>
        </a:solidFill>
        <a:latin typeface="+mn-lt"/>
        <a:ea typeface="+mn-ea"/>
        <a:cs typeface="+mn-cs"/>
      </a:defRPr>
    </a:lvl7pPr>
    <a:lvl8pPr marL="3198003" algn="l" defTabSz="913710" rtl="0" eaLnBrk="1" latinLnBrk="0" hangingPunct="1">
      <a:defRPr sz="900" kern="1200">
        <a:solidFill>
          <a:schemeClr val="tx1"/>
        </a:solidFill>
        <a:latin typeface="+mn-lt"/>
        <a:ea typeface="+mn-ea"/>
        <a:cs typeface="+mn-cs"/>
      </a:defRPr>
    </a:lvl8pPr>
    <a:lvl9pPr marL="3654858" algn="l" defTabSz="913710" rtl="0" eaLnBrk="1" latinLnBrk="0" hangingPunct="1">
      <a:defRPr sz="9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7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7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04900" y="696913"/>
            <a:ext cx="4648200" cy="348615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99DD899-F932-44EB-B921-4F0DDF7BC606}" type="slidenum">
              <a:rPr lang="en-US" smtClean="0"/>
              <a:t>1</a:t>
            </a:fld>
            <a:endParaRPr lang="en-US"/>
          </a:p>
        </p:txBody>
      </p:sp>
    </p:spTree>
    <p:extLst>
      <p:ext uri="{BB962C8B-B14F-4D97-AF65-F5344CB8AC3E}">
        <p14:creationId xmlns:p14="http://schemas.microsoft.com/office/powerpoint/2010/main" val="259698225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99DD899-F932-44EB-B921-4F0DDF7BC606}" type="slidenum">
              <a:rPr lang="en-US" smtClean="0"/>
              <a:t>34</a:t>
            </a:fld>
            <a:endParaRPr lang="en-US"/>
          </a:p>
        </p:txBody>
      </p:sp>
    </p:spTree>
    <p:extLst>
      <p:ext uri="{BB962C8B-B14F-4D97-AF65-F5344CB8AC3E}">
        <p14:creationId xmlns:p14="http://schemas.microsoft.com/office/powerpoint/2010/main" val="107560021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99DD899-F932-44EB-B921-4F0DDF7BC606}" type="slidenum">
              <a:rPr lang="en-US" smtClean="0"/>
              <a:t>52</a:t>
            </a:fld>
            <a:endParaRPr lang="en-US"/>
          </a:p>
        </p:txBody>
      </p:sp>
    </p:spTree>
    <p:extLst>
      <p:ext uri="{BB962C8B-B14F-4D97-AF65-F5344CB8AC3E}">
        <p14:creationId xmlns:p14="http://schemas.microsoft.com/office/powerpoint/2010/main" val="138610102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99DD899-F932-44EB-B921-4F0DDF7BC606}" type="slidenum">
              <a:rPr lang="en-US" smtClean="0"/>
              <a:t>74</a:t>
            </a:fld>
            <a:endParaRPr lang="en-US"/>
          </a:p>
        </p:txBody>
      </p:sp>
    </p:spTree>
    <p:extLst>
      <p:ext uri="{BB962C8B-B14F-4D97-AF65-F5344CB8AC3E}">
        <p14:creationId xmlns:p14="http://schemas.microsoft.com/office/powerpoint/2010/main" val="122754577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99DD899-F932-44EB-B921-4F0DDF7BC606}" type="slidenum">
              <a:rPr lang="en-US" smtClean="0"/>
              <a:t>75</a:t>
            </a:fld>
            <a:endParaRPr lang="en-US"/>
          </a:p>
        </p:txBody>
      </p:sp>
    </p:spTree>
    <p:extLst>
      <p:ext uri="{BB962C8B-B14F-4D97-AF65-F5344CB8AC3E}">
        <p14:creationId xmlns:p14="http://schemas.microsoft.com/office/powerpoint/2010/main" val="122754577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99DD899-F932-44EB-B921-4F0DDF7BC606}" type="slidenum">
              <a:rPr lang="en-US" smtClean="0"/>
              <a:t>76</a:t>
            </a:fld>
            <a:endParaRPr lang="en-US"/>
          </a:p>
        </p:txBody>
      </p:sp>
    </p:spTree>
    <p:extLst>
      <p:ext uri="{BB962C8B-B14F-4D97-AF65-F5344CB8AC3E}">
        <p14:creationId xmlns:p14="http://schemas.microsoft.com/office/powerpoint/2010/main" val="122754577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99DD899-F932-44EB-B921-4F0DDF7BC606}" type="slidenum">
              <a:rPr lang="en-US" smtClean="0"/>
              <a:t>77</a:t>
            </a:fld>
            <a:endParaRPr lang="en-US"/>
          </a:p>
        </p:txBody>
      </p:sp>
    </p:spTree>
    <p:extLst>
      <p:ext uri="{BB962C8B-B14F-4D97-AF65-F5344CB8AC3E}">
        <p14:creationId xmlns:p14="http://schemas.microsoft.com/office/powerpoint/2010/main" val="122754577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99DD899-F932-44EB-B921-4F0DDF7BC606}" type="slidenum">
              <a:rPr lang="en-US" smtClean="0"/>
              <a:t>78</a:t>
            </a:fld>
            <a:endParaRPr lang="en-US"/>
          </a:p>
        </p:txBody>
      </p:sp>
    </p:spTree>
    <p:extLst>
      <p:ext uri="{BB962C8B-B14F-4D97-AF65-F5344CB8AC3E}">
        <p14:creationId xmlns:p14="http://schemas.microsoft.com/office/powerpoint/2010/main" val="122754577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99DD899-F932-44EB-B921-4F0DDF7BC606}" type="slidenum">
              <a:rPr lang="en-US" smtClean="0"/>
              <a:t>79</a:t>
            </a:fld>
            <a:endParaRPr lang="en-US"/>
          </a:p>
        </p:txBody>
      </p:sp>
    </p:spTree>
    <p:extLst>
      <p:ext uri="{BB962C8B-B14F-4D97-AF65-F5344CB8AC3E}">
        <p14:creationId xmlns:p14="http://schemas.microsoft.com/office/powerpoint/2010/main" val="122754577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42EFC73D-0C74-4486-AEAF-D91A2E18A6EA}" type="datetimeFigureOut">
              <a:rPr lang="en-US" smtClean="0"/>
              <a:t>6/4/2020</a:t>
            </a:fld>
            <a:endParaRPr lang="en-US"/>
          </a:p>
        </p:txBody>
      </p:sp>
      <p:sp>
        <p:nvSpPr>
          <p:cNvPr id="6" name="Slide Number Placeholder 5"/>
          <p:cNvSpPr>
            <a:spLocks noGrp="1"/>
          </p:cNvSpPr>
          <p:nvPr>
            <p:ph type="sldNum" sz="quarter" idx="12"/>
          </p:nvPr>
        </p:nvSpPr>
        <p:spPr/>
        <p:txBody>
          <a:bodyPr/>
          <a:lstStyle/>
          <a:p>
            <a:fld id="{8DA4BDA5-BF38-4D5A-888B-EE63D057968A}" type="slidenum">
              <a:rPr lang="en-US" smtClean="0"/>
              <a:t>‹#›</a:t>
            </a:fld>
            <a:endParaRPr lang="en-US"/>
          </a:p>
        </p:txBody>
      </p:sp>
    </p:spTree>
    <p:extLst>
      <p:ext uri="{BB962C8B-B14F-4D97-AF65-F5344CB8AC3E}">
        <p14:creationId xmlns:p14="http://schemas.microsoft.com/office/powerpoint/2010/main" val="21597289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2EFC73D-0C74-4486-AEAF-D91A2E18A6EA}" type="datetimeFigureOut">
              <a:rPr lang="en-US" smtClean="0"/>
              <a:t>6/4/2020</a:t>
            </a:fld>
            <a:endParaRPr lang="en-US"/>
          </a:p>
        </p:txBody>
      </p:sp>
      <p:sp>
        <p:nvSpPr>
          <p:cNvPr id="6" name="Slide Number Placeholder 5"/>
          <p:cNvSpPr>
            <a:spLocks noGrp="1"/>
          </p:cNvSpPr>
          <p:nvPr>
            <p:ph type="sldNum" sz="quarter" idx="12"/>
          </p:nvPr>
        </p:nvSpPr>
        <p:spPr/>
        <p:txBody>
          <a:bodyPr/>
          <a:lstStyle/>
          <a:p>
            <a:fld id="{8DA4BDA5-BF38-4D5A-888B-EE63D057968A}" type="slidenum">
              <a:rPr lang="en-US" smtClean="0"/>
              <a:t>‹#›</a:t>
            </a:fld>
            <a:endParaRPr lang="en-US"/>
          </a:p>
        </p:txBody>
      </p:sp>
    </p:spTree>
    <p:extLst>
      <p:ext uri="{BB962C8B-B14F-4D97-AF65-F5344CB8AC3E}">
        <p14:creationId xmlns:p14="http://schemas.microsoft.com/office/powerpoint/2010/main" val="5960523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42EFC73D-0C74-4486-AEAF-D91A2E18A6EA}" type="datetimeFigureOut">
              <a:rPr lang="en-US" smtClean="0"/>
              <a:t>6/4/2020</a:t>
            </a:fld>
            <a:endParaRPr lang="en-US"/>
          </a:p>
        </p:txBody>
      </p:sp>
      <p:sp>
        <p:nvSpPr>
          <p:cNvPr id="6" name="Slide Number Placeholder 5"/>
          <p:cNvSpPr>
            <a:spLocks noGrp="1"/>
          </p:cNvSpPr>
          <p:nvPr>
            <p:ph type="sldNum" sz="quarter" idx="12"/>
          </p:nvPr>
        </p:nvSpPr>
        <p:spPr/>
        <p:txBody>
          <a:bodyPr/>
          <a:lstStyle/>
          <a:p>
            <a:fld id="{8DA4BDA5-BF38-4D5A-888B-EE63D057968A}" type="slidenum">
              <a:rPr lang="en-US" smtClean="0"/>
              <a:t>‹#›</a:t>
            </a:fld>
            <a:endParaRPr lang="en-US"/>
          </a:p>
        </p:txBody>
      </p:sp>
    </p:spTree>
    <p:extLst>
      <p:ext uri="{BB962C8B-B14F-4D97-AF65-F5344CB8AC3E}">
        <p14:creationId xmlns:p14="http://schemas.microsoft.com/office/powerpoint/2010/main" val="351794826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1"/>
            <a:ext cx="4038600" cy="4191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1"/>
            <a:ext cx="4038600" cy="4191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42EFC73D-0C74-4486-AEAF-D91A2E18A6EA}" type="datetimeFigureOut">
              <a:rPr lang="en-US" smtClean="0"/>
              <a:t>6/4/2020</a:t>
            </a:fld>
            <a:endParaRPr lang="en-US"/>
          </a:p>
        </p:txBody>
      </p:sp>
      <p:sp>
        <p:nvSpPr>
          <p:cNvPr id="7" name="Slide Number Placeholder 6"/>
          <p:cNvSpPr>
            <a:spLocks noGrp="1"/>
          </p:cNvSpPr>
          <p:nvPr>
            <p:ph type="sldNum" sz="quarter" idx="12"/>
          </p:nvPr>
        </p:nvSpPr>
        <p:spPr/>
        <p:txBody>
          <a:bodyPr/>
          <a:lstStyle/>
          <a:p>
            <a:fld id="{8DA4BDA5-BF38-4D5A-888B-EE63D057968A}" type="slidenum">
              <a:rPr lang="en-US" smtClean="0"/>
              <a:t>‹#›</a:t>
            </a:fld>
            <a:endParaRPr lang="en-US"/>
          </a:p>
        </p:txBody>
      </p:sp>
    </p:spTree>
    <p:extLst>
      <p:ext uri="{BB962C8B-B14F-4D97-AF65-F5344CB8AC3E}">
        <p14:creationId xmlns:p14="http://schemas.microsoft.com/office/powerpoint/2010/main" val="11800242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457200" y="2174875"/>
            <a:ext cx="4040188" cy="3616325"/>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4645025" y="2174875"/>
            <a:ext cx="4041775" cy="3616325"/>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42EFC73D-0C74-4486-AEAF-D91A2E18A6EA}" type="datetimeFigureOut">
              <a:rPr lang="en-US" smtClean="0"/>
              <a:t>6/4/2020</a:t>
            </a:fld>
            <a:endParaRPr lang="en-US"/>
          </a:p>
        </p:txBody>
      </p:sp>
      <p:sp>
        <p:nvSpPr>
          <p:cNvPr id="9" name="Slide Number Placeholder 8"/>
          <p:cNvSpPr>
            <a:spLocks noGrp="1"/>
          </p:cNvSpPr>
          <p:nvPr>
            <p:ph type="sldNum" sz="quarter" idx="12"/>
          </p:nvPr>
        </p:nvSpPr>
        <p:spPr/>
        <p:txBody>
          <a:bodyPr/>
          <a:lstStyle/>
          <a:p>
            <a:fld id="{8DA4BDA5-BF38-4D5A-888B-EE63D057968A}" type="slidenum">
              <a:rPr lang="en-US" smtClean="0"/>
              <a:t>‹#›</a:t>
            </a:fld>
            <a:endParaRPr lang="en-US"/>
          </a:p>
        </p:txBody>
      </p:sp>
    </p:spTree>
    <p:extLst>
      <p:ext uri="{BB962C8B-B14F-4D97-AF65-F5344CB8AC3E}">
        <p14:creationId xmlns:p14="http://schemas.microsoft.com/office/powerpoint/2010/main" val="239108508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42EFC73D-0C74-4486-AEAF-D91A2E18A6EA}" type="datetimeFigureOut">
              <a:rPr lang="en-US" smtClean="0"/>
              <a:t>6/4/2020</a:t>
            </a:fld>
            <a:endParaRPr lang="en-US"/>
          </a:p>
        </p:txBody>
      </p:sp>
      <p:sp>
        <p:nvSpPr>
          <p:cNvPr id="5" name="Slide Number Placeholder 4"/>
          <p:cNvSpPr>
            <a:spLocks noGrp="1"/>
          </p:cNvSpPr>
          <p:nvPr>
            <p:ph type="sldNum" sz="quarter" idx="12"/>
          </p:nvPr>
        </p:nvSpPr>
        <p:spPr/>
        <p:txBody>
          <a:bodyPr/>
          <a:lstStyle/>
          <a:p>
            <a:fld id="{8DA4BDA5-BF38-4D5A-888B-EE63D057968A}" type="slidenum">
              <a:rPr lang="en-US" smtClean="0"/>
              <a:t>‹#›</a:t>
            </a:fld>
            <a:endParaRPr lang="en-US"/>
          </a:p>
        </p:txBody>
      </p:sp>
    </p:spTree>
    <p:extLst>
      <p:ext uri="{BB962C8B-B14F-4D97-AF65-F5344CB8AC3E}">
        <p14:creationId xmlns:p14="http://schemas.microsoft.com/office/powerpoint/2010/main" val="31467071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2EFC73D-0C74-4486-AEAF-D91A2E18A6EA}" type="datetimeFigureOut">
              <a:rPr lang="en-US" smtClean="0"/>
              <a:t>6/4/2020</a:t>
            </a:fld>
            <a:endParaRPr lang="en-US"/>
          </a:p>
        </p:txBody>
      </p:sp>
      <p:sp>
        <p:nvSpPr>
          <p:cNvPr id="4" name="Slide Number Placeholder 3"/>
          <p:cNvSpPr>
            <a:spLocks noGrp="1"/>
          </p:cNvSpPr>
          <p:nvPr>
            <p:ph type="sldNum" sz="quarter" idx="12"/>
          </p:nvPr>
        </p:nvSpPr>
        <p:spPr/>
        <p:txBody>
          <a:bodyPr/>
          <a:lstStyle/>
          <a:p>
            <a:fld id="{8DA4BDA5-BF38-4D5A-888B-EE63D057968A}" type="slidenum">
              <a:rPr lang="en-US" smtClean="0"/>
              <a:t>‹#›</a:t>
            </a:fld>
            <a:endParaRPr lang="en-US"/>
          </a:p>
        </p:txBody>
      </p:sp>
    </p:spTree>
    <p:extLst>
      <p:ext uri="{BB962C8B-B14F-4D97-AF65-F5344CB8AC3E}">
        <p14:creationId xmlns:p14="http://schemas.microsoft.com/office/powerpoint/2010/main" val="310626983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1"/>
            <a:ext cx="5111750" cy="551815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1"/>
            <a:ext cx="3008313" cy="43561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42EFC73D-0C74-4486-AEAF-D91A2E18A6EA}" type="datetimeFigureOut">
              <a:rPr lang="en-US" smtClean="0"/>
              <a:t>6/4/2020</a:t>
            </a:fld>
            <a:endParaRPr lang="en-US"/>
          </a:p>
        </p:txBody>
      </p:sp>
      <p:sp>
        <p:nvSpPr>
          <p:cNvPr id="7" name="Slide Number Placeholder 6"/>
          <p:cNvSpPr>
            <a:spLocks noGrp="1"/>
          </p:cNvSpPr>
          <p:nvPr>
            <p:ph type="sldNum" sz="quarter" idx="12"/>
          </p:nvPr>
        </p:nvSpPr>
        <p:spPr/>
        <p:txBody>
          <a:bodyPr/>
          <a:lstStyle/>
          <a:p>
            <a:fld id="{8DA4BDA5-BF38-4D5A-888B-EE63D057968A}" type="slidenum">
              <a:rPr lang="en-US" smtClean="0"/>
              <a:t>‹#›</a:t>
            </a:fld>
            <a:endParaRPr lang="en-US"/>
          </a:p>
        </p:txBody>
      </p:sp>
    </p:spTree>
    <p:extLst>
      <p:ext uri="{BB962C8B-B14F-4D97-AF65-F5344CB8AC3E}">
        <p14:creationId xmlns:p14="http://schemas.microsoft.com/office/powerpoint/2010/main" val="38454833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343400"/>
            <a:ext cx="5486400" cy="533400"/>
          </a:xfrm>
        </p:spPr>
        <p:txBody>
          <a:bodyPr anchor="b"/>
          <a:lstStyle>
            <a:lvl1pPr algn="l">
              <a:defRPr sz="2000" b="1"/>
            </a:lvl1pPr>
          </a:lstStyle>
          <a:p>
            <a:r>
              <a:rPr lang="en-US" smtClean="0"/>
              <a:t>Click to edit Master title style</a:t>
            </a:r>
            <a:endParaRPr lang="en-US" dirty="0"/>
          </a:p>
        </p:txBody>
      </p:sp>
      <p:sp>
        <p:nvSpPr>
          <p:cNvPr id="3" name="Picture Placeholder 2"/>
          <p:cNvSpPr>
            <a:spLocks noGrp="1"/>
          </p:cNvSpPr>
          <p:nvPr>
            <p:ph type="pic" idx="1"/>
          </p:nvPr>
        </p:nvSpPr>
        <p:spPr>
          <a:xfrm>
            <a:off x="1792288" y="612775"/>
            <a:ext cx="5486400" cy="35782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4" name="Text Placeholder 3"/>
          <p:cNvSpPr>
            <a:spLocks noGrp="1"/>
          </p:cNvSpPr>
          <p:nvPr>
            <p:ph type="body" sz="half" idx="2"/>
          </p:nvPr>
        </p:nvSpPr>
        <p:spPr>
          <a:xfrm>
            <a:off x="1828800" y="5029200"/>
            <a:ext cx="5449888" cy="76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42EFC73D-0C74-4486-AEAF-D91A2E18A6EA}" type="datetimeFigureOut">
              <a:rPr lang="en-US" smtClean="0"/>
              <a:t>6/4/2020</a:t>
            </a:fld>
            <a:endParaRPr lang="en-US"/>
          </a:p>
        </p:txBody>
      </p:sp>
      <p:sp>
        <p:nvSpPr>
          <p:cNvPr id="7" name="Slide Number Placeholder 6"/>
          <p:cNvSpPr>
            <a:spLocks noGrp="1"/>
          </p:cNvSpPr>
          <p:nvPr>
            <p:ph type="sldNum" sz="quarter" idx="12"/>
          </p:nvPr>
        </p:nvSpPr>
        <p:spPr/>
        <p:txBody>
          <a:bodyPr/>
          <a:lstStyle/>
          <a:p>
            <a:fld id="{8DA4BDA5-BF38-4D5A-888B-EE63D057968A}" type="slidenum">
              <a:rPr lang="en-US" smtClean="0"/>
              <a:t>‹#›</a:t>
            </a:fld>
            <a:endParaRPr lang="en-US"/>
          </a:p>
        </p:txBody>
      </p:sp>
    </p:spTree>
    <p:extLst>
      <p:ext uri="{BB962C8B-B14F-4D97-AF65-F5344CB8AC3E}">
        <p14:creationId xmlns:p14="http://schemas.microsoft.com/office/powerpoint/2010/main" val="13057414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png"/><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1"/>
            <a:ext cx="8229600" cy="4190999"/>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2EFC73D-0C74-4486-AEAF-D91A2E18A6EA}" type="datetimeFigureOut">
              <a:rPr lang="en-US" smtClean="0"/>
              <a:t>6/4/2020</a:t>
            </a:fld>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DA4BDA5-BF38-4D5A-888B-EE63D057968A}" type="slidenum">
              <a:rPr lang="en-US" smtClean="0"/>
              <a:t>‹#›</a:t>
            </a:fld>
            <a:endParaRPr lang="en-US"/>
          </a:p>
        </p:txBody>
      </p:sp>
      <p:pic>
        <p:nvPicPr>
          <p:cNvPr id="8" name="Picture 7" descr="CASC Logo - clear background with red - high res"/>
          <p:cNvPicPr/>
          <p:nvPr/>
        </p:nvPicPr>
        <p:blipFill>
          <a:blip r:embed="rId11" cstate="print"/>
          <a:srcRect/>
          <a:stretch>
            <a:fillRect/>
          </a:stretch>
        </p:blipFill>
        <p:spPr bwMode="auto">
          <a:xfrm>
            <a:off x="2709863" y="5867401"/>
            <a:ext cx="3724275" cy="990600"/>
          </a:xfrm>
          <a:prstGeom prst="rect">
            <a:avLst/>
          </a:prstGeom>
          <a:noFill/>
          <a:ln w="9525">
            <a:noFill/>
            <a:miter lim="800000"/>
            <a:headEnd/>
            <a:tailEnd/>
          </a:ln>
        </p:spPr>
      </p:pic>
    </p:spTree>
    <p:extLst>
      <p:ext uri="{BB962C8B-B14F-4D97-AF65-F5344CB8AC3E}">
        <p14:creationId xmlns:p14="http://schemas.microsoft.com/office/powerpoint/2010/main" val="1009800996"/>
      </p:ext>
    </p:extLst>
  </p:cSld>
  <p:clrMap bg1="lt1" tx1="dk1" bg2="lt2" tx2="dk2" accent1="accent1" accent2="accent2" accent3="accent3" accent4="accent4" accent5="accent5" accent6="accent6" hlink="hlink" folHlink="folHlink"/>
  <p:sldLayoutIdLst>
    <p:sldLayoutId id="2147483865" r:id="rId1"/>
    <p:sldLayoutId id="2147483866" r:id="rId2"/>
    <p:sldLayoutId id="2147483867" r:id="rId3"/>
    <p:sldLayoutId id="2147483868" r:id="rId4"/>
    <p:sldLayoutId id="2147483869" r:id="rId5"/>
    <p:sldLayoutId id="2147483870" r:id="rId6"/>
    <p:sldLayoutId id="2147483871" r:id="rId7"/>
    <p:sldLayoutId id="2147483872" r:id="rId8"/>
    <p:sldLayoutId id="2147483873" r:id="rId9"/>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4.xml.rels><?xml version="1.0" encoding="UTF-8" standalone="yes"?>
<Relationships xmlns="http://schemas.openxmlformats.org/package/2006/relationships"><Relationship Id="rId2" Type="http://schemas.openxmlformats.org/officeDocument/2006/relationships/hyperlink" Target="mailto:jscham@wm.edu" TargetMode="External"/><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hyperlink" Target="http://lis.virginia.gov/lis.htm" TargetMode="Externa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685801"/>
            <a:ext cx="7772400" cy="2914650"/>
          </a:xfrm>
        </p:spPr>
        <p:txBody>
          <a:bodyPr>
            <a:normAutofit/>
          </a:bodyPr>
          <a:lstStyle/>
          <a:p>
            <a:r>
              <a:rPr lang="en-US" sz="6100" dirty="0" smtClean="0"/>
              <a:t>Virginia</a:t>
            </a:r>
            <a:br>
              <a:rPr lang="en-US" sz="6100" dirty="0" smtClean="0"/>
            </a:br>
            <a:r>
              <a:rPr lang="en-US" sz="6100" dirty="0" smtClean="0"/>
              <a:t>Legislative Update</a:t>
            </a:r>
            <a:r>
              <a:rPr lang="en-US" sz="6100" dirty="0"/>
              <a:t/>
            </a:r>
            <a:br>
              <a:rPr lang="en-US" sz="6100" dirty="0"/>
            </a:br>
            <a:r>
              <a:rPr lang="en-US" sz="6100" dirty="0" smtClean="0"/>
              <a:t>2020</a:t>
            </a:r>
            <a:endParaRPr lang="en-US" sz="6100" dirty="0"/>
          </a:p>
        </p:txBody>
      </p:sp>
      <p:sp>
        <p:nvSpPr>
          <p:cNvPr id="3" name="Subtitle 2"/>
          <p:cNvSpPr>
            <a:spLocks noGrp="1"/>
          </p:cNvSpPr>
          <p:nvPr>
            <p:ph type="subTitle" idx="1"/>
          </p:nvPr>
        </p:nvSpPr>
        <p:spPr/>
        <p:txBody>
          <a:bodyPr>
            <a:normAutofit/>
          </a:bodyPr>
          <a:lstStyle/>
          <a:p>
            <a:r>
              <a:rPr lang="en-US" sz="3500" dirty="0" smtClean="0"/>
              <a:t>for Law Enforcement Agencies</a:t>
            </a:r>
            <a:endParaRPr lang="en-US" sz="3500" dirty="0"/>
          </a:p>
        </p:txBody>
      </p:sp>
    </p:spTree>
    <p:extLst>
      <p:ext uri="{BB962C8B-B14F-4D97-AF65-F5344CB8AC3E}">
        <p14:creationId xmlns:p14="http://schemas.microsoft.com/office/powerpoint/2010/main" val="22790208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Dead animals; Class </a:t>
            </a:r>
            <a:r>
              <a:rPr lang="en-US" b="1" dirty="0" smtClean="0"/>
              <a:t>1 to Place </a:t>
            </a:r>
            <a:r>
              <a:rPr lang="en-US" b="1" dirty="0"/>
              <a:t>on </a:t>
            </a:r>
            <a:r>
              <a:rPr lang="en-US" b="1" dirty="0" smtClean="0"/>
              <a:t>Church </a:t>
            </a:r>
            <a:r>
              <a:rPr lang="en-US" b="1" dirty="0"/>
              <a:t>P</a:t>
            </a:r>
            <a:r>
              <a:rPr lang="en-US" b="1" dirty="0" smtClean="0"/>
              <a:t>roperty</a:t>
            </a:r>
            <a:endParaRPr lang="en-US" b="1" dirty="0"/>
          </a:p>
        </p:txBody>
      </p:sp>
      <p:sp>
        <p:nvSpPr>
          <p:cNvPr id="3" name="Content Placeholder 2"/>
          <p:cNvSpPr>
            <a:spLocks noGrp="1"/>
          </p:cNvSpPr>
          <p:nvPr>
            <p:ph idx="1"/>
          </p:nvPr>
        </p:nvSpPr>
        <p:spPr>
          <a:xfrm>
            <a:off x="762000" y="1600201"/>
            <a:ext cx="8077200" cy="4190999"/>
          </a:xfrm>
        </p:spPr>
        <p:txBody>
          <a:bodyPr>
            <a:normAutofit lnSpcReduction="10000"/>
          </a:bodyPr>
          <a:lstStyle/>
          <a:p>
            <a:pPr marL="0" indent="0">
              <a:buNone/>
            </a:pPr>
            <a:r>
              <a:rPr lang="en-US" sz="3000" b="1" dirty="0" smtClean="0"/>
              <a:t>HB 1096 </a:t>
            </a:r>
            <a:r>
              <a:rPr lang="en-US" sz="3000" b="1" dirty="0"/>
              <a:t>(</a:t>
            </a:r>
            <a:r>
              <a:rPr lang="en-US" sz="3000" b="1" dirty="0" err="1"/>
              <a:t>Miyares</a:t>
            </a:r>
            <a:r>
              <a:rPr lang="en-US" sz="3000" b="1" dirty="0"/>
              <a:t>)</a:t>
            </a:r>
            <a:endParaRPr lang="en-US" sz="3000" dirty="0"/>
          </a:p>
          <a:p>
            <a:pPr lvl="0"/>
            <a:r>
              <a:rPr lang="en-US" sz="2800" dirty="0" smtClean="0"/>
              <a:t>The </a:t>
            </a:r>
            <a:r>
              <a:rPr lang="en-US" sz="2800" dirty="0"/>
              <a:t>bill makes it illegal to maliciously place a dead animal within any church or on church property</a:t>
            </a:r>
            <a:r>
              <a:rPr lang="en-US" sz="2800" dirty="0" smtClean="0"/>
              <a:t>.</a:t>
            </a:r>
          </a:p>
          <a:p>
            <a:r>
              <a:rPr lang="en-US" sz="2800" dirty="0"/>
              <a:t>Adds to the list of unlawful activity within/near churches</a:t>
            </a:r>
            <a:r>
              <a:rPr lang="en-US" sz="2800" dirty="0" smtClean="0"/>
              <a:t>.</a:t>
            </a:r>
            <a:endParaRPr lang="en-US" sz="2800" dirty="0"/>
          </a:p>
          <a:p>
            <a:r>
              <a:rPr lang="en-US" sz="2800" dirty="0"/>
              <a:t>A violation of this </a:t>
            </a:r>
            <a:r>
              <a:rPr lang="en-US" sz="2800" dirty="0" smtClean="0"/>
              <a:t>provision is a </a:t>
            </a:r>
            <a:r>
              <a:rPr lang="en-US" sz="2800" dirty="0"/>
              <a:t>Class 1 </a:t>
            </a:r>
            <a:r>
              <a:rPr lang="en-US" sz="2800" dirty="0" smtClean="0"/>
              <a:t>misdemeanor.</a:t>
            </a:r>
          </a:p>
          <a:p>
            <a:r>
              <a:rPr lang="en-US" sz="2800" dirty="0" smtClean="0"/>
              <a:t>Amends </a:t>
            </a:r>
            <a:r>
              <a:rPr lang="en-US" sz="2800" dirty="0"/>
              <a:t>§18.2-127</a:t>
            </a:r>
          </a:p>
          <a:p>
            <a:endParaRPr lang="en-US" sz="2800" dirty="0"/>
          </a:p>
        </p:txBody>
      </p:sp>
    </p:spTree>
    <p:extLst>
      <p:ext uri="{BB962C8B-B14F-4D97-AF65-F5344CB8AC3E}">
        <p14:creationId xmlns:p14="http://schemas.microsoft.com/office/powerpoint/2010/main" val="2799646621"/>
      </p:ext>
    </p:extLst>
  </p:cSld>
  <p:clrMapOvr>
    <a:masterClrMapping/>
  </p:clrMapOvr>
  <p:timing>
    <p:tnLst>
      <p:par>
        <p:cTn id="1" dur="indefinite" restart="never" nodeType="tmRoot"/>
      </p:par>
    </p:tnLst>
  </p:timing>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Reporting Lost or Stolen Guns; Civil Penalty</a:t>
            </a:r>
            <a:endParaRPr lang="en-US" dirty="0"/>
          </a:p>
        </p:txBody>
      </p:sp>
      <p:sp>
        <p:nvSpPr>
          <p:cNvPr id="3" name="Content Placeholder 2"/>
          <p:cNvSpPr>
            <a:spLocks noGrp="1"/>
          </p:cNvSpPr>
          <p:nvPr>
            <p:ph idx="1"/>
          </p:nvPr>
        </p:nvSpPr>
        <p:spPr/>
        <p:txBody>
          <a:bodyPr>
            <a:normAutofit/>
          </a:bodyPr>
          <a:lstStyle/>
          <a:p>
            <a:r>
              <a:rPr lang="en-US" sz="2600" dirty="0" smtClean="0"/>
              <a:t>If reported </a:t>
            </a:r>
            <a:r>
              <a:rPr lang="en-US" sz="2600" dirty="0"/>
              <a:t>in good faith, the reporter is immune from criminal or civil liability for “acts or omissions” resulting from the loss or theft.  </a:t>
            </a:r>
            <a:endParaRPr lang="en-US" sz="2600" dirty="0" smtClean="0"/>
          </a:p>
          <a:p>
            <a:pPr lvl="1"/>
            <a:r>
              <a:rPr lang="en-US" sz="2600" dirty="0" smtClean="0"/>
              <a:t>Immunity </a:t>
            </a:r>
            <a:r>
              <a:rPr lang="en-US" sz="2600" dirty="0"/>
              <a:t>does not apply to someone who knowingly gave a false report.  </a:t>
            </a:r>
          </a:p>
          <a:p>
            <a:r>
              <a:rPr lang="en-US" sz="2600" dirty="0" smtClean="0"/>
              <a:t>No </a:t>
            </a:r>
            <a:r>
              <a:rPr lang="en-US" sz="2600" dirty="0"/>
              <a:t>requirement to report loss or theft of antique </a:t>
            </a:r>
            <a:r>
              <a:rPr lang="en-US" sz="2600" dirty="0" smtClean="0"/>
              <a:t>firearm.</a:t>
            </a:r>
          </a:p>
          <a:p>
            <a:r>
              <a:rPr lang="en-US" sz="2600" dirty="0" smtClean="0"/>
              <a:t>Amends §18.2-287.5</a:t>
            </a:r>
            <a:endParaRPr lang="en-US" sz="2600" i="1" dirty="0"/>
          </a:p>
          <a:p>
            <a:endParaRPr lang="en-US" dirty="0"/>
          </a:p>
        </p:txBody>
      </p:sp>
    </p:spTree>
    <p:extLst>
      <p:ext uri="{BB962C8B-B14F-4D97-AF65-F5344CB8AC3E}">
        <p14:creationId xmlns:p14="http://schemas.microsoft.com/office/powerpoint/2010/main" val="1935075602"/>
      </p:ext>
    </p:extLst>
  </p:cSld>
  <p:clrMapOvr>
    <a:masterClrMapping/>
  </p:clrMapOvr>
  <p:timing>
    <p:tnLst>
      <p:par>
        <p:cTn id="1" dur="indefinite" restart="never" nodeType="tmRoot"/>
      </p:par>
    </p:tnLst>
  </p:timing>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In-person Safety </a:t>
            </a:r>
            <a:r>
              <a:rPr lang="en-US" b="1" dirty="0"/>
              <a:t>T</a:t>
            </a:r>
            <a:r>
              <a:rPr lang="en-US" b="1" dirty="0" smtClean="0"/>
              <a:t>raining for Concealed Handgun Permit</a:t>
            </a:r>
            <a:endParaRPr lang="en-US" b="1" dirty="0"/>
          </a:p>
        </p:txBody>
      </p:sp>
      <p:sp>
        <p:nvSpPr>
          <p:cNvPr id="3" name="Content Placeholder 2"/>
          <p:cNvSpPr>
            <a:spLocks noGrp="1"/>
          </p:cNvSpPr>
          <p:nvPr>
            <p:ph idx="1"/>
          </p:nvPr>
        </p:nvSpPr>
        <p:spPr>
          <a:xfrm>
            <a:off x="457200" y="1600201"/>
            <a:ext cx="8229600" cy="4571999"/>
          </a:xfrm>
        </p:spPr>
        <p:txBody>
          <a:bodyPr>
            <a:normAutofit/>
          </a:bodyPr>
          <a:lstStyle/>
          <a:p>
            <a:pPr marL="0" indent="0">
              <a:buNone/>
            </a:pPr>
            <a:r>
              <a:rPr lang="en-US" b="1" dirty="0" smtClean="0"/>
              <a:t>HB 264 (Lopez) / SB 263 (John Bell)</a:t>
            </a:r>
          </a:p>
          <a:p>
            <a:r>
              <a:rPr lang="en-US" sz="2400" dirty="0" smtClean="0"/>
              <a:t>Tightens </a:t>
            </a:r>
            <a:r>
              <a:rPr lang="en-US" sz="2400" dirty="0"/>
              <a:t>training required to get </a:t>
            </a:r>
            <a:r>
              <a:rPr lang="en-US" sz="2400" dirty="0" smtClean="0"/>
              <a:t>concealed handgun permit (CHP).</a:t>
            </a:r>
            <a:endParaRPr lang="en-US" sz="2400" dirty="0"/>
          </a:p>
          <a:p>
            <a:r>
              <a:rPr lang="en-US" sz="2400" dirty="0" smtClean="0"/>
              <a:t>Requires </a:t>
            </a:r>
            <a:r>
              <a:rPr lang="en-US" sz="2400" dirty="0"/>
              <a:t>in-person demonstration of competency for CHP </a:t>
            </a:r>
            <a:r>
              <a:rPr lang="en-US" sz="2400" dirty="0" smtClean="0"/>
              <a:t>- eliminates </a:t>
            </a:r>
            <a:r>
              <a:rPr lang="en-US" sz="2400" dirty="0"/>
              <a:t>on-line </a:t>
            </a:r>
            <a:r>
              <a:rPr lang="en-US" sz="2400" dirty="0" smtClean="0"/>
              <a:t>option.</a:t>
            </a:r>
            <a:endParaRPr lang="en-US" sz="2400" dirty="0"/>
          </a:p>
          <a:p>
            <a:r>
              <a:rPr lang="en-US" sz="2400" dirty="0" smtClean="0"/>
              <a:t>It </a:t>
            </a:r>
            <a:r>
              <a:rPr lang="en-US" sz="2400" dirty="0"/>
              <a:t>is perjury to make materially false statement about any of the requirements to get CHP including completion of in-person </a:t>
            </a:r>
            <a:r>
              <a:rPr lang="en-US" sz="2400" dirty="0" smtClean="0"/>
              <a:t>course</a:t>
            </a:r>
          </a:p>
          <a:p>
            <a:r>
              <a:rPr lang="en-US" sz="2400" u="sng" dirty="0"/>
              <a:t>Delayed effective date Jan 1, 2021</a:t>
            </a:r>
            <a:r>
              <a:rPr lang="en-US" sz="2400" dirty="0" smtClean="0"/>
              <a:t>.</a:t>
            </a:r>
          </a:p>
          <a:p>
            <a:r>
              <a:rPr lang="en-US" sz="2400" dirty="0" smtClean="0"/>
              <a:t>Amends §§</a:t>
            </a:r>
            <a:r>
              <a:rPr lang="en-US" sz="2400" dirty="0"/>
              <a:t>18.2-308.02 &amp; 18.2-308.06</a:t>
            </a:r>
            <a:endParaRPr lang="en-US" sz="2400" i="1" dirty="0"/>
          </a:p>
          <a:p>
            <a:endParaRPr lang="en-US" dirty="0"/>
          </a:p>
        </p:txBody>
      </p:sp>
    </p:spTree>
    <p:extLst>
      <p:ext uri="{BB962C8B-B14F-4D97-AF65-F5344CB8AC3E}">
        <p14:creationId xmlns:p14="http://schemas.microsoft.com/office/powerpoint/2010/main" val="1505013003"/>
      </p:ext>
    </p:extLst>
  </p:cSld>
  <p:clrMapOvr>
    <a:masterClrMapping/>
  </p:clrMapOvr>
  <p:timing>
    <p:tnLst>
      <p:par>
        <p:cTn id="1" dur="indefinite" restart="never" nodeType="tmRoot"/>
      </p:par>
    </p:tnLst>
  </p:timing>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274638"/>
            <a:ext cx="8686800" cy="1143000"/>
          </a:xfrm>
        </p:spPr>
        <p:txBody>
          <a:bodyPr>
            <a:normAutofit fontScale="90000"/>
          </a:bodyPr>
          <a:lstStyle/>
          <a:p>
            <a:r>
              <a:rPr lang="en-US" b="1" dirty="0" smtClean="0"/>
              <a:t>Locality Authority to Ban Guns</a:t>
            </a:r>
            <a:endParaRPr lang="en-US" b="1" dirty="0"/>
          </a:p>
        </p:txBody>
      </p:sp>
      <p:sp>
        <p:nvSpPr>
          <p:cNvPr id="3" name="Content Placeholder 2"/>
          <p:cNvSpPr>
            <a:spLocks noGrp="1"/>
          </p:cNvSpPr>
          <p:nvPr>
            <p:ph idx="1"/>
          </p:nvPr>
        </p:nvSpPr>
        <p:spPr/>
        <p:txBody>
          <a:bodyPr>
            <a:normAutofit/>
          </a:bodyPr>
          <a:lstStyle/>
          <a:p>
            <a:pPr marL="0" indent="0">
              <a:buNone/>
            </a:pPr>
            <a:r>
              <a:rPr lang="en-US" b="1" dirty="0" smtClean="0"/>
              <a:t>HB 421 (Price) / SB 35 (</a:t>
            </a:r>
            <a:r>
              <a:rPr lang="en-US" b="1" dirty="0" err="1" smtClean="0"/>
              <a:t>Surovell</a:t>
            </a:r>
            <a:r>
              <a:rPr lang="en-US" b="1" dirty="0" smtClean="0"/>
              <a:t>)</a:t>
            </a:r>
          </a:p>
          <a:p>
            <a:pPr fontAlgn="base"/>
            <a:r>
              <a:rPr lang="en-US" sz="2800" dirty="0" smtClean="0"/>
              <a:t>Allows VA </a:t>
            </a:r>
            <a:r>
              <a:rPr lang="en-US" sz="2800" dirty="0"/>
              <a:t>localities to ban guns in public buildings, parks and other areas, </a:t>
            </a:r>
            <a:r>
              <a:rPr lang="en-US" sz="2800" dirty="0" smtClean="0"/>
              <a:t>including </a:t>
            </a:r>
            <a:r>
              <a:rPr lang="en-US" sz="2800" dirty="0"/>
              <a:t>recreation and community centers. A</a:t>
            </a:r>
            <a:r>
              <a:rPr lang="en-US" sz="2800" dirty="0" smtClean="0"/>
              <a:t>lso </a:t>
            </a:r>
            <a:r>
              <a:rPr lang="en-US" sz="2800" dirty="0"/>
              <a:t>applies to streets where events or rallies requiring permits are taking place.</a:t>
            </a:r>
          </a:p>
          <a:p>
            <a:pPr fontAlgn="base"/>
            <a:r>
              <a:rPr lang="en-US" sz="2800" dirty="0"/>
              <a:t>Previously, the state’s firearms preemption law had barred </a:t>
            </a:r>
            <a:r>
              <a:rPr lang="en-US" sz="2800" dirty="0" smtClean="0"/>
              <a:t>localities from </a:t>
            </a:r>
            <a:r>
              <a:rPr lang="en-US" sz="2800" dirty="0"/>
              <a:t>passing their own gun control measures</a:t>
            </a:r>
            <a:r>
              <a:rPr lang="en-US" sz="2800" dirty="0" smtClean="0"/>
              <a:t>.</a:t>
            </a:r>
            <a:endParaRPr lang="en-US" sz="2800" dirty="0"/>
          </a:p>
        </p:txBody>
      </p:sp>
    </p:spTree>
    <p:extLst>
      <p:ext uri="{BB962C8B-B14F-4D97-AF65-F5344CB8AC3E}">
        <p14:creationId xmlns:p14="http://schemas.microsoft.com/office/powerpoint/2010/main" val="1697243267"/>
      </p:ext>
    </p:extLst>
  </p:cSld>
  <p:clrMapOvr>
    <a:masterClrMapping/>
  </p:clrMapOvr>
  <p:timing>
    <p:tnLst>
      <p:par>
        <p:cTn id="1" dur="indefinite" restart="never" nodeType="tmRoot"/>
      </p:par>
    </p:tnLst>
  </p:timing>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274638"/>
            <a:ext cx="8763000" cy="1143000"/>
          </a:xfrm>
        </p:spPr>
        <p:txBody>
          <a:bodyPr>
            <a:normAutofit fontScale="90000"/>
          </a:bodyPr>
          <a:lstStyle/>
          <a:p>
            <a:r>
              <a:rPr lang="en-US" b="1" dirty="0"/>
              <a:t>Locality Authority to Ban Guns</a:t>
            </a:r>
            <a:endParaRPr lang="en-US" dirty="0"/>
          </a:p>
        </p:txBody>
      </p:sp>
      <p:sp>
        <p:nvSpPr>
          <p:cNvPr id="3" name="Content Placeholder 2"/>
          <p:cNvSpPr>
            <a:spLocks noGrp="1"/>
          </p:cNvSpPr>
          <p:nvPr>
            <p:ph idx="1"/>
          </p:nvPr>
        </p:nvSpPr>
        <p:spPr/>
        <p:txBody>
          <a:bodyPr>
            <a:normAutofit/>
          </a:bodyPr>
          <a:lstStyle/>
          <a:p>
            <a:r>
              <a:rPr lang="en-US" sz="2800" dirty="0"/>
              <a:t>The new rules require clear signage and exempt Virginia Military Institute cadets or other members of college ROTC </a:t>
            </a:r>
            <a:r>
              <a:rPr lang="en-US" sz="2800" dirty="0" smtClean="0"/>
              <a:t>programs, </a:t>
            </a:r>
            <a:r>
              <a:rPr lang="en-US" sz="2800" dirty="0"/>
              <a:t>as well as gun sports.</a:t>
            </a:r>
          </a:p>
          <a:p>
            <a:r>
              <a:rPr lang="en-US" sz="2800" dirty="0" smtClean="0"/>
              <a:t>Guns surrendered in a buy-back will be destroyed unless accompanied with a written request that it be sold. </a:t>
            </a:r>
          </a:p>
          <a:p>
            <a:r>
              <a:rPr lang="en-US" sz="2800" dirty="0" smtClean="0"/>
              <a:t>Amends §§15.2-915, 15.2-915.5; </a:t>
            </a:r>
            <a:r>
              <a:rPr lang="en-US" sz="2800" dirty="0" smtClean="0"/>
              <a:t>repeals </a:t>
            </a:r>
            <a:r>
              <a:rPr lang="en-US" sz="2800" dirty="0" smtClean="0"/>
              <a:t>§15.2-915.1 </a:t>
            </a:r>
            <a:r>
              <a:rPr lang="en-US" sz="2800" dirty="0"/>
              <a:t> </a:t>
            </a:r>
          </a:p>
          <a:p>
            <a:pPr marL="0" indent="0">
              <a:buNone/>
            </a:pPr>
            <a:endParaRPr lang="en-US" sz="2800" dirty="0"/>
          </a:p>
        </p:txBody>
      </p:sp>
    </p:spTree>
    <p:extLst>
      <p:ext uri="{BB962C8B-B14F-4D97-AF65-F5344CB8AC3E}">
        <p14:creationId xmlns:p14="http://schemas.microsoft.com/office/powerpoint/2010/main" val="712110565"/>
      </p:ext>
    </p:extLst>
  </p:cSld>
  <p:clrMapOvr>
    <a:masterClrMapping/>
  </p:clrMapOvr>
  <p:timing>
    <p:tnLst>
      <p:par>
        <p:cTn id="1" dur="indefinite" restart="never" nodeType="tmRoot"/>
      </p:par>
    </p:tnLst>
  </p:timing>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Family Day Homes; </a:t>
            </a:r>
            <a:br>
              <a:rPr lang="en-US" b="1" dirty="0" smtClean="0"/>
            </a:br>
            <a:r>
              <a:rPr lang="en-US" b="1" dirty="0" smtClean="0"/>
              <a:t>Storage of Firearms</a:t>
            </a:r>
            <a:endParaRPr lang="en-US" b="1" dirty="0"/>
          </a:p>
        </p:txBody>
      </p:sp>
      <p:sp>
        <p:nvSpPr>
          <p:cNvPr id="3" name="Content Placeholder 2"/>
          <p:cNvSpPr>
            <a:spLocks noGrp="1"/>
          </p:cNvSpPr>
          <p:nvPr>
            <p:ph idx="1"/>
          </p:nvPr>
        </p:nvSpPr>
        <p:spPr/>
        <p:txBody>
          <a:bodyPr>
            <a:normAutofit lnSpcReduction="10000"/>
          </a:bodyPr>
          <a:lstStyle/>
          <a:p>
            <a:pPr marL="0" indent="0">
              <a:buNone/>
            </a:pPr>
            <a:r>
              <a:rPr lang="en-US" b="1" dirty="0" smtClean="0"/>
              <a:t>HB 600 (Hope)/SB 593 (Hanger)</a:t>
            </a:r>
            <a:endParaRPr lang="en-US" sz="2800" b="1" dirty="0" smtClean="0"/>
          </a:p>
          <a:p>
            <a:r>
              <a:rPr lang="en-US" sz="2800" dirty="0" smtClean="0"/>
              <a:t>Requires that during hours of operation, specified in-home child care facilities must unload and securely lock up firearms.</a:t>
            </a:r>
          </a:p>
          <a:p>
            <a:r>
              <a:rPr lang="en-US" sz="2800" dirty="0" smtClean="0"/>
              <a:t>Ammunition must be securely locked in a separate container.</a:t>
            </a:r>
          </a:p>
          <a:p>
            <a:r>
              <a:rPr lang="en-US" sz="2800" dirty="0" smtClean="0"/>
              <a:t>Locks and combinations must be inaccessible to children.</a:t>
            </a:r>
          </a:p>
          <a:p>
            <a:r>
              <a:rPr lang="en-US" sz="2800" dirty="0" smtClean="0"/>
              <a:t>Amends § 15.2-914; adds § 63.2-1701.01.</a:t>
            </a:r>
            <a:endParaRPr lang="en-US" dirty="0"/>
          </a:p>
        </p:txBody>
      </p:sp>
    </p:spTree>
    <p:extLst>
      <p:ext uri="{BB962C8B-B14F-4D97-AF65-F5344CB8AC3E}">
        <p14:creationId xmlns:p14="http://schemas.microsoft.com/office/powerpoint/2010/main" val="546285656"/>
      </p:ext>
    </p:extLst>
  </p:cSld>
  <p:clrMapOvr>
    <a:masterClrMapping/>
  </p:clrMapOvr>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Emergency/Substantial Risk Orders  “Red Flag Law”</a:t>
            </a:r>
            <a:endParaRPr lang="en-US" b="1" dirty="0"/>
          </a:p>
        </p:txBody>
      </p:sp>
      <p:sp>
        <p:nvSpPr>
          <p:cNvPr id="3" name="Content Placeholder 2"/>
          <p:cNvSpPr>
            <a:spLocks noGrp="1"/>
          </p:cNvSpPr>
          <p:nvPr>
            <p:ph idx="1"/>
          </p:nvPr>
        </p:nvSpPr>
        <p:spPr>
          <a:xfrm>
            <a:off x="457200" y="1676400"/>
            <a:ext cx="8229600" cy="4343399"/>
          </a:xfrm>
        </p:spPr>
        <p:txBody>
          <a:bodyPr>
            <a:normAutofit/>
          </a:bodyPr>
          <a:lstStyle/>
          <a:p>
            <a:pPr marL="0" indent="0">
              <a:buNone/>
            </a:pPr>
            <a:r>
              <a:rPr lang="en-US" b="1" dirty="0" smtClean="0"/>
              <a:t>HB 674  (Sullivan) / SB 240 (Barker)</a:t>
            </a:r>
          </a:p>
          <a:p>
            <a:r>
              <a:rPr lang="en-US" sz="2600" dirty="0" smtClean="0"/>
              <a:t>Allows </a:t>
            </a:r>
            <a:r>
              <a:rPr lang="en-US" sz="2600" dirty="0"/>
              <a:t>police and prosecutors to petition the court to temporarily prohibit people judged to be a risk to themselves or others from buying or having a gun.  </a:t>
            </a:r>
          </a:p>
          <a:p>
            <a:r>
              <a:rPr lang="en-US" sz="2600" u="sng" dirty="0" smtClean="0"/>
              <a:t>Creates </a:t>
            </a:r>
            <a:r>
              <a:rPr lang="en-US" sz="2600" u="sng" dirty="0"/>
              <a:t>2 new substantive </a:t>
            </a:r>
            <a:r>
              <a:rPr lang="en-US" sz="2600" u="sng" dirty="0" smtClean="0"/>
              <a:t>Code </a:t>
            </a:r>
            <a:r>
              <a:rPr lang="en-US" sz="2600" u="sng" dirty="0"/>
              <a:t>sections</a:t>
            </a:r>
            <a:r>
              <a:rPr lang="en-US" sz="2600" dirty="0"/>
              <a:t>:</a:t>
            </a:r>
          </a:p>
          <a:p>
            <a:pPr marL="971550" lvl="1" indent="-514350">
              <a:buFont typeface="+mj-lt"/>
              <a:buAutoNum type="arabicPeriod"/>
            </a:pPr>
            <a:r>
              <a:rPr lang="en-US" sz="2600" dirty="0" smtClean="0"/>
              <a:t>§19.2-152.13</a:t>
            </a:r>
            <a:r>
              <a:rPr lang="en-US" sz="2600" dirty="0"/>
              <a:t>:  Emergency Substantial Risk Order (ESRO)</a:t>
            </a:r>
          </a:p>
          <a:p>
            <a:pPr marL="971550" lvl="1" indent="-514350">
              <a:buFont typeface="+mj-lt"/>
              <a:buAutoNum type="arabicPeriod"/>
            </a:pPr>
            <a:r>
              <a:rPr lang="en-US" sz="2600" dirty="0" smtClean="0"/>
              <a:t>§19.2-152.14</a:t>
            </a:r>
            <a:r>
              <a:rPr lang="en-US" sz="2600" dirty="0"/>
              <a:t>:  Substantial Risk Order (SRO</a:t>
            </a:r>
            <a:r>
              <a:rPr lang="en-US" sz="2600" dirty="0" smtClean="0"/>
              <a:t>)</a:t>
            </a:r>
          </a:p>
          <a:p>
            <a:pPr marL="57150" indent="0">
              <a:buNone/>
            </a:pPr>
            <a:endParaRPr lang="en-US" sz="2600" dirty="0"/>
          </a:p>
          <a:p>
            <a:pPr marL="571500" indent="-514350"/>
            <a:endParaRPr lang="en-US" sz="3000" dirty="0"/>
          </a:p>
          <a:p>
            <a:endParaRPr lang="en-US" dirty="0" smtClean="0"/>
          </a:p>
        </p:txBody>
      </p:sp>
    </p:spTree>
    <p:extLst>
      <p:ext uri="{BB962C8B-B14F-4D97-AF65-F5344CB8AC3E}">
        <p14:creationId xmlns:p14="http://schemas.microsoft.com/office/powerpoint/2010/main" val="2085498501"/>
      </p:ext>
    </p:extLst>
  </p:cSld>
  <p:clrMapOvr>
    <a:masterClrMapping/>
  </p:clrMapOvr>
  <p:timing>
    <p:tnLst>
      <p:par>
        <p:cTn id="1" dur="indefinite" restart="never" nodeType="tmRoot"/>
      </p:par>
    </p:tnLst>
  </p:timing>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Emergency/Substantial Risk Orders  “Red Flag Law”</a:t>
            </a:r>
            <a:endParaRPr lang="en-US" dirty="0"/>
          </a:p>
        </p:txBody>
      </p:sp>
      <p:sp>
        <p:nvSpPr>
          <p:cNvPr id="3" name="Content Placeholder 2"/>
          <p:cNvSpPr>
            <a:spLocks noGrp="1"/>
          </p:cNvSpPr>
          <p:nvPr>
            <p:ph idx="1"/>
          </p:nvPr>
        </p:nvSpPr>
        <p:spPr/>
        <p:txBody>
          <a:bodyPr>
            <a:noAutofit/>
          </a:bodyPr>
          <a:lstStyle/>
          <a:p>
            <a:pPr lvl="0"/>
            <a:r>
              <a:rPr lang="en-US" sz="2800" dirty="0" smtClean="0"/>
              <a:t>Petition </a:t>
            </a:r>
            <a:r>
              <a:rPr lang="en-US" sz="2800" dirty="0"/>
              <a:t>cannot be filed </a:t>
            </a:r>
            <a:r>
              <a:rPr lang="en-US" sz="2800" dirty="0" smtClean="0"/>
              <a:t>until </a:t>
            </a:r>
            <a:r>
              <a:rPr lang="en-US" sz="2800" dirty="0"/>
              <a:t>law </a:t>
            </a:r>
            <a:r>
              <a:rPr lang="en-US" sz="2800" dirty="0" smtClean="0"/>
              <a:t>enforcement </a:t>
            </a:r>
            <a:r>
              <a:rPr lang="en-US" sz="2800" dirty="0"/>
              <a:t>conducts an independent investigation and “determines that grounds for the petition </a:t>
            </a:r>
            <a:r>
              <a:rPr lang="en-US" sz="2800" dirty="0" smtClean="0"/>
              <a:t>exist.”</a:t>
            </a:r>
            <a:endParaRPr lang="en-US" sz="2800" dirty="0"/>
          </a:p>
          <a:p>
            <a:r>
              <a:rPr lang="en-US" sz="2800" dirty="0" smtClean="0"/>
              <a:t>Petition must be:</a:t>
            </a:r>
          </a:p>
          <a:p>
            <a:pPr marL="971550" lvl="1" indent="-514350">
              <a:buFont typeface="+mj-lt"/>
              <a:buAutoNum type="arabicPeriod"/>
            </a:pPr>
            <a:r>
              <a:rPr lang="en-US" dirty="0" smtClean="0"/>
              <a:t>Under oath, and </a:t>
            </a:r>
          </a:p>
          <a:p>
            <a:pPr marL="971550" lvl="1" indent="-514350">
              <a:buFont typeface="+mj-lt"/>
              <a:buAutoNum type="arabicPeriod"/>
            </a:pPr>
            <a:r>
              <a:rPr lang="en-US" dirty="0" smtClean="0"/>
              <a:t>Supported by an affidavit</a:t>
            </a:r>
          </a:p>
          <a:p>
            <a:pPr marL="514350" indent="-457200"/>
            <a:r>
              <a:rPr lang="en-US" sz="2800" u="sng" dirty="0"/>
              <a:t>Enactment clause</a:t>
            </a:r>
            <a:r>
              <a:rPr lang="en-US" sz="2800" dirty="0"/>
              <a:t>:  The Supreme Court shall create standard forms to implement the intent of this act</a:t>
            </a:r>
            <a:endParaRPr lang="en-US" sz="2800" dirty="0" smtClean="0"/>
          </a:p>
        </p:txBody>
      </p:sp>
    </p:spTree>
    <p:extLst>
      <p:ext uri="{BB962C8B-B14F-4D97-AF65-F5344CB8AC3E}">
        <p14:creationId xmlns:p14="http://schemas.microsoft.com/office/powerpoint/2010/main" val="3378265991"/>
      </p:ext>
    </p:extLst>
  </p:cSld>
  <p:clrMapOvr>
    <a:masterClrMapping/>
  </p:clrMapOvr>
  <p:timing>
    <p:tnLst>
      <p:par>
        <p:cTn id="1" dur="indefinite" restart="never" nodeType="tmRoot"/>
      </p:par>
    </p:tnLst>
  </p:timing>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Emergency/Substantial Risk Orders  “Red Flag Law”</a:t>
            </a:r>
            <a:endParaRPr lang="en-US" dirty="0"/>
          </a:p>
        </p:txBody>
      </p:sp>
      <p:sp>
        <p:nvSpPr>
          <p:cNvPr id="3" name="Content Placeholder 2"/>
          <p:cNvSpPr>
            <a:spLocks noGrp="1"/>
          </p:cNvSpPr>
          <p:nvPr>
            <p:ph idx="1"/>
          </p:nvPr>
        </p:nvSpPr>
        <p:spPr>
          <a:xfrm>
            <a:off x="304800" y="1600201"/>
            <a:ext cx="8382000" cy="4571999"/>
          </a:xfrm>
        </p:spPr>
        <p:txBody>
          <a:bodyPr>
            <a:normAutofit fontScale="92500" lnSpcReduction="10000"/>
          </a:bodyPr>
          <a:lstStyle/>
          <a:p>
            <a:pPr fontAlgn="base"/>
            <a:r>
              <a:rPr lang="en-US" sz="2600" u="sng" dirty="0" smtClean="0"/>
              <a:t>ESRO</a:t>
            </a:r>
            <a:r>
              <a:rPr lang="en-US" sz="2600" dirty="0" smtClean="0"/>
              <a:t> - An </a:t>
            </a:r>
            <a:r>
              <a:rPr lang="en-US" sz="2600" dirty="0"/>
              <a:t>ex parte </a:t>
            </a:r>
            <a:r>
              <a:rPr lang="en-US" sz="2600" dirty="0" smtClean="0"/>
              <a:t>ESRO may be issued </a:t>
            </a:r>
            <a:r>
              <a:rPr lang="en-US" sz="2600" dirty="0"/>
              <a:t>upon petition to a magistrate or a judge of any VA court to prevent possession or purchase of gun for up to 14 days if there is </a:t>
            </a:r>
            <a:r>
              <a:rPr lang="en-US" sz="2600" b="1" i="1" dirty="0"/>
              <a:t>probable cause </a:t>
            </a:r>
            <a:r>
              <a:rPr lang="en-US" sz="2600" dirty="0"/>
              <a:t>to believe that the person poses a risk of injury to self or others in the near future by possession of guns.  </a:t>
            </a:r>
          </a:p>
          <a:p>
            <a:r>
              <a:rPr lang="en-US" sz="2600" u="sng" dirty="0" smtClean="0"/>
              <a:t>SRO</a:t>
            </a:r>
            <a:r>
              <a:rPr lang="en-US" sz="2600" dirty="0" smtClean="0"/>
              <a:t> - Following </a:t>
            </a:r>
            <a:r>
              <a:rPr lang="en-US" sz="2600" dirty="0"/>
              <a:t>issuance of the ESRO, the circuit court must hold a hearing before the ESRO expires to decide if the court should issue a “substantial risk order” (SRO) to prohibit the person from buying or possessing a gun for up to 6 months upon a finding </a:t>
            </a:r>
            <a:r>
              <a:rPr lang="en-US" sz="2600" b="1" i="1" dirty="0"/>
              <a:t>by clear and convincing evidence </a:t>
            </a:r>
            <a:r>
              <a:rPr lang="en-US" sz="2600" dirty="0"/>
              <a:t>that person poses a risk of injury to self or others in the near future by possessing guns</a:t>
            </a:r>
          </a:p>
          <a:p>
            <a:endParaRPr lang="en-US" sz="2800" dirty="0" smtClean="0"/>
          </a:p>
        </p:txBody>
      </p:sp>
    </p:spTree>
    <p:extLst>
      <p:ext uri="{BB962C8B-B14F-4D97-AF65-F5344CB8AC3E}">
        <p14:creationId xmlns:p14="http://schemas.microsoft.com/office/powerpoint/2010/main" val="3986833047"/>
      </p:ext>
    </p:extLst>
  </p:cSld>
  <p:clrMapOvr>
    <a:masterClrMapping/>
  </p:clrMapOvr>
  <p:timing>
    <p:tnLst>
      <p:par>
        <p:cTn id="1" dur="indefinite" restart="never" nodeType="tmRoot"/>
      </p:par>
    </p:tnLst>
  </p:timing>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Emergency/Substantial Risk Orders  “Red Flag Law”</a:t>
            </a:r>
            <a:endParaRPr lang="en-US" dirty="0"/>
          </a:p>
        </p:txBody>
      </p:sp>
      <p:sp>
        <p:nvSpPr>
          <p:cNvPr id="3" name="Content Placeholder 2"/>
          <p:cNvSpPr>
            <a:spLocks noGrp="1"/>
          </p:cNvSpPr>
          <p:nvPr>
            <p:ph idx="1"/>
          </p:nvPr>
        </p:nvSpPr>
        <p:spPr>
          <a:xfrm>
            <a:off x="457200" y="1600201"/>
            <a:ext cx="8229600" cy="4495799"/>
          </a:xfrm>
        </p:spPr>
        <p:txBody>
          <a:bodyPr>
            <a:normAutofit fontScale="92500" lnSpcReduction="10000"/>
          </a:bodyPr>
          <a:lstStyle/>
          <a:p>
            <a:pPr fontAlgn="base"/>
            <a:r>
              <a:rPr lang="en-US" sz="2800" dirty="0" smtClean="0"/>
              <a:t>The </a:t>
            </a:r>
            <a:r>
              <a:rPr lang="en-US" sz="2800" dirty="0" smtClean="0"/>
              <a:t>CA has </a:t>
            </a:r>
            <a:r>
              <a:rPr lang="en-US" sz="2800" dirty="0"/>
              <a:t>the burden of proof and the rules of civil proceedings apply</a:t>
            </a:r>
            <a:r>
              <a:rPr lang="en-US" sz="2800" dirty="0" smtClean="0"/>
              <a:t>.</a:t>
            </a:r>
          </a:p>
          <a:p>
            <a:pPr fontAlgn="base"/>
            <a:r>
              <a:rPr lang="en-US" sz="2800" dirty="0"/>
              <a:t>People who are subject to an ESRO or SRO must surrender any concealed handgun permit (CHP) and are disqualified from getting a CHP and may not work for a firearms dealer.</a:t>
            </a:r>
          </a:p>
          <a:p>
            <a:pPr fontAlgn="base"/>
            <a:r>
              <a:rPr lang="en-US" sz="2800" dirty="0" smtClean="0"/>
              <a:t>VSP will </a:t>
            </a:r>
            <a:r>
              <a:rPr lang="en-US" sz="2800" dirty="0"/>
              <a:t>be required to keep and maintain a digital system for keeping track of people subject to E/SROs.</a:t>
            </a:r>
          </a:p>
          <a:p>
            <a:pPr fontAlgn="base"/>
            <a:r>
              <a:rPr lang="en-US" sz="2800" dirty="0"/>
              <a:t>Other procedures and penalties are outlined in the law.  </a:t>
            </a:r>
          </a:p>
          <a:p>
            <a:pPr fontAlgn="base"/>
            <a:endParaRPr lang="en-US" sz="2800" dirty="0"/>
          </a:p>
        </p:txBody>
      </p:sp>
    </p:spTree>
    <p:extLst>
      <p:ext uri="{BB962C8B-B14F-4D97-AF65-F5344CB8AC3E}">
        <p14:creationId xmlns:p14="http://schemas.microsoft.com/office/powerpoint/2010/main" val="1748954906"/>
      </p:ext>
    </p:extLst>
  </p:cSld>
  <p:clrMapOvr>
    <a:masterClrMapping/>
  </p:clrMapOvr>
  <p:timing>
    <p:tnLst>
      <p:par>
        <p:cTn id="1" dur="indefinite" restart="never" nodeType="tmRoot"/>
      </p:par>
    </p:tnLst>
  </p:timing>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Emergency/Substantial Risk Orders  “Red Flag Law”</a:t>
            </a:r>
            <a:endParaRPr lang="en-US" dirty="0"/>
          </a:p>
        </p:txBody>
      </p:sp>
      <p:sp>
        <p:nvSpPr>
          <p:cNvPr id="3" name="Content Placeholder 2"/>
          <p:cNvSpPr>
            <a:spLocks noGrp="1"/>
          </p:cNvSpPr>
          <p:nvPr>
            <p:ph idx="1"/>
          </p:nvPr>
        </p:nvSpPr>
        <p:spPr/>
        <p:txBody>
          <a:bodyPr>
            <a:normAutofit/>
          </a:bodyPr>
          <a:lstStyle/>
          <a:p>
            <a:pPr fontAlgn="base"/>
            <a:r>
              <a:rPr lang="en-US" sz="2800" dirty="0" smtClean="0"/>
              <a:t>The law has no provisions:</a:t>
            </a:r>
          </a:p>
          <a:p>
            <a:pPr lvl="1" fontAlgn="base"/>
            <a:r>
              <a:rPr lang="en-US" dirty="0" smtClean="0"/>
              <a:t>Requiring person to get mental health treatment </a:t>
            </a:r>
          </a:p>
          <a:p>
            <a:pPr lvl="1" fontAlgn="base"/>
            <a:r>
              <a:rPr lang="en-US" dirty="0" smtClean="0"/>
              <a:t>To remove any other type of weapon that the person could use to hurt himself or others.</a:t>
            </a:r>
            <a:endParaRPr lang="en-US" dirty="0"/>
          </a:p>
          <a:p>
            <a:pPr fontAlgn="base"/>
            <a:r>
              <a:rPr lang="en-US" sz="2800" dirty="0" smtClean="0"/>
              <a:t>Amends §§ </a:t>
            </a:r>
            <a:r>
              <a:rPr lang="en-US" sz="2800" dirty="0"/>
              <a:t>18.2-308.09, </a:t>
            </a:r>
            <a:r>
              <a:rPr lang="en-US" sz="2800" dirty="0" smtClean="0"/>
              <a:t>18.2-308.2:1</a:t>
            </a:r>
            <a:r>
              <a:rPr lang="en-US" sz="2800" dirty="0"/>
              <a:t>, 18.2-308.2:2, </a:t>
            </a:r>
            <a:r>
              <a:rPr lang="en-US" sz="2800" dirty="0" smtClean="0"/>
              <a:t>18.2-308.2:3; Adds </a:t>
            </a:r>
            <a:r>
              <a:rPr lang="en-US" sz="2800" dirty="0"/>
              <a:t>§§</a:t>
            </a:r>
            <a:r>
              <a:rPr lang="en-US" sz="2800" dirty="0" smtClean="0"/>
              <a:t> </a:t>
            </a:r>
            <a:r>
              <a:rPr lang="en-US" sz="2800" dirty="0"/>
              <a:t>18.2-308.1:6</a:t>
            </a:r>
            <a:r>
              <a:rPr lang="en-US" sz="2800" dirty="0" smtClean="0"/>
              <a:t>,</a:t>
            </a:r>
            <a:r>
              <a:rPr lang="en-US" sz="2800" dirty="0"/>
              <a:t> 19.2-152.13 – </a:t>
            </a:r>
            <a:r>
              <a:rPr lang="en-US" sz="2800" dirty="0" smtClean="0"/>
              <a:t>19.2-152.17 </a:t>
            </a:r>
            <a:r>
              <a:rPr lang="en-US" sz="2800" dirty="0"/>
              <a:t>&amp; 19.2-387.3</a:t>
            </a:r>
            <a:endParaRPr lang="en-US" sz="2800" dirty="0" smtClean="0"/>
          </a:p>
        </p:txBody>
      </p:sp>
    </p:spTree>
    <p:extLst>
      <p:ext uri="{BB962C8B-B14F-4D97-AF65-F5344CB8AC3E}">
        <p14:creationId xmlns:p14="http://schemas.microsoft.com/office/powerpoint/2010/main" val="138001524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S</a:t>
            </a:r>
            <a:r>
              <a:rPr lang="en-US" b="1" dirty="0" smtClean="0"/>
              <a:t>enior Lifetime </a:t>
            </a:r>
            <a:r>
              <a:rPr lang="en-US" b="1" dirty="0"/>
              <a:t>L</a:t>
            </a:r>
            <a:r>
              <a:rPr lang="en-US" b="1" dirty="0" smtClean="0"/>
              <a:t>icense </a:t>
            </a:r>
            <a:r>
              <a:rPr lang="en-US" b="1" dirty="0"/>
              <a:t>for </a:t>
            </a:r>
            <a:r>
              <a:rPr lang="en-US" b="1" dirty="0" smtClean="0"/>
              <a:t>Hunting </a:t>
            </a:r>
            <a:r>
              <a:rPr lang="en-US" b="1" dirty="0"/>
              <a:t>B</a:t>
            </a:r>
            <a:r>
              <a:rPr lang="en-US" b="1" dirty="0" smtClean="0"/>
              <a:t>ear</a:t>
            </a:r>
            <a:r>
              <a:rPr lang="en-US" b="1" dirty="0"/>
              <a:t>, </a:t>
            </a:r>
            <a:r>
              <a:rPr lang="en-US" b="1" dirty="0" smtClean="0"/>
              <a:t>Deer </a:t>
            </a:r>
            <a:r>
              <a:rPr lang="en-US" b="1" dirty="0"/>
              <a:t>&amp; </a:t>
            </a:r>
            <a:r>
              <a:rPr lang="en-US" b="1" dirty="0" smtClean="0"/>
              <a:t>Turkey</a:t>
            </a:r>
            <a:endParaRPr lang="en-US" b="1" dirty="0"/>
          </a:p>
        </p:txBody>
      </p:sp>
      <p:sp>
        <p:nvSpPr>
          <p:cNvPr id="3" name="Content Placeholder 2"/>
          <p:cNvSpPr>
            <a:spLocks noGrp="1"/>
          </p:cNvSpPr>
          <p:nvPr>
            <p:ph idx="1"/>
          </p:nvPr>
        </p:nvSpPr>
        <p:spPr>
          <a:xfrm>
            <a:off x="457200" y="1600201"/>
            <a:ext cx="8458200" cy="4190999"/>
          </a:xfrm>
        </p:spPr>
        <p:txBody>
          <a:bodyPr>
            <a:normAutofit/>
          </a:bodyPr>
          <a:lstStyle/>
          <a:p>
            <a:pPr marL="0" indent="0">
              <a:buNone/>
            </a:pPr>
            <a:r>
              <a:rPr lang="en-US" b="1" dirty="0" smtClean="0"/>
              <a:t>HB 1272 </a:t>
            </a:r>
            <a:r>
              <a:rPr lang="en-US" b="1" dirty="0"/>
              <a:t>(Robinson)</a:t>
            </a:r>
          </a:p>
          <a:p>
            <a:pPr lvl="0"/>
            <a:r>
              <a:rPr lang="en-US" sz="2800" dirty="0" smtClean="0"/>
              <a:t>Adds that </a:t>
            </a:r>
            <a:r>
              <a:rPr lang="en-US" sz="2800" dirty="0"/>
              <a:t>residents of the Commonwealth who are 80 years or older can obtain a lifetime license </a:t>
            </a:r>
            <a:r>
              <a:rPr lang="en-US" sz="2800" dirty="0" smtClean="0"/>
              <a:t>that includes a basic hunting</a:t>
            </a:r>
            <a:r>
              <a:rPr lang="en-US" sz="2800" dirty="0"/>
              <a:t> </a:t>
            </a:r>
            <a:r>
              <a:rPr lang="en-US" sz="2800" dirty="0" smtClean="0"/>
              <a:t>license and a special license </a:t>
            </a:r>
            <a:r>
              <a:rPr lang="en-US" sz="2800" dirty="0"/>
              <a:t>to </a:t>
            </a:r>
            <a:r>
              <a:rPr lang="en-US" sz="2800" dirty="0" smtClean="0"/>
              <a:t>hunt bear</a:t>
            </a:r>
            <a:r>
              <a:rPr lang="en-US" sz="2800" dirty="0"/>
              <a:t>, </a:t>
            </a:r>
            <a:r>
              <a:rPr lang="en-US" sz="2800" dirty="0" smtClean="0"/>
              <a:t>deer &amp; turkey for $200.</a:t>
            </a:r>
          </a:p>
          <a:p>
            <a:r>
              <a:rPr lang="en-US" sz="2800" dirty="0"/>
              <a:t>Amended §29.1-302.1 </a:t>
            </a:r>
            <a:endParaRPr lang="en-US" sz="2800" dirty="0" smtClean="0"/>
          </a:p>
          <a:p>
            <a:pPr lvl="0"/>
            <a:endParaRPr lang="en-US" sz="2800" dirty="0"/>
          </a:p>
        </p:txBody>
      </p:sp>
    </p:spTree>
    <p:extLst>
      <p:ext uri="{BB962C8B-B14F-4D97-AF65-F5344CB8AC3E}">
        <p14:creationId xmlns:p14="http://schemas.microsoft.com/office/powerpoint/2010/main" val="203549736"/>
      </p:ext>
    </p:extLst>
  </p:cSld>
  <p:clrMapOvr>
    <a:masterClrMapping/>
  </p:clrMapOvr>
  <p:timing>
    <p:tnLst>
      <p:par>
        <p:cTn id="1" dur="indefinite" restart="never" nodeType="tmRoot"/>
      </p:par>
    </p:tnLst>
  </p:timing>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t>One Handgun Per Month</a:t>
            </a:r>
            <a:endParaRPr lang="en-US" b="1" dirty="0"/>
          </a:p>
        </p:txBody>
      </p:sp>
      <p:sp>
        <p:nvSpPr>
          <p:cNvPr id="3" name="Content Placeholder 2"/>
          <p:cNvSpPr>
            <a:spLocks noGrp="1"/>
          </p:cNvSpPr>
          <p:nvPr>
            <p:ph idx="1"/>
          </p:nvPr>
        </p:nvSpPr>
        <p:spPr/>
        <p:txBody>
          <a:bodyPr>
            <a:normAutofit/>
          </a:bodyPr>
          <a:lstStyle/>
          <a:p>
            <a:pPr marL="0" indent="0">
              <a:buNone/>
            </a:pPr>
            <a:r>
              <a:rPr lang="en-US" b="1" dirty="0" smtClean="0"/>
              <a:t>HB 812 (Ward) / SB 69 (Locke)</a:t>
            </a:r>
          </a:p>
          <a:p>
            <a:r>
              <a:rPr lang="en-US" sz="2800" dirty="0" smtClean="0"/>
              <a:t>Restores </a:t>
            </a:r>
            <a:r>
              <a:rPr lang="en-US" sz="2800" dirty="0"/>
              <a:t>the state’s former one-handgun-per-month law. </a:t>
            </a:r>
            <a:endParaRPr lang="en-US" sz="2800" dirty="0" smtClean="0"/>
          </a:p>
          <a:p>
            <a:r>
              <a:rPr lang="en-US" sz="2800" dirty="0" smtClean="0"/>
              <a:t>The </a:t>
            </a:r>
            <a:r>
              <a:rPr lang="en-US" sz="2800" dirty="0"/>
              <a:t>measure prohibits any person who is not a licensed firearms dealer from buying more than one handgun in a 30-day period</a:t>
            </a:r>
            <a:r>
              <a:rPr lang="en-US" sz="2800" dirty="0" smtClean="0"/>
              <a:t>.</a:t>
            </a:r>
          </a:p>
          <a:p>
            <a:r>
              <a:rPr lang="en-US" sz="2800" dirty="0"/>
              <a:t>Establishes a Class 1 misdemeanor for violation. </a:t>
            </a:r>
          </a:p>
          <a:p>
            <a:r>
              <a:rPr lang="en-US" sz="2800" dirty="0" smtClean="0"/>
              <a:t>Amends §18.2-308.2:2</a:t>
            </a:r>
            <a:endParaRPr lang="en-US" sz="2800" dirty="0"/>
          </a:p>
          <a:p>
            <a:endParaRPr lang="en-US" dirty="0" smtClean="0"/>
          </a:p>
        </p:txBody>
      </p:sp>
    </p:spTree>
    <p:extLst>
      <p:ext uri="{BB962C8B-B14F-4D97-AF65-F5344CB8AC3E}">
        <p14:creationId xmlns:p14="http://schemas.microsoft.com/office/powerpoint/2010/main" val="1973229279"/>
      </p:ext>
    </p:extLst>
  </p:cSld>
  <p:clrMapOvr>
    <a:masterClrMapping/>
  </p:clrMapOvr>
  <p:timing>
    <p:tnLst>
      <p:par>
        <p:cTn id="1" dur="indefinite" restart="never" nodeType="tmRoot"/>
      </p:par>
    </p:tnLst>
  </p:timing>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a:t>One Handgun Per Month</a:t>
            </a:r>
            <a:endParaRPr lang="en-US" dirty="0"/>
          </a:p>
        </p:txBody>
      </p:sp>
      <p:sp>
        <p:nvSpPr>
          <p:cNvPr id="3" name="Content Placeholder 2"/>
          <p:cNvSpPr>
            <a:spLocks noGrp="1"/>
          </p:cNvSpPr>
          <p:nvPr>
            <p:ph idx="1"/>
          </p:nvPr>
        </p:nvSpPr>
        <p:spPr>
          <a:xfrm>
            <a:off x="457200" y="1417639"/>
            <a:ext cx="8229600" cy="4373562"/>
          </a:xfrm>
        </p:spPr>
        <p:txBody>
          <a:bodyPr>
            <a:normAutofit lnSpcReduction="10000"/>
          </a:bodyPr>
          <a:lstStyle/>
          <a:p>
            <a:pPr marL="0" indent="0">
              <a:buNone/>
            </a:pPr>
            <a:r>
              <a:rPr lang="en-US" sz="2400" dirty="0" smtClean="0"/>
              <a:t>The </a:t>
            </a:r>
            <a:r>
              <a:rPr lang="en-US" sz="2400" dirty="0"/>
              <a:t>bill </a:t>
            </a:r>
            <a:r>
              <a:rPr lang="en-US" sz="2400" dirty="0" smtClean="0"/>
              <a:t>exempts:  </a:t>
            </a:r>
            <a:endParaRPr lang="en-US" sz="2400" dirty="0"/>
          </a:p>
          <a:p>
            <a:pPr marL="914400" lvl="1" indent="-457200">
              <a:buFont typeface="+mj-lt"/>
              <a:buAutoNum type="arabicPeriod"/>
            </a:pPr>
            <a:r>
              <a:rPr lang="en-US" sz="2400" dirty="0"/>
              <a:t>P</a:t>
            </a:r>
            <a:r>
              <a:rPr lang="en-US" sz="2400" dirty="0" smtClean="0"/>
              <a:t>eople </a:t>
            </a:r>
            <a:r>
              <a:rPr lang="en-US" sz="2400" dirty="0"/>
              <a:t>who have </a:t>
            </a:r>
            <a:r>
              <a:rPr lang="en-US" sz="2400" dirty="0" smtClean="0"/>
              <a:t>undergone a VSP </a:t>
            </a:r>
            <a:r>
              <a:rPr lang="en-US" sz="2400" dirty="0"/>
              <a:t>enhanced background check, </a:t>
            </a:r>
          </a:p>
          <a:p>
            <a:pPr marL="914400" lvl="1" indent="-457200">
              <a:buFont typeface="+mj-lt"/>
              <a:buAutoNum type="arabicPeriod"/>
            </a:pPr>
            <a:r>
              <a:rPr lang="en-US" sz="2400" dirty="0" smtClean="0"/>
              <a:t>Law-enforcement </a:t>
            </a:r>
            <a:r>
              <a:rPr lang="en-US" sz="2400" dirty="0"/>
              <a:t>agencies and officers, </a:t>
            </a:r>
          </a:p>
          <a:p>
            <a:pPr marL="914400" lvl="1" indent="-457200">
              <a:buFont typeface="+mj-lt"/>
              <a:buAutoNum type="arabicPeriod"/>
            </a:pPr>
            <a:r>
              <a:rPr lang="en-US" sz="2400" dirty="0"/>
              <a:t>S</a:t>
            </a:r>
            <a:r>
              <a:rPr lang="en-US" sz="2400" dirty="0" smtClean="0"/>
              <a:t>tate </a:t>
            </a:r>
            <a:r>
              <a:rPr lang="en-US" sz="2400" dirty="0"/>
              <a:t>and local correctional officers, </a:t>
            </a:r>
          </a:p>
          <a:p>
            <a:pPr marL="914400" lvl="1" indent="-457200">
              <a:buFont typeface="+mj-lt"/>
              <a:buAutoNum type="arabicPeriod"/>
            </a:pPr>
            <a:r>
              <a:rPr lang="en-US" sz="2400" dirty="0"/>
              <a:t>L</a:t>
            </a:r>
            <a:r>
              <a:rPr lang="en-US" sz="2400" dirty="0" smtClean="0"/>
              <a:t>icensed </a:t>
            </a:r>
            <a:r>
              <a:rPr lang="en-US" sz="2400" dirty="0"/>
              <a:t>private security companies, </a:t>
            </a:r>
          </a:p>
          <a:p>
            <a:pPr marL="914400" lvl="1" indent="-457200">
              <a:buFont typeface="+mj-lt"/>
              <a:buAutoNum type="arabicPeriod"/>
            </a:pPr>
            <a:r>
              <a:rPr lang="en-US" sz="2400" dirty="0"/>
              <a:t>P</a:t>
            </a:r>
            <a:r>
              <a:rPr lang="en-US" sz="2400" dirty="0" smtClean="0"/>
              <a:t>ersons </a:t>
            </a:r>
            <a:r>
              <a:rPr lang="en-US" sz="2400" dirty="0"/>
              <a:t>who hold a valid </a:t>
            </a:r>
            <a:r>
              <a:rPr lang="en-US" sz="2400" dirty="0" smtClean="0"/>
              <a:t>Virginia CHP, </a:t>
            </a:r>
            <a:endParaRPr lang="en-US" sz="2400" dirty="0"/>
          </a:p>
          <a:p>
            <a:pPr marL="914400" lvl="1" indent="-457200">
              <a:buFont typeface="+mj-lt"/>
              <a:buAutoNum type="arabicPeriod"/>
            </a:pPr>
            <a:r>
              <a:rPr lang="en-US" sz="2400" dirty="0"/>
              <a:t>P</a:t>
            </a:r>
            <a:r>
              <a:rPr lang="en-US" sz="2400" dirty="0" smtClean="0"/>
              <a:t>ersons </a:t>
            </a:r>
            <a:r>
              <a:rPr lang="en-US" sz="2400" dirty="0"/>
              <a:t>whose handgun has been stolen or irretrievably lost or who are trading in a handgun, </a:t>
            </a:r>
          </a:p>
          <a:p>
            <a:pPr marL="914400" lvl="1" indent="-457200">
              <a:buFont typeface="+mj-lt"/>
              <a:buAutoNum type="arabicPeriod"/>
            </a:pPr>
            <a:r>
              <a:rPr lang="en-US" sz="2400" dirty="0"/>
              <a:t>P</a:t>
            </a:r>
            <a:r>
              <a:rPr lang="en-US" sz="2400" dirty="0" smtClean="0"/>
              <a:t>urchases </a:t>
            </a:r>
            <a:r>
              <a:rPr lang="en-US" sz="2400" dirty="0"/>
              <a:t>of handguns in a private sale, and </a:t>
            </a:r>
          </a:p>
          <a:p>
            <a:pPr marL="914400" lvl="1" indent="-457200">
              <a:buFont typeface="+mj-lt"/>
              <a:buAutoNum type="arabicPeriod"/>
            </a:pPr>
            <a:r>
              <a:rPr lang="en-US" sz="2400" dirty="0"/>
              <a:t>P</a:t>
            </a:r>
            <a:r>
              <a:rPr lang="en-US" sz="2400" dirty="0" smtClean="0"/>
              <a:t>urchases </a:t>
            </a:r>
            <a:r>
              <a:rPr lang="en-US" sz="2400" dirty="0"/>
              <a:t>of antique firearms. </a:t>
            </a:r>
            <a:endParaRPr lang="en-US" sz="2400" dirty="0" smtClean="0"/>
          </a:p>
        </p:txBody>
      </p:sp>
    </p:spTree>
    <p:extLst>
      <p:ext uri="{BB962C8B-B14F-4D97-AF65-F5344CB8AC3E}">
        <p14:creationId xmlns:p14="http://schemas.microsoft.com/office/powerpoint/2010/main" val="3801835241"/>
      </p:ext>
    </p:extLst>
  </p:cSld>
  <p:clrMapOvr>
    <a:masterClrMapping/>
  </p:clrMapOvr>
  <p:timing>
    <p:tnLst>
      <p:par>
        <p:cTn id="1" dur="indefinite" restart="never" nodeType="tmRoot"/>
      </p:par>
    </p:tnLst>
  </p:timing>
</p:sld>
</file>

<file path=ppt/slides/slide1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Firearms or </a:t>
            </a:r>
            <a:r>
              <a:rPr lang="en-US" b="1" dirty="0" smtClean="0"/>
              <a:t>Other </a:t>
            </a:r>
            <a:r>
              <a:rPr lang="en-US" b="1" dirty="0"/>
              <a:t>W</a:t>
            </a:r>
            <a:r>
              <a:rPr lang="en-US" b="1" dirty="0" smtClean="0"/>
              <a:t>eapons </a:t>
            </a:r>
            <a:r>
              <a:rPr lang="en-US" b="1" dirty="0"/>
              <a:t>on </a:t>
            </a:r>
            <a:r>
              <a:rPr lang="en-US" b="1" dirty="0" smtClean="0"/>
              <a:t>School </a:t>
            </a:r>
            <a:r>
              <a:rPr lang="en-US" b="1" dirty="0"/>
              <a:t>P</a:t>
            </a:r>
            <a:r>
              <a:rPr lang="en-US" b="1" dirty="0" smtClean="0"/>
              <a:t>roperty</a:t>
            </a:r>
            <a:endParaRPr lang="en-US" b="1" dirty="0"/>
          </a:p>
        </p:txBody>
      </p:sp>
      <p:sp>
        <p:nvSpPr>
          <p:cNvPr id="3" name="Content Placeholder 2"/>
          <p:cNvSpPr>
            <a:spLocks noGrp="1"/>
          </p:cNvSpPr>
          <p:nvPr>
            <p:ph idx="1"/>
          </p:nvPr>
        </p:nvSpPr>
        <p:spPr>
          <a:xfrm>
            <a:off x="457200" y="1600201"/>
            <a:ext cx="8229600" cy="4267199"/>
          </a:xfrm>
        </p:spPr>
        <p:txBody>
          <a:bodyPr>
            <a:normAutofit lnSpcReduction="10000"/>
          </a:bodyPr>
          <a:lstStyle/>
          <a:p>
            <a:pPr marL="0" indent="0">
              <a:buNone/>
            </a:pPr>
            <a:r>
              <a:rPr lang="en-US" sz="3500" b="1" dirty="0" smtClean="0"/>
              <a:t>HB 1080 (Hope)</a:t>
            </a:r>
          </a:p>
          <a:p>
            <a:r>
              <a:rPr lang="en-US" sz="2800" dirty="0" smtClean="0"/>
              <a:t>Provides </a:t>
            </a:r>
            <a:r>
              <a:rPr lang="en-US" sz="2800" dirty="0"/>
              <a:t>that no school board may authorize or designate any person to possess a firearm on school property other than those persons expressly authorized by statute. </a:t>
            </a:r>
          </a:p>
          <a:p>
            <a:r>
              <a:rPr lang="en-US" sz="2800" dirty="0" smtClean="0"/>
              <a:t>Clarifies </a:t>
            </a:r>
            <a:r>
              <a:rPr lang="en-US" sz="2800" dirty="0"/>
              <a:t>that no exemption exists for a special conservator of the peace to possess a firearm or other weapon on school </a:t>
            </a:r>
            <a:r>
              <a:rPr lang="en-US" sz="2800" dirty="0" smtClean="0"/>
              <a:t>property.</a:t>
            </a:r>
          </a:p>
          <a:p>
            <a:r>
              <a:rPr lang="en-US" sz="2800" dirty="0" smtClean="0"/>
              <a:t>Amends §18.2-308.1; adds</a:t>
            </a:r>
            <a:r>
              <a:rPr lang="en-US" sz="2800" dirty="0"/>
              <a:t> §</a:t>
            </a:r>
            <a:r>
              <a:rPr lang="en-US" sz="2800" dirty="0" smtClean="0"/>
              <a:t> </a:t>
            </a:r>
            <a:r>
              <a:rPr lang="en-US" sz="2800" dirty="0"/>
              <a:t>22.1-280.2:4</a:t>
            </a:r>
          </a:p>
          <a:p>
            <a:pPr marL="0" indent="0">
              <a:buNone/>
            </a:pPr>
            <a:endParaRPr lang="en-US" dirty="0"/>
          </a:p>
        </p:txBody>
      </p:sp>
    </p:spTree>
    <p:extLst>
      <p:ext uri="{BB962C8B-B14F-4D97-AF65-F5344CB8AC3E}">
        <p14:creationId xmlns:p14="http://schemas.microsoft.com/office/powerpoint/2010/main" val="2674056579"/>
      </p:ext>
    </p:extLst>
  </p:cSld>
  <p:clrMapOvr>
    <a:masterClrMapping/>
  </p:clrMapOvr>
  <p:timing>
    <p:tnLst>
      <p:par>
        <p:cTn id="1" dur="indefinite" restart="never" nodeType="tmRoot"/>
      </p:par>
    </p:tnLst>
  </p:timing>
</p:sld>
</file>

<file path=ppt/slides/slide1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Increased </a:t>
            </a:r>
            <a:r>
              <a:rPr lang="en-US" b="1" dirty="0" smtClean="0"/>
              <a:t>Penalty; Allowing </a:t>
            </a:r>
            <a:r>
              <a:rPr lang="en-US" b="1" dirty="0"/>
              <a:t>M</a:t>
            </a:r>
            <a:r>
              <a:rPr lang="en-US" b="1" dirty="0" smtClean="0"/>
              <a:t>inor’s </a:t>
            </a:r>
            <a:r>
              <a:rPr lang="en-US" b="1" dirty="0"/>
              <a:t>A</a:t>
            </a:r>
            <a:r>
              <a:rPr lang="en-US" b="1" dirty="0" smtClean="0"/>
              <a:t>ccess </a:t>
            </a:r>
            <a:r>
              <a:rPr lang="en-US" b="1" dirty="0"/>
              <a:t>to L</a:t>
            </a:r>
            <a:r>
              <a:rPr lang="en-US" b="1" dirty="0" smtClean="0"/>
              <a:t>oaded </a:t>
            </a:r>
            <a:r>
              <a:rPr lang="en-US" b="1" dirty="0"/>
              <a:t>G</a:t>
            </a:r>
            <a:r>
              <a:rPr lang="en-US" b="1" dirty="0" smtClean="0"/>
              <a:t>un</a:t>
            </a:r>
            <a:endParaRPr lang="en-US" b="1" dirty="0"/>
          </a:p>
        </p:txBody>
      </p:sp>
      <p:sp>
        <p:nvSpPr>
          <p:cNvPr id="3" name="Content Placeholder 2"/>
          <p:cNvSpPr>
            <a:spLocks noGrp="1"/>
          </p:cNvSpPr>
          <p:nvPr>
            <p:ph idx="1"/>
          </p:nvPr>
        </p:nvSpPr>
        <p:spPr>
          <a:xfrm>
            <a:off x="228600" y="1600201"/>
            <a:ext cx="8686800" cy="4190999"/>
          </a:xfrm>
        </p:spPr>
        <p:txBody>
          <a:bodyPr>
            <a:normAutofit/>
          </a:bodyPr>
          <a:lstStyle/>
          <a:p>
            <a:pPr marL="0" indent="0">
              <a:buNone/>
            </a:pPr>
            <a:r>
              <a:rPr lang="en-US" b="1" dirty="0" smtClean="0"/>
              <a:t>HB 1083 (Hayes, Jr.)</a:t>
            </a:r>
          </a:p>
          <a:p>
            <a:r>
              <a:rPr lang="en-US" sz="2800" dirty="0" smtClean="0"/>
              <a:t>Increases </a:t>
            </a:r>
            <a:r>
              <a:rPr lang="en-US" sz="2800" dirty="0"/>
              <a:t>the penalty </a:t>
            </a:r>
            <a:r>
              <a:rPr lang="en-US" sz="2800" dirty="0" smtClean="0"/>
              <a:t>to </a:t>
            </a:r>
            <a:r>
              <a:rPr lang="en-US" sz="2800" dirty="0"/>
              <a:t>a Class 1 misdemeanor for “recklessly leaving” a loaded, unsecured gun in a way “that endangers the life or limb” of a child under 14</a:t>
            </a:r>
            <a:r>
              <a:rPr lang="en-US" sz="2800" dirty="0" smtClean="0"/>
              <a:t>. </a:t>
            </a:r>
          </a:p>
          <a:p>
            <a:pPr lvl="1"/>
            <a:r>
              <a:rPr lang="en-US" dirty="0" smtClean="0"/>
              <a:t>Previously a </a:t>
            </a:r>
            <a:r>
              <a:rPr lang="en-US" dirty="0"/>
              <a:t>Class 3 misdemeanor (up to a $500 fine) </a:t>
            </a:r>
            <a:endParaRPr lang="en-US" dirty="0" smtClean="0"/>
          </a:p>
          <a:p>
            <a:r>
              <a:rPr lang="en-US" sz="2800" dirty="0" smtClean="0"/>
              <a:t>Amends §18.2-56.2 </a:t>
            </a:r>
            <a:endParaRPr lang="en-US" sz="2800" dirty="0"/>
          </a:p>
          <a:p>
            <a:endParaRPr lang="en-US" dirty="0" smtClean="0"/>
          </a:p>
          <a:p>
            <a:endParaRPr lang="en-US" dirty="0"/>
          </a:p>
          <a:p>
            <a:pPr marL="0" indent="0">
              <a:buNone/>
            </a:pPr>
            <a:endParaRPr lang="en-US" dirty="0"/>
          </a:p>
        </p:txBody>
      </p:sp>
    </p:spTree>
    <p:extLst>
      <p:ext uri="{BB962C8B-B14F-4D97-AF65-F5344CB8AC3E}">
        <p14:creationId xmlns:p14="http://schemas.microsoft.com/office/powerpoint/2010/main" val="2959908498"/>
      </p:ext>
    </p:extLst>
  </p:cSld>
  <p:clrMapOvr>
    <a:masterClrMapping/>
  </p:clrMapOvr>
  <p:timing>
    <p:tnLst>
      <p:par>
        <p:cTn id="1" dur="indefinite" restart="never" nodeType="tmRoot"/>
      </p:par>
    </p:tnLst>
  </p:timing>
</p:sld>
</file>

<file path=ppt/slides/slide1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Ban on </a:t>
            </a:r>
            <a:r>
              <a:rPr lang="en-US" b="1" dirty="0" smtClean="0"/>
              <a:t>Trigger Activators;</a:t>
            </a:r>
            <a:br>
              <a:rPr lang="en-US" b="1" dirty="0" smtClean="0"/>
            </a:br>
            <a:r>
              <a:rPr lang="en-US" b="1" dirty="0" smtClean="0"/>
              <a:t> “Bump </a:t>
            </a:r>
            <a:r>
              <a:rPr lang="en-US" b="1" dirty="0"/>
              <a:t>S</a:t>
            </a:r>
            <a:r>
              <a:rPr lang="en-US" b="1" dirty="0" smtClean="0"/>
              <a:t>tocks</a:t>
            </a:r>
            <a:r>
              <a:rPr lang="en-US" dirty="0"/>
              <a:t>”</a:t>
            </a:r>
          </a:p>
        </p:txBody>
      </p:sp>
      <p:sp>
        <p:nvSpPr>
          <p:cNvPr id="3" name="Content Placeholder 2"/>
          <p:cNvSpPr>
            <a:spLocks noGrp="1"/>
          </p:cNvSpPr>
          <p:nvPr>
            <p:ph idx="1"/>
          </p:nvPr>
        </p:nvSpPr>
        <p:spPr/>
        <p:txBody>
          <a:bodyPr>
            <a:normAutofit/>
          </a:bodyPr>
          <a:lstStyle/>
          <a:p>
            <a:pPr marL="0" indent="0">
              <a:buNone/>
            </a:pPr>
            <a:r>
              <a:rPr lang="en-US" b="1" dirty="0" smtClean="0"/>
              <a:t>SB 14 (Saslaw)</a:t>
            </a:r>
          </a:p>
          <a:p>
            <a:r>
              <a:rPr lang="en-US" sz="2800" dirty="0" smtClean="0"/>
              <a:t>Prohibits </a:t>
            </a:r>
            <a:r>
              <a:rPr lang="en-US" sz="2800" dirty="0"/>
              <a:t>the manufacture, importation, sale or offer to sell, possession, transfer, or transportation of a trigger </a:t>
            </a:r>
            <a:r>
              <a:rPr lang="en-US" sz="2800" dirty="0" smtClean="0"/>
              <a:t>activator. </a:t>
            </a:r>
          </a:p>
          <a:p>
            <a:r>
              <a:rPr lang="en-US" sz="2800" dirty="0"/>
              <a:t>Restatement of Federal “bump stock” </a:t>
            </a:r>
            <a:r>
              <a:rPr lang="en-US" sz="2800" dirty="0" smtClean="0"/>
              <a:t>ban.</a:t>
            </a:r>
          </a:p>
          <a:p>
            <a:r>
              <a:rPr lang="en-US" sz="2800" dirty="0"/>
              <a:t>A violation is punishable as a Class 6 felony</a:t>
            </a:r>
            <a:r>
              <a:rPr lang="en-US" sz="2800" dirty="0" smtClean="0"/>
              <a:t>.</a:t>
            </a:r>
          </a:p>
          <a:p>
            <a:r>
              <a:rPr lang="en-US" sz="2800" dirty="0" smtClean="0"/>
              <a:t>Adds </a:t>
            </a:r>
            <a:r>
              <a:rPr lang="en-US" sz="2800" dirty="0"/>
              <a:t>§18.2-308.5:1</a:t>
            </a:r>
          </a:p>
          <a:p>
            <a:pPr marL="0" indent="0">
              <a:buNone/>
            </a:pPr>
            <a:endParaRPr lang="en-US" dirty="0"/>
          </a:p>
          <a:p>
            <a:pPr marL="0" indent="0">
              <a:buNone/>
            </a:pPr>
            <a:endParaRPr lang="en-US" dirty="0"/>
          </a:p>
        </p:txBody>
      </p:sp>
    </p:spTree>
    <p:extLst>
      <p:ext uri="{BB962C8B-B14F-4D97-AF65-F5344CB8AC3E}">
        <p14:creationId xmlns:p14="http://schemas.microsoft.com/office/powerpoint/2010/main" val="1482907615"/>
      </p:ext>
    </p:extLst>
  </p:cSld>
  <p:clrMapOvr>
    <a:masterClrMapping/>
  </p:clrMapOvr>
  <p:timing>
    <p:tnLst>
      <p:par>
        <p:cTn id="1" dur="indefinite" restart="never" nodeType="tmRoot"/>
      </p:par>
    </p:tnLst>
  </p:timing>
</p:sld>
</file>

<file path=ppt/slides/slide1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Ban on Trigger Activators;</a:t>
            </a:r>
            <a:br>
              <a:rPr lang="en-US" b="1" dirty="0"/>
            </a:br>
            <a:r>
              <a:rPr lang="en-US" b="1" dirty="0"/>
              <a:t> “Bump Stocks</a:t>
            </a:r>
            <a:r>
              <a:rPr lang="en-US" dirty="0"/>
              <a:t>”</a:t>
            </a:r>
          </a:p>
        </p:txBody>
      </p:sp>
      <p:sp>
        <p:nvSpPr>
          <p:cNvPr id="3" name="Content Placeholder 2"/>
          <p:cNvSpPr>
            <a:spLocks noGrp="1"/>
          </p:cNvSpPr>
          <p:nvPr>
            <p:ph idx="1"/>
          </p:nvPr>
        </p:nvSpPr>
        <p:spPr/>
        <p:txBody>
          <a:bodyPr>
            <a:normAutofit/>
          </a:bodyPr>
          <a:lstStyle/>
          <a:p>
            <a:r>
              <a:rPr lang="en-US" sz="2800" u="sng" dirty="0" smtClean="0"/>
              <a:t>Definition</a:t>
            </a:r>
            <a:r>
              <a:rPr lang="en-US" sz="2800" dirty="0" smtClean="0"/>
              <a:t>: A device designed to allow a semi-automatic firearm to shoot more than one shot with a single pull of the trigger by harnessing the recoil energy of any semi-automatic firearm to which it is affixed so that the trigger resets and continues firing without additional physical manipulation of the trigger by the shooter. </a:t>
            </a:r>
          </a:p>
          <a:p>
            <a:pPr marL="0" indent="0">
              <a:buNone/>
            </a:pPr>
            <a:endParaRPr lang="en-US" dirty="0"/>
          </a:p>
        </p:txBody>
      </p:sp>
    </p:spTree>
    <p:extLst>
      <p:ext uri="{BB962C8B-B14F-4D97-AF65-F5344CB8AC3E}">
        <p14:creationId xmlns:p14="http://schemas.microsoft.com/office/powerpoint/2010/main" val="2335834952"/>
      </p:ext>
    </p:extLst>
  </p:cSld>
  <p:clrMapOvr>
    <a:masterClrMapping/>
  </p:clrMapOvr>
  <p:timing>
    <p:tnLst>
      <p:par>
        <p:cTn id="1" dur="indefinite" restart="never" nodeType="tmRoot"/>
      </p:par>
    </p:tnLst>
  </p:timing>
</p:sld>
</file>

<file path=ppt/slides/slide1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9144000" cy="1143000"/>
          </a:xfrm>
        </p:spPr>
        <p:txBody>
          <a:bodyPr>
            <a:normAutofit fontScale="90000"/>
          </a:bodyPr>
          <a:lstStyle/>
          <a:p>
            <a:r>
              <a:rPr lang="en-US" b="1" dirty="0" smtClean="0"/>
              <a:t>Firearms </a:t>
            </a:r>
            <a:r>
              <a:rPr lang="en-US" b="1" dirty="0"/>
              <a:t>on </a:t>
            </a:r>
            <a:r>
              <a:rPr lang="en-US" b="1" dirty="0" smtClean="0"/>
              <a:t>Property </a:t>
            </a:r>
            <a:r>
              <a:rPr lang="en-US" b="1" dirty="0"/>
              <a:t>of </a:t>
            </a:r>
            <a:r>
              <a:rPr lang="en-US" b="1" dirty="0" smtClean="0"/>
              <a:t>Schools, Preschools &amp; </a:t>
            </a:r>
            <a:r>
              <a:rPr lang="en-US" b="1" dirty="0"/>
              <a:t>C</a:t>
            </a:r>
            <a:r>
              <a:rPr lang="en-US" b="1" dirty="0" smtClean="0"/>
              <a:t>hild </a:t>
            </a:r>
            <a:r>
              <a:rPr lang="en-US" b="1" dirty="0"/>
              <a:t>D</a:t>
            </a:r>
            <a:r>
              <a:rPr lang="en-US" b="1" dirty="0" smtClean="0"/>
              <a:t>ay </a:t>
            </a:r>
            <a:r>
              <a:rPr lang="en-US" b="1" dirty="0"/>
              <a:t>C</a:t>
            </a:r>
            <a:r>
              <a:rPr lang="en-US" b="1" dirty="0" smtClean="0"/>
              <a:t>enters</a:t>
            </a:r>
            <a:endParaRPr lang="en-US" b="1" dirty="0"/>
          </a:p>
        </p:txBody>
      </p:sp>
      <p:sp>
        <p:nvSpPr>
          <p:cNvPr id="3" name="Content Placeholder 2"/>
          <p:cNvSpPr>
            <a:spLocks noGrp="1"/>
          </p:cNvSpPr>
          <p:nvPr>
            <p:ph idx="1"/>
          </p:nvPr>
        </p:nvSpPr>
        <p:spPr/>
        <p:txBody>
          <a:bodyPr>
            <a:normAutofit/>
          </a:bodyPr>
          <a:lstStyle/>
          <a:p>
            <a:pPr marL="0" indent="0">
              <a:buNone/>
            </a:pPr>
            <a:r>
              <a:rPr lang="en-US" b="1" dirty="0"/>
              <a:t>S</a:t>
            </a:r>
            <a:r>
              <a:rPr lang="en-US" b="1" dirty="0" smtClean="0"/>
              <a:t>B 71 (Lucas)</a:t>
            </a:r>
          </a:p>
          <a:p>
            <a:r>
              <a:rPr lang="en-US" sz="2800" dirty="0" smtClean="0"/>
              <a:t>Adds </a:t>
            </a:r>
            <a:r>
              <a:rPr lang="en-US" sz="2800" dirty="0"/>
              <a:t>public, private, or religious preschools and </a:t>
            </a:r>
            <a:r>
              <a:rPr lang="en-US" sz="2800" dirty="0" smtClean="0"/>
              <a:t>certain licensed </a:t>
            </a:r>
            <a:r>
              <a:rPr lang="en-US" sz="2800" dirty="0"/>
              <a:t>child day centers </a:t>
            </a:r>
            <a:r>
              <a:rPr lang="en-US" sz="2800" dirty="0" smtClean="0"/>
              <a:t>to </a:t>
            </a:r>
            <a:r>
              <a:rPr lang="en-US" sz="2800" dirty="0"/>
              <a:t>the list of schools where possessing a firearm on school property or on a school bus is prohibited. </a:t>
            </a:r>
          </a:p>
          <a:p>
            <a:r>
              <a:rPr lang="en-US" sz="2800" dirty="0" smtClean="0"/>
              <a:t>The </a:t>
            </a:r>
            <a:r>
              <a:rPr lang="en-US" sz="2800" dirty="0"/>
              <a:t>provisions of the bill regarding child day centers only apply during the regular operating hours of such child day center. </a:t>
            </a:r>
          </a:p>
        </p:txBody>
      </p:sp>
    </p:spTree>
    <p:extLst>
      <p:ext uri="{BB962C8B-B14F-4D97-AF65-F5344CB8AC3E}">
        <p14:creationId xmlns:p14="http://schemas.microsoft.com/office/powerpoint/2010/main" val="145748455"/>
      </p:ext>
    </p:extLst>
  </p:cSld>
  <p:clrMapOvr>
    <a:masterClrMapping/>
  </p:clrMapOvr>
  <p:timing>
    <p:tnLst>
      <p:par>
        <p:cTn id="1" dur="indefinite" restart="never" nodeType="tmRoot"/>
      </p:par>
    </p:tnLst>
  </p:timing>
</p:sld>
</file>

<file path=ppt/slides/slide1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9144000" cy="1143000"/>
          </a:xfrm>
        </p:spPr>
        <p:txBody>
          <a:bodyPr>
            <a:normAutofit fontScale="90000"/>
          </a:bodyPr>
          <a:lstStyle/>
          <a:p>
            <a:r>
              <a:rPr lang="en-US" b="1" dirty="0"/>
              <a:t>Firearms on Property of Schools, Preschools &amp; Child Day Centers</a:t>
            </a:r>
            <a:endParaRPr lang="en-US" dirty="0"/>
          </a:p>
        </p:txBody>
      </p:sp>
      <p:sp>
        <p:nvSpPr>
          <p:cNvPr id="3" name="Content Placeholder 2"/>
          <p:cNvSpPr>
            <a:spLocks noGrp="1"/>
          </p:cNvSpPr>
          <p:nvPr>
            <p:ph idx="1"/>
          </p:nvPr>
        </p:nvSpPr>
        <p:spPr/>
        <p:txBody>
          <a:bodyPr>
            <a:normAutofit lnSpcReduction="10000"/>
          </a:bodyPr>
          <a:lstStyle/>
          <a:p>
            <a:r>
              <a:rPr lang="en-US" sz="3000" dirty="0" smtClean="0"/>
              <a:t>Under </a:t>
            </a:r>
            <a:r>
              <a:rPr lang="en-US" sz="3000" dirty="0"/>
              <a:t>current law, the list of such schools only includes public, private, or religious elementary, middle, or high schools. </a:t>
            </a:r>
          </a:p>
          <a:p>
            <a:r>
              <a:rPr lang="en-US" sz="3000" dirty="0" smtClean="0"/>
              <a:t>The </a:t>
            </a:r>
            <a:r>
              <a:rPr lang="en-US" sz="3000" dirty="0"/>
              <a:t>bill also provides that a licensed child day center or religious or private preschool may hire an armed security officer to provide security services.</a:t>
            </a:r>
          </a:p>
          <a:p>
            <a:r>
              <a:rPr lang="en-US" sz="3000" dirty="0" smtClean="0"/>
              <a:t>Amends §§</a:t>
            </a:r>
            <a:r>
              <a:rPr lang="en-US" sz="3000" dirty="0"/>
              <a:t>24.2-946, 24.2-946.3:1 &amp; 24.2-947.3</a:t>
            </a:r>
          </a:p>
          <a:p>
            <a:endParaRPr lang="en-US" dirty="0"/>
          </a:p>
        </p:txBody>
      </p:sp>
    </p:spTree>
    <p:extLst>
      <p:ext uri="{BB962C8B-B14F-4D97-AF65-F5344CB8AC3E}">
        <p14:creationId xmlns:p14="http://schemas.microsoft.com/office/powerpoint/2010/main" val="1098127494"/>
      </p:ext>
    </p:extLst>
  </p:cSld>
  <p:clrMapOvr>
    <a:masterClrMapping/>
  </p:clrMapOvr>
  <p:timing>
    <p:tnLst>
      <p:par>
        <p:cTn id="1" dur="indefinite" restart="never" nodeType="tmRoot"/>
      </p:par>
    </p:tnLst>
  </p:timing>
</p:sld>
</file>

<file path=ppt/slides/slide1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8991600" cy="1143000"/>
          </a:xfrm>
        </p:spPr>
        <p:txBody>
          <a:bodyPr>
            <a:normAutofit fontScale="90000"/>
          </a:bodyPr>
          <a:lstStyle/>
          <a:p>
            <a:r>
              <a:rPr lang="en-US" b="1" dirty="0"/>
              <a:t>Exemption for </a:t>
            </a:r>
            <a:r>
              <a:rPr lang="en-US" b="1" dirty="0" smtClean="0"/>
              <a:t>Possession </a:t>
            </a:r>
            <a:r>
              <a:rPr lang="en-US" b="1" dirty="0"/>
              <a:t>of </a:t>
            </a:r>
            <a:r>
              <a:rPr lang="en-US" b="1" dirty="0" smtClean="0"/>
              <a:t>Stun </a:t>
            </a:r>
            <a:r>
              <a:rPr lang="en-US" b="1" dirty="0"/>
              <a:t>W</a:t>
            </a:r>
            <a:r>
              <a:rPr lang="en-US" b="1" dirty="0" smtClean="0"/>
              <a:t>eapon </a:t>
            </a:r>
            <a:r>
              <a:rPr lang="en-US" b="1" dirty="0"/>
              <a:t>on S</a:t>
            </a:r>
            <a:r>
              <a:rPr lang="en-US" b="1" dirty="0" smtClean="0"/>
              <a:t>chool </a:t>
            </a:r>
            <a:r>
              <a:rPr lang="en-US" b="1" dirty="0"/>
              <a:t>P</a:t>
            </a:r>
            <a:r>
              <a:rPr lang="en-US" b="1" dirty="0" smtClean="0"/>
              <a:t>roperty</a:t>
            </a:r>
            <a:endParaRPr lang="en-US" b="1" dirty="0"/>
          </a:p>
        </p:txBody>
      </p:sp>
      <p:sp>
        <p:nvSpPr>
          <p:cNvPr id="3" name="Content Placeholder 2"/>
          <p:cNvSpPr>
            <a:spLocks noGrp="1"/>
          </p:cNvSpPr>
          <p:nvPr>
            <p:ph idx="1"/>
          </p:nvPr>
        </p:nvSpPr>
        <p:spPr/>
        <p:txBody>
          <a:bodyPr>
            <a:normAutofit fontScale="85000" lnSpcReduction="10000"/>
          </a:bodyPr>
          <a:lstStyle/>
          <a:p>
            <a:pPr marL="0" indent="0">
              <a:buNone/>
            </a:pPr>
            <a:r>
              <a:rPr lang="en-US" sz="3800" b="1" dirty="0" smtClean="0"/>
              <a:t>SB 173 (Hanger, Jr.)</a:t>
            </a:r>
          </a:p>
          <a:p>
            <a:r>
              <a:rPr lang="en-US" dirty="0" smtClean="0"/>
              <a:t>Allows </a:t>
            </a:r>
            <a:r>
              <a:rPr lang="en-US" dirty="0"/>
              <a:t>the holder of a valid concealed handgun permit to possess a stun weapon on school property while in a motor vehicle in a parking lot, traffic circle, or other means of vehicular ingress or egress to the school. </a:t>
            </a:r>
          </a:p>
          <a:p>
            <a:r>
              <a:rPr lang="en-US" dirty="0" smtClean="0"/>
              <a:t>The </a:t>
            </a:r>
            <a:r>
              <a:rPr lang="en-US" dirty="0"/>
              <a:t>bill also allows a stun weapon to be stored in a closed container in a motor vehicle while such vehicle is on school property</a:t>
            </a:r>
            <a:r>
              <a:rPr lang="en-US" dirty="0" smtClean="0"/>
              <a:t>.</a:t>
            </a:r>
          </a:p>
          <a:p>
            <a:r>
              <a:rPr lang="en-US" dirty="0" smtClean="0"/>
              <a:t>Amends §18.2-308.1</a:t>
            </a:r>
            <a:endParaRPr lang="en-US" dirty="0"/>
          </a:p>
          <a:p>
            <a:endParaRPr lang="en-US" dirty="0"/>
          </a:p>
        </p:txBody>
      </p:sp>
    </p:spTree>
    <p:extLst>
      <p:ext uri="{BB962C8B-B14F-4D97-AF65-F5344CB8AC3E}">
        <p14:creationId xmlns:p14="http://schemas.microsoft.com/office/powerpoint/2010/main" val="3497439602"/>
      </p:ext>
    </p:extLst>
  </p:cSld>
  <p:clrMapOvr>
    <a:masterClrMapping/>
  </p:clrMapOvr>
  <p:timing>
    <p:tnLst>
      <p:par>
        <p:cTn id="1" dur="indefinite" restart="never" nodeType="tmRoot"/>
      </p:par>
    </p:tnLst>
  </p:timing>
</p:sld>
</file>

<file path=ppt/slides/slide1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Virginia Voluntary Do Not Sell Firearms List; </a:t>
            </a:r>
            <a:r>
              <a:rPr lang="en-US" b="1" dirty="0" smtClean="0"/>
              <a:t>Penalty</a:t>
            </a:r>
            <a:endParaRPr lang="en-US" b="1" dirty="0"/>
          </a:p>
        </p:txBody>
      </p:sp>
      <p:sp>
        <p:nvSpPr>
          <p:cNvPr id="3" name="Content Placeholder 2"/>
          <p:cNvSpPr>
            <a:spLocks noGrp="1"/>
          </p:cNvSpPr>
          <p:nvPr>
            <p:ph idx="1"/>
          </p:nvPr>
        </p:nvSpPr>
        <p:spPr>
          <a:xfrm>
            <a:off x="457200" y="1600201"/>
            <a:ext cx="8229600" cy="4419599"/>
          </a:xfrm>
        </p:spPr>
        <p:txBody>
          <a:bodyPr>
            <a:normAutofit fontScale="92500" lnSpcReduction="20000"/>
          </a:bodyPr>
          <a:lstStyle/>
          <a:p>
            <a:pPr marL="0" indent="0">
              <a:buNone/>
            </a:pPr>
            <a:r>
              <a:rPr lang="en-US" sz="3800" b="1" dirty="0"/>
              <a:t>SB </a:t>
            </a:r>
            <a:r>
              <a:rPr lang="en-US" sz="3800" b="1" dirty="0" smtClean="0"/>
              <a:t>436 (</a:t>
            </a:r>
            <a:r>
              <a:rPr lang="en-US" sz="3800" b="1" dirty="0" err="1" smtClean="0"/>
              <a:t>Surovell</a:t>
            </a:r>
            <a:r>
              <a:rPr lang="en-US" sz="3800" b="1" dirty="0" smtClean="0"/>
              <a:t>)</a:t>
            </a:r>
          </a:p>
          <a:p>
            <a:r>
              <a:rPr lang="en-US" sz="2800" dirty="0" smtClean="0"/>
              <a:t>Creates </a:t>
            </a:r>
            <a:r>
              <a:rPr lang="en-US" sz="2800" dirty="0"/>
              <a:t>the Virginia Voluntary Do Not Sell Firearms List </a:t>
            </a:r>
            <a:r>
              <a:rPr lang="en-US" sz="2800" dirty="0" smtClean="0"/>
              <a:t>(List</a:t>
            </a:r>
            <a:r>
              <a:rPr lang="en-US" sz="2800" dirty="0"/>
              <a:t>) that prohibits the possession, transportation, and sale of firearms to any person who voluntarily registers himself to be enrolled into the List. </a:t>
            </a:r>
            <a:endParaRPr lang="en-US" sz="2800" dirty="0" smtClean="0"/>
          </a:p>
          <a:p>
            <a:r>
              <a:rPr lang="en-US" sz="2800" dirty="0" smtClean="0"/>
              <a:t>The </a:t>
            </a:r>
            <a:r>
              <a:rPr lang="en-US" sz="2800" dirty="0"/>
              <a:t>List shall be maintained and updated by the </a:t>
            </a:r>
            <a:r>
              <a:rPr lang="en-US" sz="2800" dirty="0" smtClean="0"/>
              <a:t>Virginia State </a:t>
            </a:r>
            <a:r>
              <a:rPr lang="en-US" sz="2800" dirty="0"/>
              <a:t>Police. </a:t>
            </a:r>
            <a:endParaRPr lang="en-US" sz="2800" dirty="0" smtClean="0"/>
          </a:p>
          <a:p>
            <a:r>
              <a:rPr lang="en-US" sz="2800" dirty="0" smtClean="0"/>
              <a:t>Disqualifies </a:t>
            </a:r>
            <a:r>
              <a:rPr lang="en-US" sz="2800" dirty="0"/>
              <a:t>any person enrolled into the List from obtaining a concealed handgun </a:t>
            </a:r>
            <a:r>
              <a:rPr lang="en-US" sz="2800" dirty="0" smtClean="0"/>
              <a:t>permit.</a:t>
            </a:r>
          </a:p>
          <a:p>
            <a:r>
              <a:rPr lang="en-US" sz="2800" dirty="0" smtClean="0"/>
              <a:t>Prohibits </a:t>
            </a:r>
            <a:r>
              <a:rPr lang="en-US" sz="2800" dirty="0"/>
              <a:t>such person from being employed by a firearms dealer. </a:t>
            </a:r>
          </a:p>
          <a:p>
            <a:endParaRPr lang="en-US" sz="2800" dirty="0" smtClean="0"/>
          </a:p>
        </p:txBody>
      </p:sp>
    </p:spTree>
    <p:extLst>
      <p:ext uri="{BB962C8B-B14F-4D97-AF65-F5344CB8AC3E}">
        <p14:creationId xmlns:p14="http://schemas.microsoft.com/office/powerpoint/2010/main" val="372249202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Tethering animals; </a:t>
            </a:r>
            <a:r>
              <a:rPr lang="en-US" b="1" dirty="0" smtClean="0"/>
              <a:t>Adequate </a:t>
            </a:r>
            <a:r>
              <a:rPr lang="en-US" b="1" dirty="0"/>
              <a:t>S</a:t>
            </a:r>
            <a:r>
              <a:rPr lang="en-US" b="1" dirty="0" smtClean="0"/>
              <a:t>helter </a:t>
            </a:r>
            <a:r>
              <a:rPr lang="en-US" b="1" dirty="0"/>
              <a:t>and </a:t>
            </a:r>
            <a:r>
              <a:rPr lang="en-US" b="1" dirty="0" smtClean="0"/>
              <a:t>Space</a:t>
            </a:r>
            <a:endParaRPr lang="en-US" b="1" dirty="0"/>
          </a:p>
        </p:txBody>
      </p:sp>
      <p:sp>
        <p:nvSpPr>
          <p:cNvPr id="3" name="Content Placeholder 2"/>
          <p:cNvSpPr>
            <a:spLocks noGrp="1"/>
          </p:cNvSpPr>
          <p:nvPr>
            <p:ph idx="1"/>
          </p:nvPr>
        </p:nvSpPr>
        <p:spPr>
          <a:xfrm>
            <a:off x="457200" y="1600201"/>
            <a:ext cx="8229600" cy="4495799"/>
          </a:xfrm>
        </p:spPr>
        <p:txBody>
          <a:bodyPr>
            <a:normAutofit fontScale="92500" lnSpcReduction="10000"/>
          </a:bodyPr>
          <a:lstStyle/>
          <a:p>
            <a:pPr marL="0" indent="0">
              <a:buNone/>
            </a:pPr>
            <a:r>
              <a:rPr lang="en-US" sz="3500" b="1" dirty="0"/>
              <a:t>HB 1552 (Levine)</a:t>
            </a:r>
            <a:r>
              <a:rPr lang="en-US" sz="3500" dirty="0"/>
              <a:t> / </a:t>
            </a:r>
            <a:r>
              <a:rPr lang="en-US" sz="3500" b="1" dirty="0"/>
              <a:t>SB 272 (J. Bell)</a:t>
            </a:r>
            <a:endParaRPr lang="en-US" sz="3500" dirty="0"/>
          </a:p>
          <a:p>
            <a:pPr lvl="0"/>
            <a:r>
              <a:rPr lang="en-US" sz="2800" dirty="0" smtClean="0"/>
              <a:t>Changes the </a:t>
            </a:r>
            <a:r>
              <a:rPr lang="en-US" sz="2800" dirty="0"/>
              <a:t>definition of “Adequate Shelter” and “Adequate Space”.</a:t>
            </a:r>
          </a:p>
          <a:p>
            <a:pPr lvl="0"/>
            <a:r>
              <a:rPr lang="en-US" sz="2800" dirty="0"/>
              <a:t>The outdoor tethering of an animal is not </a:t>
            </a:r>
            <a:r>
              <a:rPr lang="en-US" sz="2800" dirty="0" smtClean="0"/>
              <a:t>“Adequate Shelter” </a:t>
            </a:r>
            <a:r>
              <a:rPr lang="en-US" sz="2800" dirty="0"/>
              <a:t>(a) if the animal is not safe from predators or </a:t>
            </a:r>
            <a:r>
              <a:rPr lang="en-US" sz="2800" dirty="0" smtClean="0"/>
              <a:t>well-suited </a:t>
            </a:r>
            <a:r>
              <a:rPr lang="en-US" sz="2800" dirty="0"/>
              <a:t>or equipped to tolerate its environment, (b) during a hurricane warning or tropical storm warning, or (c) during a heat advisory, when it is 85 degrees or higher or 32 degrees or lower, during a severe weather warning</a:t>
            </a:r>
            <a:r>
              <a:rPr lang="en-US" sz="2800" dirty="0" smtClean="0"/>
              <a:t>.</a:t>
            </a:r>
          </a:p>
          <a:p>
            <a:r>
              <a:rPr lang="en-US" sz="2800" dirty="0"/>
              <a:t>Amended §3.2-6500</a:t>
            </a:r>
          </a:p>
          <a:p>
            <a:pPr lvl="0"/>
            <a:endParaRPr lang="en-US" sz="2800" dirty="0"/>
          </a:p>
        </p:txBody>
      </p:sp>
    </p:spTree>
    <p:extLst>
      <p:ext uri="{BB962C8B-B14F-4D97-AF65-F5344CB8AC3E}">
        <p14:creationId xmlns:p14="http://schemas.microsoft.com/office/powerpoint/2010/main" val="346497319"/>
      </p:ext>
    </p:extLst>
  </p:cSld>
  <p:clrMapOvr>
    <a:masterClrMapping/>
  </p:clrMapOvr>
  <p:timing>
    <p:tnLst>
      <p:par>
        <p:cTn id="1" dur="indefinite" restart="never" nodeType="tmRoot"/>
      </p:par>
    </p:tnLst>
  </p:timing>
</p:sld>
</file>

<file path=ppt/slides/slide1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Virginia Voluntary Do Not Sell Firearms List; Penalty</a:t>
            </a:r>
            <a:endParaRPr lang="en-US" dirty="0"/>
          </a:p>
        </p:txBody>
      </p:sp>
      <p:sp>
        <p:nvSpPr>
          <p:cNvPr id="3" name="Content Placeholder 2"/>
          <p:cNvSpPr>
            <a:spLocks noGrp="1"/>
          </p:cNvSpPr>
          <p:nvPr>
            <p:ph idx="1"/>
          </p:nvPr>
        </p:nvSpPr>
        <p:spPr>
          <a:xfrm>
            <a:off x="457200" y="1600201"/>
            <a:ext cx="8229600" cy="4800599"/>
          </a:xfrm>
        </p:spPr>
        <p:txBody>
          <a:bodyPr>
            <a:normAutofit/>
          </a:bodyPr>
          <a:lstStyle/>
          <a:p>
            <a:r>
              <a:rPr lang="en-US" sz="2400" dirty="0" smtClean="0"/>
              <a:t>Class </a:t>
            </a:r>
            <a:r>
              <a:rPr lang="en-US" sz="2400" dirty="0"/>
              <a:t>3 misdemeanor for any person enrolled into the List to purchase, possess, or transport a firearm. </a:t>
            </a:r>
            <a:endParaRPr lang="en-US" sz="2400" dirty="0" smtClean="0"/>
          </a:p>
          <a:p>
            <a:r>
              <a:rPr lang="en-US" sz="2400" dirty="0" smtClean="0"/>
              <a:t>Class </a:t>
            </a:r>
            <a:r>
              <a:rPr lang="en-US" sz="2400" dirty="0"/>
              <a:t>1 misdemeanor for any person who sells, barters, gives, or furnishes, or has in his possession or under his control with the intent of selling, bartering, giving, or furnishing, any firearm to any person he knows is enrolled into the List. </a:t>
            </a:r>
            <a:endParaRPr lang="en-US" sz="2400" dirty="0" smtClean="0"/>
          </a:p>
          <a:p>
            <a:r>
              <a:rPr lang="en-US" sz="2400" u="sng" dirty="0" smtClean="0"/>
              <a:t>The </a:t>
            </a:r>
            <a:r>
              <a:rPr lang="en-US" sz="2400" u="sng" dirty="0"/>
              <a:t>bill has a delayed effective date of July 1, 2021</a:t>
            </a:r>
            <a:r>
              <a:rPr lang="en-US" sz="2400" dirty="0" smtClean="0"/>
              <a:t>.</a:t>
            </a:r>
          </a:p>
          <a:p>
            <a:r>
              <a:rPr lang="en-US" sz="2400" dirty="0"/>
              <a:t>Amends </a:t>
            </a:r>
            <a:r>
              <a:rPr lang="en-US" sz="2400" dirty="0" smtClean="0"/>
              <a:t>§§</a:t>
            </a:r>
            <a:r>
              <a:rPr lang="en-US" sz="2400" dirty="0"/>
              <a:t>18.2-308.09, 18.2-308.2:1, 18.2-308.2:2 &amp; </a:t>
            </a:r>
            <a:r>
              <a:rPr lang="en-US" sz="2400" dirty="0" smtClean="0"/>
              <a:t>18.2-308.2:3; adds §§</a:t>
            </a:r>
            <a:r>
              <a:rPr lang="en-US" sz="2400" dirty="0"/>
              <a:t>18.2-308.1:6</a:t>
            </a:r>
          </a:p>
          <a:p>
            <a:endParaRPr lang="en-US" sz="2000" dirty="0"/>
          </a:p>
        </p:txBody>
      </p:sp>
    </p:spTree>
    <p:extLst>
      <p:ext uri="{BB962C8B-B14F-4D97-AF65-F5344CB8AC3E}">
        <p14:creationId xmlns:p14="http://schemas.microsoft.com/office/powerpoint/2010/main" val="1841578187"/>
      </p:ext>
    </p:extLst>
  </p:cSld>
  <p:clrMapOvr>
    <a:masterClrMapping/>
  </p:clrMapOvr>
  <p:timing>
    <p:tnLst>
      <p:par>
        <p:cTn id="1" dur="indefinite" restart="never" nodeType="tmRoot"/>
      </p:par>
    </p:tnLst>
  </p:timing>
</p:sld>
</file>

<file path=ppt/slides/slide1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Firearms </a:t>
            </a:r>
            <a:r>
              <a:rPr lang="en-US" b="1" dirty="0"/>
              <a:t>S</a:t>
            </a:r>
            <a:r>
              <a:rPr lang="en-US" b="1" dirty="0" smtClean="0"/>
              <a:t>hows</a:t>
            </a:r>
            <a:r>
              <a:rPr lang="en-US" b="1" dirty="0"/>
              <a:t>; </a:t>
            </a:r>
            <a:r>
              <a:rPr lang="en-US" b="1" dirty="0" smtClean="0"/>
              <a:t>Mandatory </a:t>
            </a:r>
            <a:r>
              <a:rPr lang="en-US" b="1" dirty="0"/>
              <a:t>B</a:t>
            </a:r>
            <a:r>
              <a:rPr lang="en-US" b="1" dirty="0" smtClean="0"/>
              <a:t>ackground Check</a:t>
            </a:r>
            <a:endParaRPr lang="en-US" b="1" dirty="0"/>
          </a:p>
        </p:txBody>
      </p:sp>
      <p:sp>
        <p:nvSpPr>
          <p:cNvPr id="3" name="Content Placeholder 2"/>
          <p:cNvSpPr>
            <a:spLocks noGrp="1"/>
          </p:cNvSpPr>
          <p:nvPr>
            <p:ph idx="1"/>
          </p:nvPr>
        </p:nvSpPr>
        <p:spPr/>
        <p:txBody>
          <a:bodyPr>
            <a:normAutofit lnSpcReduction="10000"/>
          </a:bodyPr>
          <a:lstStyle/>
          <a:p>
            <a:pPr marL="0" indent="0">
              <a:buNone/>
            </a:pPr>
            <a:r>
              <a:rPr lang="en-US" b="1" dirty="0"/>
              <a:t>SB 543 </a:t>
            </a:r>
            <a:r>
              <a:rPr lang="en-US" b="1" dirty="0" smtClean="0"/>
              <a:t>(Edwards)</a:t>
            </a:r>
          </a:p>
          <a:p>
            <a:r>
              <a:rPr lang="en-US" sz="2400" dirty="0" smtClean="0"/>
              <a:t>Requires VSP to </a:t>
            </a:r>
            <a:r>
              <a:rPr lang="en-US" sz="2400" dirty="0"/>
              <a:t>perform a criminal history record </a:t>
            </a:r>
            <a:r>
              <a:rPr lang="en-US" sz="2400" dirty="0" smtClean="0"/>
              <a:t>check </a:t>
            </a:r>
            <a:r>
              <a:rPr lang="en-US" sz="2400" dirty="0"/>
              <a:t>on the prospective purchaser or transferee prior to the completion of any firearms transaction at a firearms show held in the Commonwealth. </a:t>
            </a:r>
            <a:endParaRPr lang="en-US" sz="2400" dirty="0" smtClean="0"/>
          </a:p>
          <a:p>
            <a:r>
              <a:rPr lang="en-US" sz="2400" dirty="0" smtClean="0"/>
              <a:t>Current </a:t>
            </a:r>
            <a:r>
              <a:rPr lang="en-US" sz="2400" dirty="0"/>
              <a:t>law requires the </a:t>
            </a:r>
            <a:r>
              <a:rPr lang="en-US" sz="2400" dirty="0" smtClean="0"/>
              <a:t>VSP to </a:t>
            </a:r>
            <a:r>
              <a:rPr lang="en-US" sz="2400" dirty="0"/>
              <a:t>be available at every firearms show held in </a:t>
            </a:r>
            <a:r>
              <a:rPr lang="en-US" sz="2400" dirty="0" smtClean="0"/>
              <a:t>Virginia to </a:t>
            </a:r>
            <a:r>
              <a:rPr lang="en-US" sz="2400" dirty="0"/>
              <a:t>perform criminal history record information </a:t>
            </a:r>
            <a:r>
              <a:rPr lang="en-US" sz="2400" dirty="0" smtClean="0"/>
              <a:t>checks, </a:t>
            </a:r>
            <a:r>
              <a:rPr lang="en-US" sz="2400" dirty="0"/>
              <a:t>but does not require such checks to be performed unless requested by a party involved in the transaction</a:t>
            </a:r>
            <a:r>
              <a:rPr lang="en-US" sz="2400" dirty="0" smtClean="0"/>
              <a:t>.</a:t>
            </a:r>
          </a:p>
          <a:p>
            <a:r>
              <a:rPr lang="en-US" sz="2400" dirty="0" smtClean="0"/>
              <a:t>Amends §</a:t>
            </a:r>
            <a:r>
              <a:rPr lang="en-US" sz="2400" dirty="0"/>
              <a:t>54.1-4201.2</a:t>
            </a:r>
            <a:endParaRPr lang="en-US" sz="2400" b="1" dirty="0"/>
          </a:p>
          <a:p>
            <a:endParaRPr lang="en-US" dirty="0"/>
          </a:p>
          <a:p>
            <a:endParaRPr lang="en-US" dirty="0"/>
          </a:p>
          <a:p>
            <a:pPr marL="0" indent="0">
              <a:buNone/>
            </a:pPr>
            <a:endParaRPr lang="en-US" dirty="0"/>
          </a:p>
        </p:txBody>
      </p:sp>
    </p:spTree>
    <p:extLst>
      <p:ext uri="{BB962C8B-B14F-4D97-AF65-F5344CB8AC3E}">
        <p14:creationId xmlns:p14="http://schemas.microsoft.com/office/powerpoint/2010/main" val="4086740136"/>
      </p:ext>
    </p:extLst>
  </p:cSld>
  <p:clrMapOvr>
    <a:masterClrMapping/>
  </p:clrMapOvr>
  <p:timing>
    <p:tnLst>
      <p:par>
        <p:cTn id="1" dur="indefinite" restart="never" nodeType="tmRoot"/>
      </p:par>
    </p:tnLst>
  </p:timing>
</p:sld>
</file>

<file path=ppt/slides/slide1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Involuntary </a:t>
            </a:r>
            <a:r>
              <a:rPr lang="en-US" b="1" dirty="0" smtClean="0"/>
              <a:t>Commitment </a:t>
            </a:r>
            <a:r>
              <a:rPr lang="en-US" b="1" dirty="0"/>
              <a:t>and </a:t>
            </a:r>
            <a:r>
              <a:rPr lang="en-US" b="1" dirty="0" smtClean="0"/>
              <a:t>Restoration </a:t>
            </a:r>
            <a:r>
              <a:rPr lang="en-US" b="1" dirty="0"/>
              <a:t>of </a:t>
            </a:r>
            <a:r>
              <a:rPr lang="en-US" b="1" dirty="0" smtClean="0"/>
              <a:t>Firearm </a:t>
            </a:r>
            <a:r>
              <a:rPr lang="en-US" b="1" dirty="0"/>
              <a:t>R</a:t>
            </a:r>
            <a:r>
              <a:rPr lang="en-US" b="1" dirty="0" smtClean="0"/>
              <a:t>ights</a:t>
            </a:r>
            <a:endParaRPr lang="en-US" b="1" dirty="0"/>
          </a:p>
        </p:txBody>
      </p:sp>
      <p:sp>
        <p:nvSpPr>
          <p:cNvPr id="3" name="Content Placeholder 2"/>
          <p:cNvSpPr>
            <a:spLocks noGrp="1"/>
          </p:cNvSpPr>
          <p:nvPr>
            <p:ph idx="1"/>
          </p:nvPr>
        </p:nvSpPr>
        <p:spPr/>
        <p:txBody>
          <a:bodyPr>
            <a:normAutofit/>
          </a:bodyPr>
          <a:lstStyle/>
          <a:p>
            <a:pPr marL="0" indent="0">
              <a:buNone/>
            </a:pPr>
            <a:r>
              <a:rPr lang="en-US" sz="2800" b="1" dirty="0" smtClean="0"/>
              <a:t>SB 684 (Mason)</a:t>
            </a:r>
          </a:p>
          <a:p>
            <a:r>
              <a:rPr lang="en-US" sz="2800" dirty="0"/>
              <a:t>The bill requires that, notwithstanding the outcome of </a:t>
            </a:r>
            <a:r>
              <a:rPr lang="en-US" sz="2800" dirty="0" smtClean="0"/>
              <a:t>an </a:t>
            </a:r>
            <a:r>
              <a:rPr lang="en-US" sz="2800" dirty="0"/>
              <a:t>appeal to </a:t>
            </a:r>
            <a:r>
              <a:rPr lang="en-US" sz="2800" dirty="0" smtClean="0"/>
              <a:t>Circuit Court from an involuntary commitment in General District Ct., the </a:t>
            </a:r>
            <a:r>
              <a:rPr lang="en-US" sz="2800" dirty="0"/>
              <a:t>appellant is required to </a:t>
            </a:r>
            <a:r>
              <a:rPr lang="en-US" sz="2800" i="1" dirty="0"/>
              <a:t>petition</a:t>
            </a:r>
            <a:r>
              <a:rPr lang="en-US" sz="2800" dirty="0"/>
              <a:t> for restoration of his firearm </a:t>
            </a:r>
            <a:r>
              <a:rPr lang="en-US" sz="2800" dirty="0" smtClean="0"/>
              <a:t>rights.</a:t>
            </a:r>
          </a:p>
          <a:p>
            <a:r>
              <a:rPr lang="en-US" sz="2800" dirty="0" smtClean="0"/>
              <a:t>The </a:t>
            </a:r>
            <a:r>
              <a:rPr lang="en-US" sz="2800" dirty="0"/>
              <a:t>portion of the GDC order forfeiting the right to possess firearms is not automatically </a:t>
            </a:r>
            <a:r>
              <a:rPr lang="en-US" sz="2800" dirty="0" smtClean="0"/>
              <a:t>nullified if the commitment is reversed on appeal.</a:t>
            </a:r>
            <a:endParaRPr lang="en-US" sz="2800" dirty="0"/>
          </a:p>
          <a:p>
            <a:pPr marL="0" indent="0">
              <a:buNone/>
            </a:pPr>
            <a:endParaRPr lang="en-US" sz="2800" b="1" dirty="0" smtClean="0"/>
          </a:p>
          <a:p>
            <a:pPr marL="0" indent="0">
              <a:buNone/>
            </a:pPr>
            <a:endParaRPr lang="en-US" dirty="0"/>
          </a:p>
          <a:p>
            <a:endParaRPr lang="en-US" dirty="0"/>
          </a:p>
        </p:txBody>
      </p:sp>
    </p:spTree>
    <p:extLst>
      <p:ext uri="{BB962C8B-B14F-4D97-AF65-F5344CB8AC3E}">
        <p14:creationId xmlns:p14="http://schemas.microsoft.com/office/powerpoint/2010/main" val="3903832369"/>
      </p:ext>
    </p:extLst>
  </p:cSld>
  <p:clrMapOvr>
    <a:masterClrMapping/>
  </p:clrMapOvr>
  <p:timing>
    <p:tnLst>
      <p:par>
        <p:cTn id="1" dur="indefinite" restart="never" nodeType="tmRoot"/>
      </p:par>
    </p:tnLst>
  </p:timing>
</p:sld>
</file>

<file path=ppt/slides/slide1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Involuntary Commitment and Restoration of Firearm Rights</a:t>
            </a:r>
            <a:endParaRPr lang="en-US" dirty="0"/>
          </a:p>
        </p:txBody>
      </p:sp>
      <p:sp>
        <p:nvSpPr>
          <p:cNvPr id="3" name="Content Placeholder 2"/>
          <p:cNvSpPr>
            <a:spLocks noGrp="1"/>
          </p:cNvSpPr>
          <p:nvPr>
            <p:ph idx="1"/>
          </p:nvPr>
        </p:nvSpPr>
        <p:spPr/>
        <p:txBody>
          <a:bodyPr>
            <a:noAutofit/>
          </a:bodyPr>
          <a:lstStyle/>
          <a:p>
            <a:r>
              <a:rPr lang="en-US" sz="2600" dirty="0"/>
              <a:t>Responds to the holding in </a:t>
            </a:r>
            <a:r>
              <a:rPr lang="en-US" sz="2600" i="1" dirty="0"/>
              <a:t>Paugh v. Henrico Area Mental Health and Developmental </a:t>
            </a:r>
            <a:r>
              <a:rPr lang="en-US" sz="2600" i="1" dirty="0" smtClean="0"/>
              <a:t>Services</a:t>
            </a:r>
            <a:r>
              <a:rPr lang="en-US" sz="2600" dirty="0" smtClean="0"/>
              <a:t> in which the VA </a:t>
            </a:r>
            <a:r>
              <a:rPr lang="en-US" sz="2600" dirty="0"/>
              <a:t>Supreme Court held that when a CC finds in a trial de novo that the appellant no longer meets criteria for involuntary </a:t>
            </a:r>
            <a:r>
              <a:rPr lang="en-US" sz="2600" dirty="0" smtClean="0"/>
              <a:t>commitment </a:t>
            </a:r>
            <a:r>
              <a:rPr lang="en-US" sz="2600" dirty="0" smtClean="0"/>
              <a:t>and dismissed the </a:t>
            </a:r>
            <a:r>
              <a:rPr lang="en-US" sz="2600" dirty="0" smtClean="0"/>
              <a:t>petition, the </a:t>
            </a:r>
            <a:r>
              <a:rPr lang="en-US" sz="2600" dirty="0"/>
              <a:t>original commitment </a:t>
            </a:r>
            <a:r>
              <a:rPr lang="en-US" sz="2600" dirty="0" smtClean="0"/>
              <a:t>becomes </a:t>
            </a:r>
            <a:r>
              <a:rPr lang="en-US" sz="2600" dirty="0"/>
              <a:t>a </a:t>
            </a:r>
            <a:r>
              <a:rPr lang="en-US" sz="2600" dirty="0" smtClean="0"/>
              <a:t>nullity.  </a:t>
            </a:r>
            <a:r>
              <a:rPr lang="en-US" sz="2600" dirty="0" smtClean="0"/>
              <a:t>As a result, </a:t>
            </a:r>
            <a:r>
              <a:rPr lang="en-US" sz="2600" dirty="0" smtClean="0"/>
              <a:t>the </a:t>
            </a:r>
            <a:r>
              <a:rPr lang="en-US" sz="2600" dirty="0"/>
              <a:t>forfeiture of the right to possess firearm under §18.2-308.1:3 </a:t>
            </a:r>
            <a:r>
              <a:rPr lang="en-US" sz="2600" dirty="0" smtClean="0"/>
              <a:t>is no </a:t>
            </a:r>
            <a:r>
              <a:rPr lang="en-US" sz="2600" dirty="0"/>
              <a:t>longer in effect.</a:t>
            </a:r>
          </a:p>
          <a:p>
            <a:r>
              <a:rPr lang="en-US" sz="2600" dirty="0" smtClean="0"/>
              <a:t>Amends §18.2-308.1:3 </a:t>
            </a:r>
            <a:r>
              <a:rPr lang="en-US" sz="2600" dirty="0"/>
              <a:t>&amp; 37.2-821</a:t>
            </a:r>
          </a:p>
          <a:p>
            <a:pPr marL="0" indent="0">
              <a:buNone/>
            </a:pPr>
            <a:endParaRPr lang="en-US" sz="2600" dirty="0"/>
          </a:p>
        </p:txBody>
      </p:sp>
    </p:spTree>
    <p:extLst>
      <p:ext uri="{BB962C8B-B14F-4D97-AF65-F5344CB8AC3E}">
        <p14:creationId xmlns:p14="http://schemas.microsoft.com/office/powerpoint/2010/main" val="3142850808"/>
      </p:ext>
    </p:extLst>
  </p:cSld>
  <p:clrMapOvr>
    <a:masterClrMapping/>
  </p:clrMapOvr>
  <p:timing>
    <p:tnLst>
      <p:par>
        <p:cTn id="1" dur="indefinite" restart="never" nodeType="tmRoot"/>
      </p:par>
    </p:tnLst>
  </p:timing>
</p:sld>
</file>

<file path=ppt/slides/slide1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normAutofit/>
          </a:bodyPr>
          <a:lstStyle/>
          <a:p>
            <a:pPr marL="0" indent="0" algn="ctr">
              <a:buNone/>
            </a:pPr>
            <a:r>
              <a:rPr lang="en-US" sz="7000" dirty="0" smtClean="0"/>
              <a:t>IMMIGRATION</a:t>
            </a:r>
          </a:p>
          <a:p>
            <a:pPr marL="0" indent="0" algn="ctr">
              <a:buNone/>
            </a:pPr>
            <a:r>
              <a:rPr lang="en-US" sz="7000" dirty="0" smtClean="0"/>
              <a:t>STATUS</a:t>
            </a:r>
          </a:p>
        </p:txBody>
      </p:sp>
    </p:spTree>
    <p:extLst>
      <p:ext uri="{BB962C8B-B14F-4D97-AF65-F5344CB8AC3E}">
        <p14:creationId xmlns:p14="http://schemas.microsoft.com/office/powerpoint/2010/main" val="3019911049"/>
      </p:ext>
    </p:extLst>
  </p:cSld>
  <p:clrMapOvr>
    <a:masterClrMapping/>
  </p:clrMapOvr>
  <p:timing>
    <p:tnLst>
      <p:par>
        <p:cTn id="1" dur="indefinite" restart="never" nodeType="tmRoot"/>
      </p:par>
    </p:tnLst>
  </p:timing>
</p:sld>
</file>

<file path=ppt/slides/slide1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Immigration Status; Victims &amp; Witnesses of Crimes</a:t>
            </a:r>
            <a:endParaRPr lang="en-US" b="1" dirty="0"/>
          </a:p>
        </p:txBody>
      </p:sp>
      <p:sp>
        <p:nvSpPr>
          <p:cNvPr id="3" name="Content Placeholder 2"/>
          <p:cNvSpPr>
            <a:spLocks noGrp="1"/>
          </p:cNvSpPr>
          <p:nvPr>
            <p:ph idx="1"/>
          </p:nvPr>
        </p:nvSpPr>
        <p:spPr>
          <a:xfrm>
            <a:off x="457200" y="1600201"/>
            <a:ext cx="8229600" cy="4571999"/>
          </a:xfrm>
        </p:spPr>
        <p:txBody>
          <a:bodyPr>
            <a:normAutofit fontScale="92500" lnSpcReduction="20000"/>
          </a:bodyPr>
          <a:lstStyle/>
          <a:p>
            <a:pPr marL="0" indent="0">
              <a:buNone/>
            </a:pPr>
            <a:r>
              <a:rPr lang="en-US" b="1" dirty="0" smtClean="0"/>
              <a:t>HB 262 (Lopez)</a:t>
            </a:r>
          </a:p>
          <a:p>
            <a:r>
              <a:rPr lang="en-US" sz="3000" dirty="0" smtClean="0"/>
              <a:t>Prohibits law enforcement from inquiring into immigration status of 1) victims of a crime, or 2) witnesses in the investigation of a crime.</a:t>
            </a:r>
          </a:p>
          <a:p>
            <a:r>
              <a:rPr lang="en-US" sz="3000" dirty="0" smtClean="0"/>
              <a:t>Does not apply if:</a:t>
            </a:r>
          </a:p>
          <a:p>
            <a:pPr lvl="1"/>
            <a:r>
              <a:rPr lang="en-US" sz="3000" dirty="0"/>
              <a:t>S</a:t>
            </a:r>
            <a:r>
              <a:rPr lang="en-US" sz="3000" dirty="0" smtClean="0"/>
              <a:t>uch inquiry is necessary for the enforcement or implementation of certain criminal provisions. </a:t>
            </a:r>
          </a:p>
          <a:p>
            <a:pPr lvl="1"/>
            <a:r>
              <a:rPr lang="en-US" sz="3000" dirty="0" smtClean="0"/>
              <a:t>A parent or guardian is being investigated, etc., for a crime against the minor victim.</a:t>
            </a:r>
          </a:p>
          <a:p>
            <a:r>
              <a:rPr lang="en-US" sz="3000" dirty="0" smtClean="0"/>
              <a:t>Adds </a:t>
            </a:r>
            <a:r>
              <a:rPr lang="en-US" sz="3000" dirty="0"/>
              <a:t>§</a:t>
            </a:r>
            <a:r>
              <a:rPr lang="en-US" sz="3000" dirty="0" smtClean="0"/>
              <a:t>19.2-11.02</a:t>
            </a:r>
          </a:p>
          <a:p>
            <a:endParaRPr lang="en-US" dirty="0"/>
          </a:p>
        </p:txBody>
      </p:sp>
    </p:spTree>
    <p:extLst>
      <p:ext uri="{BB962C8B-B14F-4D97-AF65-F5344CB8AC3E}">
        <p14:creationId xmlns:p14="http://schemas.microsoft.com/office/powerpoint/2010/main" val="1742383482"/>
      </p:ext>
    </p:extLst>
  </p:cSld>
  <p:clrMapOvr>
    <a:masterClrMapping/>
  </p:clrMapOvr>
</p:sld>
</file>

<file path=ppt/slides/slide1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9144000" cy="1143000"/>
          </a:xfrm>
        </p:spPr>
        <p:txBody>
          <a:bodyPr>
            <a:noAutofit/>
          </a:bodyPr>
          <a:lstStyle/>
          <a:p>
            <a:r>
              <a:rPr lang="en-US" sz="3600" b="1" dirty="0"/>
              <a:t>I</a:t>
            </a:r>
            <a:r>
              <a:rPr lang="en-US" sz="3600" b="1" dirty="0" smtClean="0"/>
              <a:t>mmigration </a:t>
            </a:r>
            <a:r>
              <a:rPr lang="en-US" sz="3600" b="1" dirty="0"/>
              <a:t>S</a:t>
            </a:r>
            <a:r>
              <a:rPr lang="en-US" sz="3600" b="1" dirty="0" smtClean="0"/>
              <a:t>tatus</a:t>
            </a:r>
            <a:r>
              <a:rPr lang="en-US" sz="3600" b="1" dirty="0"/>
              <a:t>; </a:t>
            </a:r>
            <a:r>
              <a:rPr lang="en-US" sz="3600" b="1" dirty="0" smtClean="0"/>
              <a:t>Persons Charged or Convicted </a:t>
            </a:r>
            <a:r>
              <a:rPr lang="en-US" sz="3600" b="1" dirty="0"/>
              <a:t>of </a:t>
            </a:r>
            <a:r>
              <a:rPr lang="en-US" sz="3600" b="1" dirty="0" smtClean="0"/>
              <a:t>Certain </a:t>
            </a:r>
            <a:r>
              <a:rPr lang="en-US" sz="3600" b="1" dirty="0"/>
              <a:t>C</a:t>
            </a:r>
            <a:r>
              <a:rPr lang="en-US" sz="3600" b="1" dirty="0" smtClean="0"/>
              <a:t>rimes</a:t>
            </a:r>
            <a:endParaRPr lang="en-US" sz="3600" b="1" dirty="0">
              <a:effectLst/>
            </a:endParaRPr>
          </a:p>
        </p:txBody>
      </p:sp>
      <p:sp>
        <p:nvSpPr>
          <p:cNvPr id="3" name="Content Placeholder 2"/>
          <p:cNvSpPr>
            <a:spLocks noGrp="1"/>
          </p:cNvSpPr>
          <p:nvPr>
            <p:ph idx="1"/>
          </p:nvPr>
        </p:nvSpPr>
        <p:spPr/>
        <p:txBody>
          <a:bodyPr>
            <a:normAutofit fontScale="92500" lnSpcReduction="10000"/>
          </a:bodyPr>
          <a:lstStyle/>
          <a:p>
            <a:pPr marL="0" indent="0">
              <a:buNone/>
            </a:pPr>
            <a:r>
              <a:rPr lang="en-US" b="1" dirty="0" smtClean="0"/>
              <a:t>HB 1150 (Lopez) /  </a:t>
            </a:r>
            <a:r>
              <a:rPr lang="en-US" b="1" u="sng" dirty="0" smtClean="0"/>
              <a:t>SB 491</a:t>
            </a:r>
            <a:r>
              <a:rPr lang="en-US" b="1" dirty="0" smtClean="0"/>
              <a:t> (</a:t>
            </a:r>
            <a:r>
              <a:rPr lang="en-US" b="1" dirty="0" err="1" smtClean="0"/>
              <a:t>Surovell</a:t>
            </a:r>
            <a:r>
              <a:rPr lang="en-US" b="1" dirty="0" smtClean="0"/>
              <a:t>)</a:t>
            </a:r>
            <a:endParaRPr lang="en-US" b="1" dirty="0"/>
          </a:p>
          <a:p>
            <a:pPr lvl="0"/>
            <a:r>
              <a:rPr lang="en-US" sz="2800" b="1" dirty="0" smtClean="0"/>
              <a:t>Limits to felony offenses </a:t>
            </a:r>
            <a:r>
              <a:rPr lang="en-US" sz="2800" dirty="0" smtClean="0"/>
              <a:t>provisions </a:t>
            </a:r>
            <a:r>
              <a:rPr lang="en-US" sz="2800" dirty="0"/>
              <a:t>requiring (i) jail officers to ascertain the citizenship of any inmate taken into custody at a jail, (ii) officers in charge of correctional facilities to inquire as to the citizenship of any person committed to a correctional facility, and (iii) the mandatory duty of the clerk of a court committing a convicted alien to a correctional facility to furnish related court records to a United States immigration </a:t>
            </a:r>
            <a:r>
              <a:rPr lang="en-US" sz="2800" dirty="0" smtClean="0"/>
              <a:t>officer.  </a:t>
            </a:r>
            <a:endParaRPr lang="en-US" sz="2800" dirty="0"/>
          </a:p>
        </p:txBody>
      </p:sp>
    </p:spTree>
    <p:extLst>
      <p:ext uri="{BB962C8B-B14F-4D97-AF65-F5344CB8AC3E}">
        <p14:creationId xmlns:p14="http://schemas.microsoft.com/office/powerpoint/2010/main" val="1540578445"/>
      </p:ext>
    </p:extLst>
  </p:cSld>
  <p:clrMapOvr>
    <a:masterClrMapping/>
  </p:clrMapOvr>
  <p:timing>
    <p:tnLst>
      <p:par>
        <p:cTn id="1" dur="indefinite" restart="never" nodeType="tmRoot"/>
      </p:par>
    </p:tnLst>
  </p:timing>
</p:sld>
</file>

<file path=ppt/slides/slide1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274638"/>
            <a:ext cx="9372600" cy="1143000"/>
          </a:xfrm>
        </p:spPr>
        <p:txBody>
          <a:bodyPr>
            <a:noAutofit/>
          </a:bodyPr>
          <a:lstStyle/>
          <a:p>
            <a:r>
              <a:rPr lang="en-US" sz="3600" b="1" dirty="0"/>
              <a:t>Immigration Status; Persons Charged or Convicted of Certain Crimes</a:t>
            </a:r>
            <a:endParaRPr lang="en-US" sz="3600" dirty="0">
              <a:effectLst/>
            </a:endParaRPr>
          </a:p>
        </p:txBody>
      </p:sp>
      <p:sp>
        <p:nvSpPr>
          <p:cNvPr id="3" name="Content Placeholder 2"/>
          <p:cNvSpPr>
            <a:spLocks noGrp="1"/>
          </p:cNvSpPr>
          <p:nvPr>
            <p:ph idx="1"/>
          </p:nvPr>
        </p:nvSpPr>
        <p:spPr/>
        <p:txBody>
          <a:bodyPr>
            <a:normAutofit fontScale="92500" lnSpcReduction="20000"/>
          </a:bodyPr>
          <a:lstStyle/>
          <a:p>
            <a:r>
              <a:rPr lang="en-US" sz="3000" dirty="0" smtClean="0"/>
              <a:t>Provides </a:t>
            </a:r>
            <a:r>
              <a:rPr lang="en-US" sz="3000" dirty="0"/>
              <a:t>that the </a:t>
            </a:r>
            <a:r>
              <a:rPr lang="en-US" sz="3000" i="1" dirty="0"/>
              <a:t>c</a:t>
            </a:r>
            <a:r>
              <a:rPr lang="en-US" sz="3000" i="1" dirty="0" smtClean="0"/>
              <a:t>lerk </a:t>
            </a:r>
            <a:r>
              <a:rPr lang="en-US" sz="3000" i="1" dirty="0"/>
              <a:t>of c</a:t>
            </a:r>
            <a:r>
              <a:rPr lang="en-US" sz="3000" i="1" dirty="0" smtClean="0"/>
              <a:t>ourt</a:t>
            </a:r>
            <a:r>
              <a:rPr lang="en-US" sz="3000" dirty="0" smtClean="0"/>
              <a:t> </a:t>
            </a:r>
            <a:r>
              <a:rPr lang="en-US" sz="3000" dirty="0"/>
              <a:t>report to </a:t>
            </a:r>
            <a:r>
              <a:rPr lang="en-US" sz="3000" dirty="0" smtClean="0"/>
              <a:t>ICE any </a:t>
            </a:r>
            <a:r>
              <a:rPr lang="en-US" sz="3000" dirty="0"/>
              <a:t>juvenile </a:t>
            </a:r>
            <a:r>
              <a:rPr lang="en-US" sz="3000" i="1" dirty="0"/>
              <a:t>adjudicated </a:t>
            </a:r>
            <a:r>
              <a:rPr lang="en-US" sz="3000" i="1" dirty="0" smtClean="0"/>
              <a:t>delinquent </a:t>
            </a:r>
            <a:r>
              <a:rPr lang="en-US" sz="3000" i="1" dirty="0"/>
              <a:t>or </a:t>
            </a:r>
            <a:r>
              <a:rPr lang="en-US" sz="3000" i="1" dirty="0" smtClean="0"/>
              <a:t>found guilty </a:t>
            </a:r>
            <a:r>
              <a:rPr lang="en-US" sz="3000" dirty="0"/>
              <a:t>for a violent juvenile </a:t>
            </a:r>
            <a:r>
              <a:rPr lang="en-US" sz="3000" dirty="0" smtClean="0"/>
              <a:t>felony when there is evidence the juvenile is in the US illegally. </a:t>
            </a:r>
          </a:p>
          <a:p>
            <a:pPr lvl="1"/>
            <a:r>
              <a:rPr lang="en-US" sz="3000" dirty="0" smtClean="0"/>
              <a:t>Current law requires the </a:t>
            </a:r>
            <a:r>
              <a:rPr lang="en-US" sz="3000" i="1" dirty="0" smtClean="0"/>
              <a:t>intake officer </a:t>
            </a:r>
            <a:r>
              <a:rPr lang="en-US" sz="3000" dirty="0" smtClean="0"/>
              <a:t>to alert ICE when there is an </a:t>
            </a:r>
            <a:r>
              <a:rPr lang="en-US" sz="3000" i="1" dirty="0" smtClean="0"/>
              <a:t>allegation</a:t>
            </a:r>
            <a:r>
              <a:rPr lang="en-US" sz="3000" dirty="0" smtClean="0"/>
              <a:t> that a juvenile has committed a violent felony and that there is </a:t>
            </a:r>
            <a:r>
              <a:rPr lang="en-US" sz="3000" i="1" dirty="0" smtClean="0"/>
              <a:t>probable cause</a:t>
            </a:r>
            <a:r>
              <a:rPr lang="en-US" sz="3000" dirty="0" smtClean="0"/>
              <a:t> that the juvenile is in the US illegally.</a:t>
            </a:r>
          </a:p>
          <a:p>
            <a:r>
              <a:rPr lang="en-US" sz="3000" dirty="0"/>
              <a:t>Amends §§ 16.1-309.1, 19.2-83.2, 53.1-218, and 53.1-219</a:t>
            </a:r>
          </a:p>
          <a:p>
            <a:endParaRPr lang="en-US" sz="3000" dirty="0"/>
          </a:p>
        </p:txBody>
      </p:sp>
    </p:spTree>
    <p:extLst>
      <p:ext uri="{BB962C8B-B14F-4D97-AF65-F5344CB8AC3E}">
        <p14:creationId xmlns:p14="http://schemas.microsoft.com/office/powerpoint/2010/main" val="2513006537"/>
      </p:ext>
    </p:extLst>
  </p:cSld>
  <p:clrMapOvr>
    <a:masterClrMapping/>
  </p:clrMapOvr>
  <p:timing>
    <p:tnLst>
      <p:par>
        <p:cTn id="1" dur="indefinite" restart="never" nodeType="tmRoot"/>
      </p:par>
    </p:tnLst>
  </p:timing>
</p:sld>
</file>

<file path=ppt/slides/slide1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normAutofit/>
          </a:bodyPr>
          <a:lstStyle/>
          <a:p>
            <a:pPr marL="0" indent="0" algn="ctr">
              <a:buNone/>
            </a:pPr>
            <a:endParaRPr lang="en-US" sz="7000" dirty="0" smtClean="0"/>
          </a:p>
          <a:p>
            <a:pPr marL="0" indent="0" algn="ctr">
              <a:buNone/>
            </a:pPr>
            <a:r>
              <a:rPr lang="en-US" sz="7000" dirty="0" smtClean="0"/>
              <a:t>INVESTIGATIONS</a:t>
            </a:r>
          </a:p>
        </p:txBody>
      </p:sp>
    </p:spTree>
    <p:extLst>
      <p:ext uri="{BB962C8B-B14F-4D97-AF65-F5344CB8AC3E}">
        <p14:creationId xmlns:p14="http://schemas.microsoft.com/office/powerpoint/2010/main" val="1012135856"/>
      </p:ext>
    </p:extLst>
  </p:cSld>
  <p:clrMapOvr>
    <a:masterClrMapping/>
  </p:clrMapOvr>
  <p:timing>
    <p:tnLst>
      <p:par>
        <p:cTn id="1" dur="indefinite" restart="never" nodeType="tmRoot"/>
      </p:par>
    </p:tnLst>
  </p:timing>
</p:sld>
</file>

<file path=ppt/slides/slide1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Custodial Interrogation of a Child; Parental </a:t>
            </a:r>
            <a:r>
              <a:rPr lang="en-US" b="1" dirty="0" smtClean="0"/>
              <a:t>Notification</a:t>
            </a:r>
            <a:endParaRPr lang="en-US" b="1" dirty="0"/>
          </a:p>
        </p:txBody>
      </p:sp>
      <p:sp>
        <p:nvSpPr>
          <p:cNvPr id="3" name="Content Placeholder 2"/>
          <p:cNvSpPr>
            <a:spLocks noGrp="1"/>
          </p:cNvSpPr>
          <p:nvPr>
            <p:ph idx="1"/>
          </p:nvPr>
        </p:nvSpPr>
        <p:spPr>
          <a:xfrm>
            <a:off x="457200" y="1600201"/>
            <a:ext cx="8229600" cy="4419599"/>
          </a:xfrm>
        </p:spPr>
        <p:txBody>
          <a:bodyPr>
            <a:normAutofit/>
          </a:bodyPr>
          <a:lstStyle/>
          <a:p>
            <a:pPr marL="0" indent="0">
              <a:buNone/>
            </a:pPr>
            <a:r>
              <a:rPr lang="en-US" b="1" dirty="0"/>
              <a:t>HB 746 (Watts)</a:t>
            </a:r>
          </a:p>
          <a:p>
            <a:pPr lvl="0"/>
            <a:r>
              <a:rPr lang="en-US" sz="2600" dirty="0" smtClean="0"/>
              <a:t>Prior </a:t>
            </a:r>
            <a:r>
              <a:rPr lang="en-US" sz="2600" dirty="0"/>
              <a:t>to the custodial interrogation of a child, the child's parent, guardian, or legal custodian </a:t>
            </a:r>
            <a:r>
              <a:rPr lang="en-US" sz="2600" dirty="0" smtClean="0"/>
              <a:t>shall be </a:t>
            </a:r>
            <a:r>
              <a:rPr lang="en-US" sz="2600" dirty="0"/>
              <a:t>notified of the child's arrest and the child have contact with his parent, guardian, or legal </a:t>
            </a:r>
            <a:r>
              <a:rPr lang="en-US" sz="2600" dirty="0" smtClean="0"/>
              <a:t>custodian.</a:t>
            </a:r>
          </a:p>
          <a:p>
            <a:pPr lvl="0"/>
            <a:r>
              <a:rPr lang="en-US" sz="2600" dirty="0" smtClean="0"/>
              <a:t>Such </a:t>
            </a:r>
            <a:r>
              <a:rPr lang="en-US" sz="2600" dirty="0"/>
              <a:t>notification and contact may be in person, electronically, by telephone, or by video conference. </a:t>
            </a:r>
            <a:endParaRPr lang="en-US" sz="2600" dirty="0" smtClean="0"/>
          </a:p>
          <a:p>
            <a:r>
              <a:rPr lang="en-US" sz="2600" dirty="0" smtClean="0"/>
              <a:t>Adds §16.1-247.1</a:t>
            </a:r>
            <a:endParaRPr lang="en-US" sz="2600" dirty="0"/>
          </a:p>
          <a:p>
            <a:pPr lvl="0"/>
            <a:endParaRPr lang="en-US" sz="2800" dirty="0"/>
          </a:p>
          <a:p>
            <a:endParaRPr lang="en-US" dirty="0"/>
          </a:p>
        </p:txBody>
      </p:sp>
    </p:spTree>
    <p:extLst>
      <p:ext uri="{BB962C8B-B14F-4D97-AF65-F5344CB8AC3E}">
        <p14:creationId xmlns:p14="http://schemas.microsoft.com/office/powerpoint/2010/main" val="207973114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Tethering animals; </a:t>
            </a:r>
            <a:r>
              <a:rPr lang="en-US" b="1" dirty="0" smtClean="0"/>
              <a:t>Adequate </a:t>
            </a:r>
            <a:r>
              <a:rPr lang="en-US" b="1" dirty="0"/>
              <a:t>S</a:t>
            </a:r>
            <a:r>
              <a:rPr lang="en-US" b="1" dirty="0" smtClean="0"/>
              <a:t>helter </a:t>
            </a:r>
            <a:r>
              <a:rPr lang="en-US" b="1" dirty="0"/>
              <a:t>and S</a:t>
            </a:r>
            <a:r>
              <a:rPr lang="en-US" b="1" dirty="0" smtClean="0"/>
              <a:t>pace (cont.)</a:t>
            </a:r>
            <a:endParaRPr lang="en-US" b="1" dirty="0"/>
          </a:p>
        </p:txBody>
      </p:sp>
      <p:sp>
        <p:nvSpPr>
          <p:cNvPr id="3" name="Content Placeholder 2"/>
          <p:cNvSpPr>
            <a:spLocks noGrp="1"/>
          </p:cNvSpPr>
          <p:nvPr>
            <p:ph idx="1"/>
          </p:nvPr>
        </p:nvSpPr>
        <p:spPr/>
        <p:txBody>
          <a:bodyPr>
            <a:normAutofit fontScale="92500" lnSpcReduction="20000"/>
          </a:bodyPr>
          <a:lstStyle/>
          <a:p>
            <a:pPr lvl="0"/>
            <a:r>
              <a:rPr lang="en-US" sz="2800" dirty="0"/>
              <a:t>The amendment to Adequate Space, allows for an Animal Control Officer to make a determination, after inspection, that a shorter tether of at least 10 feet or three times the length of the animal makes the animal safer, more suited, and better equipped to tolerate its environment than a longer tether would. </a:t>
            </a:r>
          </a:p>
          <a:p>
            <a:pPr lvl="0"/>
            <a:r>
              <a:rPr lang="en-US" sz="2800" dirty="0"/>
              <a:t>The first violation of Adequate Shelter and Adequate Space is still only a Class 4 Misdemeanor. A second violation of Adequate Shelter is a Class 2 Misdemeanor while a second violation of Adequate Space is a Class 3 Misdemeanor.</a:t>
            </a:r>
          </a:p>
        </p:txBody>
      </p:sp>
    </p:spTree>
    <p:extLst>
      <p:ext uri="{BB962C8B-B14F-4D97-AF65-F5344CB8AC3E}">
        <p14:creationId xmlns:p14="http://schemas.microsoft.com/office/powerpoint/2010/main" val="3680717726"/>
      </p:ext>
    </p:extLst>
  </p:cSld>
  <p:clrMapOvr>
    <a:masterClrMapping/>
  </p:clrMapOvr>
  <p:timing>
    <p:tnLst>
      <p:par>
        <p:cTn id="1" dur="indefinite" restart="never" nodeType="tmRoot"/>
      </p:par>
    </p:tnLst>
  </p:timing>
</p:sld>
</file>

<file path=ppt/slides/slide1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Custodial Interrogation of a Child; Parental Notification</a:t>
            </a:r>
            <a:endParaRPr lang="en-US" dirty="0"/>
          </a:p>
        </p:txBody>
      </p:sp>
      <p:sp>
        <p:nvSpPr>
          <p:cNvPr id="3" name="Content Placeholder 2"/>
          <p:cNvSpPr>
            <a:spLocks noGrp="1"/>
          </p:cNvSpPr>
          <p:nvPr>
            <p:ph idx="1"/>
          </p:nvPr>
        </p:nvSpPr>
        <p:spPr>
          <a:xfrm>
            <a:off x="457200" y="1600200"/>
            <a:ext cx="8229600" cy="4419600"/>
          </a:xfrm>
        </p:spPr>
        <p:txBody>
          <a:bodyPr>
            <a:normAutofit fontScale="85000" lnSpcReduction="20000"/>
          </a:bodyPr>
          <a:lstStyle/>
          <a:p>
            <a:pPr marL="0" lvl="0" indent="0">
              <a:buNone/>
            </a:pPr>
            <a:r>
              <a:rPr lang="en-US" sz="2800" u="sng" dirty="0" smtClean="0"/>
              <a:t>Exceptions</a:t>
            </a:r>
            <a:r>
              <a:rPr lang="en-US" sz="2800" dirty="0" smtClean="0"/>
              <a:t>:</a:t>
            </a:r>
            <a:r>
              <a:rPr lang="en-US" sz="2400" dirty="0" smtClean="0"/>
              <a:t> </a:t>
            </a:r>
            <a:endParaRPr lang="en-US" sz="2400" dirty="0"/>
          </a:p>
          <a:p>
            <a:r>
              <a:rPr lang="en-US" sz="3000" dirty="0" smtClean="0"/>
              <a:t>If </a:t>
            </a:r>
            <a:r>
              <a:rPr lang="en-US" sz="3000" dirty="0"/>
              <a:t>the parent, </a:t>
            </a:r>
            <a:r>
              <a:rPr lang="en-US" sz="3000" dirty="0" smtClean="0"/>
              <a:t>guardian, or </a:t>
            </a:r>
            <a:r>
              <a:rPr lang="en-US" sz="3000" dirty="0"/>
              <a:t>legal </a:t>
            </a:r>
            <a:r>
              <a:rPr lang="en-US" sz="3000" dirty="0" smtClean="0"/>
              <a:t>custodian is:</a:t>
            </a:r>
          </a:p>
          <a:p>
            <a:pPr marL="1028700" lvl="1" indent="-514350">
              <a:buFont typeface="Arial" panose="020B0604020202020204" pitchFamily="34" charset="0"/>
              <a:buChar char="•"/>
            </a:pPr>
            <a:r>
              <a:rPr lang="en-US" sz="3000" dirty="0"/>
              <a:t>A</a:t>
            </a:r>
            <a:r>
              <a:rPr lang="en-US" sz="3000" dirty="0" smtClean="0"/>
              <a:t> codefendant,</a:t>
            </a:r>
          </a:p>
          <a:p>
            <a:pPr marL="1028700" lvl="1" indent="-514350">
              <a:buFont typeface="Arial" panose="020B0604020202020204" pitchFamily="34" charset="0"/>
              <a:buChar char="•"/>
            </a:pPr>
            <a:r>
              <a:rPr lang="en-US" sz="3000" dirty="0" smtClean="0"/>
              <a:t>Suspected of committing crime against the child, or</a:t>
            </a:r>
          </a:p>
          <a:p>
            <a:pPr marL="1028700" lvl="1" indent="-514350">
              <a:buFont typeface="Arial" panose="020B0604020202020204" pitchFamily="34" charset="0"/>
              <a:buChar char="•"/>
            </a:pPr>
            <a:r>
              <a:rPr lang="en-US" sz="3000" dirty="0" smtClean="0"/>
              <a:t>Cannot </a:t>
            </a:r>
            <a:r>
              <a:rPr lang="en-US" sz="3000" dirty="0"/>
              <a:t>reasonably be located or refuses </a:t>
            </a:r>
            <a:r>
              <a:rPr lang="en-US" sz="3000" dirty="0" smtClean="0"/>
              <a:t>contact; </a:t>
            </a:r>
            <a:r>
              <a:rPr lang="en-US" sz="3000" dirty="0"/>
              <a:t>or </a:t>
            </a:r>
          </a:p>
          <a:p>
            <a:pPr marL="571500" indent="-514350"/>
            <a:r>
              <a:rPr lang="en-US" sz="3000" dirty="0" smtClean="0"/>
              <a:t>The </a:t>
            </a:r>
            <a:r>
              <a:rPr lang="en-US" sz="3000" dirty="0"/>
              <a:t>law-enforcement officer </a:t>
            </a:r>
            <a:r>
              <a:rPr lang="en-US" sz="3000" dirty="0" smtClean="0"/>
              <a:t>believes </a:t>
            </a:r>
            <a:r>
              <a:rPr lang="en-US" sz="3000" dirty="0"/>
              <a:t>the information sought is necessary to protect life, limb, or property from an imminent danger and the questions are limited to those that are reasonably necessary to obtain that information</a:t>
            </a:r>
            <a:r>
              <a:rPr lang="en-US" sz="2800" dirty="0" smtClean="0"/>
              <a:t>.</a:t>
            </a:r>
          </a:p>
          <a:p>
            <a:pPr lvl="1"/>
            <a:endParaRPr lang="en-US" sz="2400" dirty="0" smtClean="0"/>
          </a:p>
          <a:p>
            <a:pPr lvl="1"/>
            <a:endParaRPr lang="en-US" sz="2400" dirty="0"/>
          </a:p>
          <a:p>
            <a:endParaRPr lang="en-US" dirty="0"/>
          </a:p>
        </p:txBody>
      </p:sp>
    </p:spTree>
    <p:extLst>
      <p:ext uri="{BB962C8B-B14F-4D97-AF65-F5344CB8AC3E}">
        <p14:creationId xmlns:p14="http://schemas.microsoft.com/office/powerpoint/2010/main" val="2663281036"/>
      </p:ext>
    </p:extLst>
  </p:cSld>
  <p:clrMapOvr>
    <a:masterClrMapping/>
  </p:clrMapOvr>
  <p:timing>
    <p:tnLst>
      <p:par>
        <p:cTn id="1" dur="indefinite" restart="never" nodeType="tmRoot"/>
      </p:par>
    </p:tnLst>
  </p:timing>
</p:sld>
</file>

<file path=ppt/slides/slide1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1143000"/>
          </a:xfrm>
        </p:spPr>
        <p:txBody>
          <a:bodyPr>
            <a:normAutofit fontScale="90000"/>
          </a:bodyPr>
          <a:lstStyle/>
          <a:p>
            <a:r>
              <a:rPr lang="en-US" dirty="0" smtClean="0"/>
              <a:t/>
            </a:r>
            <a:br>
              <a:rPr lang="en-US" dirty="0" smtClean="0"/>
            </a:br>
            <a:r>
              <a:rPr lang="en-US" b="1" dirty="0"/>
              <a:t>Multi-Jurisdiction </a:t>
            </a:r>
            <a:r>
              <a:rPr lang="en-US" b="1" dirty="0" smtClean="0"/>
              <a:t/>
            </a:r>
            <a:br>
              <a:rPr lang="en-US" b="1" dirty="0" smtClean="0"/>
            </a:br>
            <a:r>
              <a:rPr lang="en-US" b="1" dirty="0" smtClean="0"/>
              <a:t>Grand </a:t>
            </a:r>
            <a:r>
              <a:rPr lang="en-US" b="1" dirty="0"/>
              <a:t>Jury; Hate Crimes</a:t>
            </a:r>
            <a:br>
              <a:rPr lang="en-US" b="1" dirty="0"/>
            </a:br>
            <a:endParaRPr lang="en-US" b="1" dirty="0"/>
          </a:p>
        </p:txBody>
      </p:sp>
      <p:sp>
        <p:nvSpPr>
          <p:cNvPr id="3" name="Content Placeholder 2"/>
          <p:cNvSpPr>
            <a:spLocks noGrp="1"/>
          </p:cNvSpPr>
          <p:nvPr>
            <p:ph idx="1"/>
          </p:nvPr>
        </p:nvSpPr>
        <p:spPr/>
        <p:txBody>
          <a:bodyPr>
            <a:normAutofit fontScale="92500" lnSpcReduction="20000"/>
          </a:bodyPr>
          <a:lstStyle/>
          <a:p>
            <a:pPr marL="0" indent="0">
              <a:buNone/>
            </a:pPr>
            <a:r>
              <a:rPr lang="en-US" b="1" dirty="0"/>
              <a:t>HB 787 (</a:t>
            </a:r>
            <a:r>
              <a:rPr lang="en-US" b="1" dirty="0" err="1"/>
              <a:t>Bagby</a:t>
            </a:r>
            <a:r>
              <a:rPr lang="en-US" b="1" dirty="0"/>
              <a:t>)</a:t>
            </a:r>
          </a:p>
          <a:p>
            <a:pPr lvl="0"/>
            <a:r>
              <a:rPr lang="en-US" sz="3000" dirty="0" smtClean="0"/>
              <a:t>Adds </a:t>
            </a:r>
            <a:r>
              <a:rPr lang="en-US" sz="3000" dirty="0"/>
              <a:t>crimes that a multi-jurisdiction grand jury may now investigate when the victim </a:t>
            </a:r>
            <a:r>
              <a:rPr lang="en-US" sz="3000" dirty="0" smtClean="0"/>
              <a:t>is </a:t>
            </a:r>
            <a:r>
              <a:rPr lang="en-US" sz="3000" dirty="0"/>
              <a:t>intentionally selected because of race, religion, gender, disability, gender identity, sexual orientation, color or national origin: </a:t>
            </a:r>
          </a:p>
          <a:p>
            <a:pPr lvl="1"/>
            <a:r>
              <a:rPr lang="en-US" sz="3000" dirty="0"/>
              <a:t>simple assault or assault and battery; </a:t>
            </a:r>
          </a:p>
          <a:p>
            <a:pPr lvl="1"/>
            <a:r>
              <a:rPr lang="en-US" sz="3000" dirty="0"/>
              <a:t>unlawful entry; and </a:t>
            </a:r>
          </a:p>
          <a:p>
            <a:pPr lvl="1"/>
            <a:r>
              <a:rPr lang="en-US" sz="3000" dirty="0"/>
              <a:t>various offenses that tend to cause violence</a:t>
            </a:r>
            <a:r>
              <a:rPr lang="en-US" sz="3000" dirty="0" smtClean="0"/>
              <a:t>.</a:t>
            </a:r>
          </a:p>
          <a:p>
            <a:r>
              <a:rPr lang="en-US" sz="3000" dirty="0" smtClean="0"/>
              <a:t>Amends §19.2-215.1</a:t>
            </a:r>
            <a:endParaRPr lang="en-US" sz="3000" dirty="0"/>
          </a:p>
          <a:p>
            <a:endParaRPr lang="en-US" dirty="0"/>
          </a:p>
        </p:txBody>
      </p:sp>
    </p:spTree>
    <p:extLst>
      <p:ext uri="{BB962C8B-B14F-4D97-AF65-F5344CB8AC3E}">
        <p14:creationId xmlns:p14="http://schemas.microsoft.com/office/powerpoint/2010/main" val="897654554"/>
      </p:ext>
    </p:extLst>
  </p:cSld>
  <p:clrMapOvr>
    <a:masterClrMapping/>
  </p:clrMapOvr>
  <p:timing>
    <p:tnLst>
      <p:par>
        <p:cTn id="1" dur="indefinite" restart="never" nodeType="tmRoot"/>
      </p:par>
    </p:tnLst>
  </p:timing>
</p:sld>
</file>

<file path=ppt/slides/slide1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Saliva/Tissue Samples; DNA; Violent Felony Arrest</a:t>
            </a:r>
            <a:endParaRPr lang="en-US" b="1" dirty="0"/>
          </a:p>
        </p:txBody>
      </p:sp>
      <p:sp>
        <p:nvSpPr>
          <p:cNvPr id="3" name="Content Placeholder 2"/>
          <p:cNvSpPr>
            <a:spLocks noGrp="1"/>
          </p:cNvSpPr>
          <p:nvPr>
            <p:ph idx="1"/>
          </p:nvPr>
        </p:nvSpPr>
        <p:spPr/>
        <p:txBody>
          <a:bodyPr/>
          <a:lstStyle/>
          <a:p>
            <a:pPr marL="0" indent="0">
              <a:buNone/>
            </a:pPr>
            <a:r>
              <a:rPr lang="en-US" b="1" dirty="0" smtClean="0"/>
              <a:t>HB 821 (Jenkins)</a:t>
            </a:r>
          </a:p>
          <a:p>
            <a:r>
              <a:rPr lang="en-US" sz="2800" dirty="0" smtClean="0"/>
              <a:t>Clarifies that DFS may retain a DNA sample from a person arrested for a violent felony, even if such person is instead convicted of a misdemeanor that would otherwise require the sample to remain in the DNA databank.</a:t>
            </a:r>
          </a:p>
          <a:p>
            <a:r>
              <a:rPr lang="en-US" sz="2800" dirty="0" smtClean="0"/>
              <a:t>Amends </a:t>
            </a:r>
            <a:r>
              <a:rPr lang="en-US" sz="2800" dirty="0"/>
              <a:t>§ </a:t>
            </a:r>
            <a:r>
              <a:rPr lang="en-US" sz="2800" dirty="0" smtClean="0"/>
              <a:t>19.2-310.2:1</a:t>
            </a:r>
            <a:endParaRPr lang="en-US" sz="2800" dirty="0"/>
          </a:p>
        </p:txBody>
      </p:sp>
    </p:spTree>
    <p:extLst>
      <p:ext uri="{BB962C8B-B14F-4D97-AF65-F5344CB8AC3E}">
        <p14:creationId xmlns:p14="http://schemas.microsoft.com/office/powerpoint/2010/main" val="188848981"/>
      </p:ext>
    </p:extLst>
  </p:cSld>
  <p:clrMapOvr>
    <a:masterClrMapping/>
  </p:clrMapOvr>
</p:sld>
</file>

<file path=ppt/slides/slide1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Custodial Interrogations; Audiovisual Recording</a:t>
            </a:r>
            <a:endParaRPr lang="en-US" b="1" dirty="0"/>
          </a:p>
        </p:txBody>
      </p:sp>
      <p:sp>
        <p:nvSpPr>
          <p:cNvPr id="3" name="Content Placeholder 2"/>
          <p:cNvSpPr>
            <a:spLocks noGrp="1"/>
          </p:cNvSpPr>
          <p:nvPr>
            <p:ph idx="1"/>
          </p:nvPr>
        </p:nvSpPr>
        <p:spPr>
          <a:xfrm>
            <a:off x="457200" y="1600201"/>
            <a:ext cx="8229600" cy="4648199"/>
          </a:xfrm>
        </p:spPr>
        <p:txBody>
          <a:bodyPr>
            <a:normAutofit fontScale="70000" lnSpcReduction="20000"/>
          </a:bodyPr>
          <a:lstStyle/>
          <a:p>
            <a:pPr marL="0" indent="0">
              <a:buNone/>
            </a:pPr>
            <a:r>
              <a:rPr lang="en-US" sz="4600" b="1" dirty="0"/>
              <a:t>HB 1023 (Adams)</a:t>
            </a:r>
          </a:p>
          <a:p>
            <a:pPr lvl="0"/>
            <a:r>
              <a:rPr lang="en-US" sz="3400" dirty="0" smtClean="0"/>
              <a:t>Any law enforcement officer shall</a:t>
            </a:r>
            <a:r>
              <a:rPr lang="en-US" sz="3400" dirty="0"/>
              <a:t>, if practicable, make an audiovisual recording of the entirety of any custodial interrogation of a person conducted in a place of detention. </a:t>
            </a:r>
          </a:p>
          <a:p>
            <a:pPr lvl="0"/>
            <a:r>
              <a:rPr lang="en-US" sz="3400" dirty="0"/>
              <a:t>If an audiovisual recording is unable to be made, the law-enforcement officer shall make an audio recording of the entirety of the custodial interrogation. </a:t>
            </a:r>
          </a:p>
          <a:p>
            <a:pPr lvl="0"/>
            <a:r>
              <a:rPr lang="en-US" sz="3400" dirty="0"/>
              <a:t>Failure to make such a recording shall not affect the admissibility of the statements made during the custodial interrogation, but the court or jury may consider such failure in determining the weight given to such evidence. </a:t>
            </a:r>
          </a:p>
          <a:p>
            <a:r>
              <a:rPr lang="en-US" sz="3400" dirty="0" smtClean="0"/>
              <a:t>Adds §19.2-390.04</a:t>
            </a:r>
            <a:endParaRPr lang="en-US" sz="3400" dirty="0"/>
          </a:p>
          <a:p>
            <a:endParaRPr lang="en-US" b="1" dirty="0"/>
          </a:p>
        </p:txBody>
      </p:sp>
    </p:spTree>
    <p:extLst>
      <p:ext uri="{BB962C8B-B14F-4D97-AF65-F5344CB8AC3E}">
        <p14:creationId xmlns:p14="http://schemas.microsoft.com/office/powerpoint/2010/main" val="340985451"/>
      </p:ext>
    </p:extLst>
  </p:cSld>
  <p:clrMapOvr>
    <a:masterClrMapping/>
  </p:clrMapOvr>
  <p:timing>
    <p:tnLst>
      <p:par>
        <p:cTn id="1" dur="indefinite" restart="never" nodeType="tmRoot"/>
      </p:par>
    </p:tnLst>
  </p:timing>
</p:sld>
</file>

<file path=ppt/slides/slide1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b="1" dirty="0" smtClean="0"/>
              <a:t>Cold </a:t>
            </a:r>
            <a:r>
              <a:rPr lang="en-US" sz="4000" b="1" dirty="0"/>
              <a:t>Case </a:t>
            </a:r>
            <a:r>
              <a:rPr lang="en-US" sz="4000" b="1" dirty="0" smtClean="0"/>
              <a:t>Database</a:t>
            </a:r>
            <a:endParaRPr lang="en-US" sz="4000" b="1" dirty="0"/>
          </a:p>
        </p:txBody>
      </p:sp>
      <p:sp>
        <p:nvSpPr>
          <p:cNvPr id="3" name="Content Placeholder 2"/>
          <p:cNvSpPr>
            <a:spLocks noGrp="1"/>
          </p:cNvSpPr>
          <p:nvPr>
            <p:ph idx="1"/>
          </p:nvPr>
        </p:nvSpPr>
        <p:spPr>
          <a:xfrm>
            <a:off x="457200" y="1417639"/>
            <a:ext cx="8229600" cy="4144962"/>
          </a:xfrm>
        </p:spPr>
        <p:txBody>
          <a:bodyPr>
            <a:normAutofit fontScale="85000" lnSpcReduction="20000"/>
          </a:bodyPr>
          <a:lstStyle/>
          <a:p>
            <a:pPr marL="0" indent="0">
              <a:buNone/>
            </a:pPr>
            <a:r>
              <a:rPr lang="en-US" sz="3800" b="1" dirty="0"/>
              <a:t>HB 1024 (</a:t>
            </a:r>
            <a:r>
              <a:rPr lang="en-US" sz="3800" b="1" dirty="0" err="1"/>
              <a:t>Roem</a:t>
            </a:r>
            <a:r>
              <a:rPr lang="en-US" sz="3800" b="1" dirty="0"/>
              <a:t>)</a:t>
            </a:r>
          </a:p>
          <a:p>
            <a:pPr lvl="0"/>
            <a:r>
              <a:rPr lang="en-US" dirty="0" smtClean="0"/>
              <a:t>Requires </a:t>
            </a:r>
            <a:r>
              <a:rPr lang="en-US" dirty="0"/>
              <a:t>VSP to establish and maintain a searchable electronic database of cold cases, available to the public through State Police website. </a:t>
            </a:r>
          </a:p>
          <a:p>
            <a:r>
              <a:rPr lang="en-US" dirty="0"/>
              <a:t>"Cold case" is an investigation into a homicide, missing person, or unidentified person case that has remained unsolved for at least five years after the crime occurred, the person went missing, or the unidentified body was found, whichever </a:t>
            </a:r>
            <a:r>
              <a:rPr lang="en-US" dirty="0" smtClean="0"/>
              <a:t>occurred </a:t>
            </a:r>
            <a:r>
              <a:rPr lang="en-US" dirty="0"/>
              <a:t>last. </a:t>
            </a:r>
            <a:endParaRPr lang="en-US" dirty="0" smtClean="0"/>
          </a:p>
          <a:p>
            <a:endParaRPr lang="en-US" dirty="0"/>
          </a:p>
        </p:txBody>
      </p:sp>
    </p:spTree>
    <p:extLst>
      <p:ext uri="{BB962C8B-B14F-4D97-AF65-F5344CB8AC3E}">
        <p14:creationId xmlns:p14="http://schemas.microsoft.com/office/powerpoint/2010/main" val="2143478639"/>
      </p:ext>
    </p:extLst>
  </p:cSld>
  <p:clrMapOvr>
    <a:masterClrMapping/>
  </p:clrMapOvr>
  <p:timing>
    <p:tnLst>
      <p:par>
        <p:cTn id="1" dur="indefinite" restart="never" nodeType="tmRoot"/>
      </p:par>
    </p:tnLst>
  </p:timing>
</p:sld>
</file>

<file path=ppt/slides/slide1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b="1" dirty="0"/>
              <a:t>Cold Case </a:t>
            </a:r>
            <a:r>
              <a:rPr lang="en-US" sz="4000" b="1" dirty="0" smtClean="0"/>
              <a:t>Database</a:t>
            </a:r>
            <a:endParaRPr lang="en-US" sz="4000" b="1" dirty="0"/>
          </a:p>
        </p:txBody>
      </p:sp>
      <p:sp>
        <p:nvSpPr>
          <p:cNvPr id="3" name="Content Placeholder 2"/>
          <p:cNvSpPr>
            <a:spLocks noGrp="1"/>
          </p:cNvSpPr>
          <p:nvPr>
            <p:ph idx="1"/>
          </p:nvPr>
        </p:nvSpPr>
        <p:spPr>
          <a:xfrm>
            <a:off x="457200" y="1417639"/>
            <a:ext cx="8229600" cy="3992561"/>
          </a:xfrm>
        </p:spPr>
        <p:txBody>
          <a:bodyPr>
            <a:normAutofit lnSpcReduction="10000"/>
          </a:bodyPr>
          <a:lstStyle/>
          <a:p>
            <a:pPr lvl="0"/>
            <a:r>
              <a:rPr lang="en-US" sz="2800" dirty="0" smtClean="0"/>
              <a:t>VSP and </a:t>
            </a:r>
            <a:r>
              <a:rPr lang="en-US" sz="2800" dirty="0"/>
              <a:t>submitting law-enforcement agencies may withhold such information, in whole or in part, from the database:</a:t>
            </a:r>
          </a:p>
          <a:p>
            <a:pPr lvl="1">
              <a:buFont typeface="Arial" panose="020B0604020202020204" pitchFamily="34" charset="0"/>
              <a:buChar char="•"/>
            </a:pPr>
            <a:r>
              <a:rPr lang="en-US" dirty="0"/>
              <a:t>as they deem necessary for investigative purposes, protection of privacy, or any other lawful </a:t>
            </a:r>
            <a:r>
              <a:rPr lang="en-US" dirty="0" smtClean="0"/>
              <a:t>reason, </a:t>
            </a:r>
            <a:r>
              <a:rPr lang="en-US" dirty="0"/>
              <a:t>or</a:t>
            </a:r>
          </a:p>
          <a:p>
            <a:pPr lvl="1">
              <a:buFont typeface="Arial" panose="020B0604020202020204" pitchFamily="34" charset="0"/>
              <a:buChar char="•"/>
            </a:pPr>
            <a:r>
              <a:rPr lang="en-US" dirty="0"/>
              <a:t>upon request of the victim's or missing person's next of kin.</a:t>
            </a:r>
          </a:p>
          <a:p>
            <a:r>
              <a:rPr lang="en-US" sz="2800" dirty="0"/>
              <a:t>Adds § 52-34.13</a:t>
            </a:r>
          </a:p>
          <a:p>
            <a:endParaRPr lang="en-US" dirty="0"/>
          </a:p>
        </p:txBody>
      </p:sp>
    </p:spTree>
    <p:extLst>
      <p:ext uri="{BB962C8B-B14F-4D97-AF65-F5344CB8AC3E}">
        <p14:creationId xmlns:p14="http://schemas.microsoft.com/office/powerpoint/2010/main" val="2195496815"/>
      </p:ext>
    </p:extLst>
  </p:cSld>
  <p:clrMapOvr>
    <a:masterClrMapping/>
  </p:clrMapOvr>
  <p:timing>
    <p:tnLst>
      <p:par>
        <p:cTn id="1" dur="indefinite" restart="never" nodeType="tmRoot"/>
      </p:par>
    </p:tnLst>
  </p:timing>
</p:sld>
</file>

<file path=ppt/slides/slide1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a:xfrm>
            <a:off x="457200" y="1276709"/>
            <a:ext cx="8229600" cy="4514492"/>
          </a:xfrm>
        </p:spPr>
        <p:txBody>
          <a:bodyPr>
            <a:normAutofit/>
          </a:bodyPr>
          <a:lstStyle/>
          <a:p>
            <a:pPr marL="0" indent="0" algn="ctr">
              <a:buNone/>
            </a:pPr>
            <a:r>
              <a:rPr lang="en-US" sz="7000" dirty="0" smtClean="0"/>
              <a:t>JUVENILE</a:t>
            </a:r>
          </a:p>
          <a:p>
            <a:pPr marL="0" indent="0" algn="ctr">
              <a:buNone/>
            </a:pPr>
            <a:r>
              <a:rPr lang="en-US" sz="7000" dirty="0" smtClean="0"/>
              <a:t>VICTIMS &amp; OFFENDERS</a:t>
            </a:r>
            <a:endParaRPr lang="en-US" sz="7000" dirty="0"/>
          </a:p>
        </p:txBody>
      </p:sp>
    </p:spTree>
    <p:extLst>
      <p:ext uri="{BB962C8B-B14F-4D97-AF65-F5344CB8AC3E}">
        <p14:creationId xmlns:p14="http://schemas.microsoft.com/office/powerpoint/2010/main" val="3268155672"/>
      </p:ext>
    </p:extLst>
  </p:cSld>
  <p:clrMapOvr>
    <a:masterClrMapping/>
  </p:clrMapOvr>
  <p:timing>
    <p:tnLst>
      <p:par>
        <p:cTn id="1" dur="indefinite" restart="never" nodeType="tmRoot"/>
      </p:par>
    </p:tnLst>
  </p:timing>
</p:sld>
</file>

<file path=ppt/slides/slide1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274638"/>
            <a:ext cx="8458200" cy="1143000"/>
          </a:xfrm>
        </p:spPr>
        <p:txBody>
          <a:bodyPr>
            <a:normAutofit fontScale="90000"/>
          </a:bodyPr>
          <a:lstStyle/>
          <a:p>
            <a:r>
              <a:rPr lang="en-US" b="1" dirty="0" smtClean="0"/>
              <a:t>Earned Sentence Credits: Adult Serving Juvenile Sentence</a:t>
            </a:r>
            <a:endParaRPr lang="en-US" b="1" dirty="0"/>
          </a:p>
        </p:txBody>
      </p:sp>
      <p:sp>
        <p:nvSpPr>
          <p:cNvPr id="3" name="Content Placeholder 2"/>
          <p:cNvSpPr>
            <a:spLocks noGrp="1"/>
          </p:cNvSpPr>
          <p:nvPr>
            <p:ph idx="1"/>
          </p:nvPr>
        </p:nvSpPr>
        <p:spPr/>
        <p:txBody>
          <a:bodyPr>
            <a:normAutofit fontScale="92500" lnSpcReduction="10000"/>
          </a:bodyPr>
          <a:lstStyle/>
          <a:p>
            <a:pPr marL="0" indent="0">
              <a:buNone/>
            </a:pPr>
            <a:r>
              <a:rPr lang="en-US" b="1" dirty="0" smtClean="0"/>
              <a:t>HB 61 (Collins) / SB 307 (Stanley, Jr.)</a:t>
            </a:r>
          </a:p>
          <a:p>
            <a:r>
              <a:rPr lang="en-US" dirty="0" smtClean="0"/>
              <a:t>Provides that an adult sentenced for a juvenile offense can earn good conduct credit at the rate of one day for each one day served on misdemeanors.</a:t>
            </a:r>
          </a:p>
          <a:p>
            <a:r>
              <a:rPr lang="en-US" dirty="0" smtClean="0"/>
              <a:t>Makes it consistent with good time credit for adults serving adult sentences on misdemeanors.</a:t>
            </a:r>
          </a:p>
          <a:p>
            <a:r>
              <a:rPr lang="en-US" dirty="0" smtClean="0"/>
              <a:t>Amends §16.2-284</a:t>
            </a:r>
            <a:endParaRPr lang="en-US" dirty="0"/>
          </a:p>
          <a:p>
            <a:endParaRPr lang="en-US" dirty="0" smtClean="0"/>
          </a:p>
          <a:p>
            <a:endParaRPr lang="en-US" dirty="0" smtClean="0"/>
          </a:p>
        </p:txBody>
      </p:sp>
    </p:spTree>
    <p:extLst>
      <p:ext uri="{BB962C8B-B14F-4D97-AF65-F5344CB8AC3E}">
        <p14:creationId xmlns:p14="http://schemas.microsoft.com/office/powerpoint/2010/main" val="1250097005"/>
      </p:ext>
    </p:extLst>
  </p:cSld>
  <p:clrMapOvr>
    <a:masterClrMapping/>
  </p:clrMapOvr>
  <p:timing>
    <p:tnLst>
      <p:par>
        <p:cTn id="1" dur="indefinite" restart="never" nodeType="tmRoot"/>
      </p:par>
    </p:tnLst>
  </p:timing>
</p:sld>
</file>

<file path=ppt/slides/slide1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Missing Child with Autism </a:t>
            </a:r>
            <a:br>
              <a:rPr lang="en-US" b="1" dirty="0" smtClean="0"/>
            </a:br>
            <a:r>
              <a:rPr lang="en-US" b="1" dirty="0" smtClean="0"/>
              <a:t>Alert Program</a:t>
            </a:r>
            <a:endParaRPr lang="en-US" b="1" dirty="0"/>
          </a:p>
        </p:txBody>
      </p:sp>
      <p:sp>
        <p:nvSpPr>
          <p:cNvPr id="3" name="Content Placeholder 2"/>
          <p:cNvSpPr>
            <a:spLocks noGrp="1"/>
          </p:cNvSpPr>
          <p:nvPr>
            <p:ph idx="1"/>
          </p:nvPr>
        </p:nvSpPr>
        <p:spPr/>
        <p:txBody>
          <a:bodyPr>
            <a:normAutofit fontScale="92500" lnSpcReduction="10000"/>
          </a:bodyPr>
          <a:lstStyle/>
          <a:p>
            <a:pPr marL="0" indent="0">
              <a:buNone/>
            </a:pPr>
            <a:r>
              <a:rPr lang="en-US" sz="3500" b="1" dirty="0" smtClean="0"/>
              <a:t>HB 65 (</a:t>
            </a:r>
            <a:r>
              <a:rPr lang="en-US" sz="3500" b="1" dirty="0" err="1" smtClean="0"/>
              <a:t>Miyares</a:t>
            </a:r>
            <a:r>
              <a:rPr lang="en-US" sz="3500" b="1" dirty="0" smtClean="0"/>
              <a:t>)</a:t>
            </a:r>
          </a:p>
          <a:p>
            <a:r>
              <a:rPr lang="en-US" sz="2900" dirty="0" smtClean="0"/>
              <a:t>Creates a program for notification of missing child with autism.</a:t>
            </a:r>
          </a:p>
          <a:p>
            <a:r>
              <a:rPr lang="en-US" sz="2900" dirty="0" smtClean="0"/>
              <a:t>Applies to missing person when:</a:t>
            </a:r>
          </a:p>
          <a:p>
            <a:pPr lvl="1">
              <a:buFont typeface="Arial" panose="020B0604020202020204" pitchFamily="34" charset="0"/>
              <a:buChar char="•"/>
            </a:pPr>
            <a:r>
              <a:rPr lang="en-US" sz="2900" dirty="0" smtClean="0"/>
              <a:t>Diagnosed with autism spectrum disorder</a:t>
            </a:r>
            <a:r>
              <a:rPr lang="en-US" sz="2900" dirty="0" smtClean="0"/>
              <a:t>, and</a:t>
            </a:r>
            <a:endParaRPr lang="en-US" sz="2900" dirty="0" smtClean="0"/>
          </a:p>
          <a:p>
            <a:pPr lvl="1">
              <a:buFont typeface="Arial" panose="020B0604020202020204" pitchFamily="34" charset="0"/>
              <a:buChar char="•"/>
            </a:pPr>
            <a:r>
              <a:rPr lang="en-US" sz="2900" dirty="0" smtClean="0"/>
              <a:t>Under age 18 or a secondary school student of any age, and</a:t>
            </a:r>
          </a:p>
          <a:p>
            <a:pPr lvl="1">
              <a:buFont typeface="Arial" panose="020B0604020202020204" pitchFamily="34" charset="0"/>
              <a:buChar char="•"/>
            </a:pPr>
            <a:r>
              <a:rPr lang="en-US" sz="2900" dirty="0" smtClean="0"/>
              <a:t>Disappearance poses a credible threat.</a:t>
            </a:r>
          </a:p>
          <a:p>
            <a:r>
              <a:rPr lang="en-US" sz="2900" dirty="0" smtClean="0"/>
              <a:t>Adds </a:t>
            </a:r>
            <a:r>
              <a:rPr lang="en-US" sz="2900" dirty="0"/>
              <a:t>§§ </a:t>
            </a:r>
            <a:r>
              <a:rPr lang="en-US" sz="2900" dirty="0" smtClean="0"/>
              <a:t>52-34.13 – 52-34.15</a:t>
            </a:r>
          </a:p>
        </p:txBody>
      </p:sp>
    </p:spTree>
    <p:extLst>
      <p:ext uri="{BB962C8B-B14F-4D97-AF65-F5344CB8AC3E}">
        <p14:creationId xmlns:p14="http://schemas.microsoft.com/office/powerpoint/2010/main" val="48313667"/>
      </p:ext>
    </p:extLst>
  </p:cSld>
  <p:clrMapOvr>
    <a:masterClrMapping/>
  </p:clrMapOvr>
</p:sld>
</file>

<file path=ppt/slides/slide1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274638"/>
            <a:ext cx="8839200" cy="1143000"/>
          </a:xfrm>
        </p:spPr>
        <p:txBody>
          <a:bodyPr>
            <a:normAutofit fontScale="90000"/>
          </a:bodyPr>
          <a:lstStyle/>
          <a:p>
            <a:r>
              <a:rPr lang="en-US" b="1" dirty="0"/>
              <a:t>Eliminates Disorderly Conduct for Students at School</a:t>
            </a:r>
          </a:p>
        </p:txBody>
      </p:sp>
      <p:sp>
        <p:nvSpPr>
          <p:cNvPr id="3" name="Content Placeholder 2"/>
          <p:cNvSpPr>
            <a:spLocks noGrp="1"/>
          </p:cNvSpPr>
          <p:nvPr>
            <p:ph idx="1"/>
          </p:nvPr>
        </p:nvSpPr>
        <p:spPr/>
        <p:txBody>
          <a:bodyPr>
            <a:normAutofit lnSpcReduction="10000"/>
          </a:bodyPr>
          <a:lstStyle/>
          <a:p>
            <a:pPr marL="0" indent="0">
              <a:buNone/>
            </a:pPr>
            <a:r>
              <a:rPr lang="en-US" b="1" dirty="0"/>
              <a:t>HB </a:t>
            </a:r>
            <a:r>
              <a:rPr lang="en-US" b="1" dirty="0" smtClean="0"/>
              <a:t>256</a:t>
            </a:r>
            <a:r>
              <a:rPr lang="en-US" b="1" dirty="0"/>
              <a:t> </a:t>
            </a:r>
            <a:r>
              <a:rPr lang="en-US" b="1" dirty="0" smtClean="0"/>
              <a:t>(Mullin</a:t>
            </a:r>
            <a:r>
              <a:rPr lang="en-US" b="1" dirty="0"/>
              <a:t>) / SB </a:t>
            </a:r>
            <a:r>
              <a:rPr lang="en-US" b="1" dirty="0" smtClean="0"/>
              <a:t>3</a:t>
            </a:r>
            <a:r>
              <a:rPr lang="en-US" b="1" dirty="0"/>
              <a:t> </a:t>
            </a:r>
            <a:r>
              <a:rPr lang="en-US" b="1" dirty="0" smtClean="0"/>
              <a:t>(McClellan</a:t>
            </a:r>
            <a:r>
              <a:rPr lang="en-US" b="1" dirty="0"/>
              <a:t>) </a:t>
            </a:r>
          </a:p>
          <a:p>
            <a:pPr lvl="0"/>
            <a:r>
              <a:rPr lang="en-US" sz="2800" dirty="0" smtClean="0"/>
              <a:t>The </a:t>
            </a:r>
            <a:r>
              <a:rPr lang="en-US" sz="2800" dirty="0"/>
              <a:t>crime of disorderly conduct cannot be charged against an elementary or secondary student while on school property during school or during a school sponsored event.</a:t>
            </a:r>
          </a:p>
          <a:p>
            <a:pPr lvl="0"/>
            <a:r>
              <a:rPr lang="en-US" sz="2800" dirty="0"/>
              <a:t>School property includes the property of the school or on a school bus or wherever an activity being sponsored by the school is being held</a:t>
            </a:r>
            <a:r>
              <a:rPr lang="en-US" sz="2800" dirty="0" smtClean="0"/>
              <a:t>.</a:t>
            </a:r>
          </a:p>
          <a:p>
            <a:r>
              <a:rPr lang="en-US" sz="2800" dirty="0" smtClean="0"/>
              <a:t>Amends §18.2-415</a:t>
            </a:r>
            <a:endParaRPr lang="en-US" sz="2800" dirty="0"/>
          </a:p>
          <a:p>
            <a:pPr lvl="0"/>
            <a:endParaRPr lang="en-US" sz="2800" dirty="0"/>
          </a:p>
        </p:txBody>
      </p:sp>
    </p:spTree>
    <p:extLst>
      <p:ext uri="{BB962C8B-B14F-4D97-AF65-F5344CB8AC3E}">
        <p14:creationId xmlns:p14="http://schemas.microsoft.com/office/powerpoint/2010/main" val="208608495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4000" b="1" dirty="0"/>
              <a:t>Tethering A</a:t>
            </a:r>
            <a:r>
              <a:rPr lang="en-US" sz="4000" b="1" dirty="0" smtClean="0"/>
              <a:t>nimals</a:t>
            </a:r>
            <a:r>
              <a:rPr lang="en-US" sz="4000" b="1" dirty="0"/>
              <a:t>; A</a:t>
            </a:r>
            <a:r>
              <a:rPr lang="en-US" sz="4000" b="1" dirty="0" smtClean="0"/>
              <a:t>dequate </a:t>
            </a:r>
            <a:r>
              <a:rPr lang="en-US" sz="4000" b="1" dirty="0"/>
              <a:t>S</a:t>
            </a:r>
            <a:r>
              <a:rPr lang="en-US" sz="4000" b="1" dirty="0" smtClean="0"/>
              <a:t>helter </a:t>
            </a:r>
            <a:r>
              <a:rPr lang="en-US" sz="4000" b="1" dirty="0"/>
              <a:t>and S</a:t>
            </a:r>
            <a:r>
              <a:rPr lang="en-US" sz="4000" b="1" dirty="0" smtClean="0"/>
              <a:t>pace (cont.) </a:t>
            </a:r>
            <a:endParaRPr lang="en-US" sz="4000" b="1" dirty="0"/>
          </a:p>
        </p:txBody>
      </p:sp>
      <p:sp>
        <p:nvSpPr>
          <p:cNvPr id="3" name="Content Placeholder 2"/>
          <p:cNvSpPr>
            <a:spLocks noGrp="1"/>
          </p:cNvSpPr>
          <p:nvPr>
            <p:ph idx="1"/>
          </p:nvPr>
        </p:nvSpPr>
        <p:spPr/>
        <p:txBody>
          <a:bodyPr>
            <a:normAutofit fontScale="92500"/>
          </a:bodyPr>
          <a:lstStyle/>
          <a:p>
            <a:pPr lvl="0"/>
            <a:r>
              <a:rPr lang="en-US" sz="2800" dirty="0"/>
              <a:t>It does allow for an Animal Control Officer to grant an exception to the circumstances listed in Subsection (C) after inspecting an animal's individual circumstances and determining that they are safe, well suited, and well equipped to tolerate its environment.</a:t>
            </a:r>
          </a:p>
          <a:p>
            <a:pPr lvl="0"/>
            <a:r>
              <a:rPr lang="en-US" sz="2800" dirty="0" smtClean="0"/>
              <a:t>The </a:t>
            </a:r>
            <a:r>
              <a:rPr lang="en-US" sz="2800" dirty="0"/>
              <a:t>bill increases the minimum tether length required to constitute adequate space from 10 feet to 15 feet in length or from three to four times the length of the animal, whichever is greater. </a:t>
            </a:r>
          </a:p>
        </p:txBody>
      </p:sp>
    </p:spTree>
    <p:extLst>
      <p:ext uri="{BB962C8B-B14F-4D97-AF65-F5344CB8AC3E}">
        <p14:creationId xmlns:p14="http://schemas.microsoft.com/office/powerpoint/2010/main" val="1863282879"/>
      </p:ext>
    </p:extLst>
  </p:cSld>
  <p:clrMapOvr>
    <a:masterClrMapping/>
  </p:clrMapOvr>
  <p:timing>
    <p:tnLst>
      <p:par>
        <p:cTn id="1" dur="indefinite" restart="never" nodeType="tmRoot"/>
      </p:par>
    </p:tnLst>
  </p:timing>
</p:sld>
</file>

<file path=ppt/slides/slide1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274638"/>
            <a:ext cx="8839200" cy="1143000"/>
          </a:xfrm>
        </p:spPr>
        <p:txBody>
          <a:bodyPr>
            <a:noAutofit/>
          </a:bodyPr>
          <a:lstStyle/>
          <a:p>
            <a:r>
              <a:rPr lang="en-US" sz="3800" b="1" dirty="0" smtClean="0"/>
              <a:t>Misdemeanor Sex Offenses; Minor  Victim; Statute of Limitations</a:t>
            </a:r>
            <a:endParaRPr lang="en-US" sz="3800" b="1" dirty="0"/>
          </a:p>
        </p:txBody>
      </p:sp>
      <p:sp>
        <p:nvSpPr>
          <p:cNvPr id="3" name="Content Placeholder 2"/>
          <p:cNvSpPr>
            <a:spLocks noGrp="1"/>
          </p:cNvSpPr>
          <p:nvPr>
            <p:ph idx="1"/>
          </p:nvPr>
        </p:nvSpPr>
        <p:spPr>
          <a:xfrm>
            <a:off x="152400" y="1600201"/>
            <a:ext cx="8839200" cy="4419599"/>
          </a:xfrm>
        </p:spPr>
        <p:txBody>
          <a:bodyPr>
            <a:normAutofit fontScale="92500" lnSpcReduction="20000"/>
          </a:bodyPr>
          <a:lstStyle/>
          <a:p>
            <a:pPr marL="0" indent="0">
              <a:buNone/>
            </a:pPr>
            <a:r>
              <a:rPr lang="en-US" sz="3600" b="1" dirty="0" smtClean="0"/>
              <a:t>HB 298 (Tran) / SB 724 (McClellan)</a:t>
            </a:r>
          </a:p>
          <a:p>
            <a:pPr lvl="0"/>
            <a:r>
              <a:rPr lang="en-US" sz="2800" dirty="0" smtClean="0"/>
              <a:t>Increases the SOL for prosecuting certain misdemeanors where the victim is a minor from 1 year after the victim reaches the age of majority to 5 years after, if the offender was an adult at the time of the offense and more than 3 years older than the victim.</a:t>
            </a:r>
          </a:p>
          <a:p>
            <a:pPr lvl="0"/>
            <a:r>
              <a:rPr lang="en-US" sz="2800" dirty="0" smtClean="0"/>
              <a:t>Applies to: carnal knowledge of detainee by employee of bail bond company, sexual battery, attempted sexual battery, infected sexual battery, sexual abuse of a child age 13 or 14 by an adult, and tongue penetration by adult of mouth of child under age 13 with lascivious intent. </a:t>
            </a:r>
          </a:p>
          <a:p>
            <a:r>
              <a:rPr lang="en-US" sz="2800" dirty="0"/>
              <a:t>Amends §19.2-8</a:t>
            </a:r>
          </a:p>
          <a:p>
            <a:pPr lvl="0"/>
            <a:endParaRPr lang="en-US" sz="2800" dirty="0" smtClean="0"/>
          </a:p>
          <a:p>
            <a:pPr lvl="0"/>
            <a:endParaRPr lang="en-US" sz="2800" dirty="0"/>
          </a:p>
        </p:txBody>
      </p:sp>
    </p:spTree>
    <p:extLst>
      <p:ext uri="{BB962C8B-B14F-4D97-AF65-F5344CB8AC3E}">
        <p14:creationId xmlns:p14="http://schemas.microsoft.com/office/powerpoint/2010/main" val="816238391"/>
      </p:ext>
    </p:extLst>
  </p:cSld>
  <p:clrMapOvr>
    <a:masterClrMapping/>
  </p:clrMapOvr>
  <p:timing>
    <p:tnLst>
      <p:par>
        <p:cTn id="1" dur="indefinite" restart="never" nodeType="tmRoot"/>
      </p:par>
    </p:tnLst>
  </p:timing>
</p:sld>
</file>

<file path=ppt/slides/slide1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 </a:t>
            </a:r>
            <a:r>
              <a:rPr lang="en-US" dirty="0"/>
              <a:t/>
            </a:r>
            <a:br>
              <a:rPr lang="en-US" dirty="0"/>
            </a:br>
            <a:r>
              <a:rPr lang="en-US" b="1" dirty="0"/>
              <a:t>Juveniles; Trial as A</a:t>
            </a:r>
            <a:r>
              <a:rPr lang="en-US" b="1" dirty="0" smtClean="0"/>
              <a:t>dult</a:t>
            </a:r>
            <a:r>
              <a:rPr lang="en-US" dirty="0" smtClean="0"/>
              <a:t/>
            </a:r>
            <a:br>
              <a:rPr lang="en-US" dirty="0" smtClean="0"/>
            </a:br>
            <a:endParaRPr lang="en-US" dirty="0"/>
          </a:p>
        </p:txBody>
      </p:sp>
      <p:sp>
        <p:nvSpPr>
          <p:cNvPr id="3" name="Content Placeholder 2"/>
          <p:cNvSpPr>
            <a:spLocks noGrp="1"/>
          </p:cNvSpPr>
          <p:nvPr>
            <p:ph idx="1"/>
          </p:nvPr>
        </p:nvSpPr>
        <p:spPr>
          <a:xfrm>
            <a:off x="457200" y="1295401"/>
            <a:ext cx="8229600" cy="4495800"/>
          </a:xfrm>
        </p:spPr>
        <p:txBody>
          <a:bodyPr>
            <a:normAutofit/>
          </a:bodyPr>
          <a:lstStyle/>
          <a:p>
            <a:pPr marL="0" indent="0">
              <a:buNone/>
            </a:pPr>
            <a:r>
              <a:rPr lang="en-US" sz="3000" b="1" dirty="0" smtClean="0"/>
              <a:t>HB 477 </a:t>
            </a:r>
            <a:r>
              <a:rPr lang="en-US" sz="3000" b="1" dirty="0"/>
              <a:t>(Guzman) </a:t>
            </a:r>
            <a:r>
              <a:rPr lang="en-US" sz="3000" b="1" dirty="0" smtClean="0"/>
              <a:t>/ SB 546 (Edwards)</a:t>
            </a:r>
            <a:endParaRPr lang="en-US" sz="3000" b="1" dirty="0"/>
          </a:p>
          <a:p>
            <a:pPr lvl="0"/>
            <a:r>
              <a:rPr lang="en-US" sz="2800" dirty="0" smtClean="0"/>
              <a:t>Current </a:t>
            </a:r>
            <a:r>
              <a:rPr lang="en-US" sz="2800" dirty="0"/>
              <a:t>law provides that juveniles age 14 to 17 may be tried as an adult for certain enumerated crimes.  </a:t>
            </a:r>
            <a:endParaRPr lang="en-US" sz="2800" dirty="0" smtClean="0"/>
          </a:p>
          <a:p>
            <a:pPr lvl="0"/>
            <a:r>
              <a:rPr lang="en-US" sz="2800" dirty="0" smtClean="0"/>
              <a:t>New law does not change the age to be tried as an adult, but changes the procedures depending on the age.</a:t>
            </a:r>
            <a:endParaRPr lang="en-US" sz="2800" dirty="0"/>
          </a:p>
          <a:p>
            <a:r>
              <a:rPr lang="en-US" sz="2800" dirty="0"/>
              <a:t>Amends §§16.1-241, 16.1-269.1, 16.1-269.2, and 16.1-277.1</a:t>
            </a:r>
          </a:p>
          <a:p>
            <a:pPr marL="0" indent="0">
              <a:buNone/>
            </a:pPr>
            <a:endParaRPr lang="en-US" sz="2800" dirty="0">
              <a:effectLst/>
            </a:endParaRPr>
          </a:p>
        </p:txBody>
      </p:sp>
    </p:spTree>
    <p:extLst>
      <p:ext uri="{BB962C8B-B14F-4D97-AF65-F5344CB8AC3E}">
        <p14:creationId xmlns:p14="http://schemas.microsoft.com/office/powerpoint/2010/main" val="3727416710"/>
      </p:ext>
    </p:extLst>
  </p:cSld>
  <p:clrMapOvr>
    <a:masterClrMapping/>
  </p:clrMapOvr>
  <p:timing>
    <p:tnLst>
      <p:par>
        <p:cTn id="1" dur="indefinite" restart="never" nodeType="tmRoot"/>
      </p:par>
    </p:tnLst>
  </p:timing>
</p:sld>
</file>

<file path=ppt/slides/slide1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 </a:t>
            </a:r>
            <a:r>
              <a:rPr lang="en-US" dirty="0"/>
              <a:t/>
            </a:r>
            <a:br>
              <a:rPr lang="en-US" dirty="0"/>
            </a:br>
            <a:r>
              <a:rPr lang="en-US" b="1" dirty="0"/>
              <a:t>Juveniles; Trial as A</a:t>
            </a:r>
            <a:r>
              <a:rPr lang="en-US" b="1" dirty="0" smtClean="0"/>
              <a:t>dult</a:t>
            </a:r>
            <a:r>
              <a:rPr lang="en-US" dirty="0" smtClean="0"/>
              <a:t/>
            </a:r>
            <a:br>
              <a:rPr lang="en-US" dirty="0" smtClean="0"/>
            </a:br>
            <a:endParaRPr lang="en-US" dirty="0"/>
          </a:p>
        </p:txBody>
      </p:sp>
      <p:sp>
        <p:nvSpPr>
          <p:cNvPr id="3" name="Content Placeholder 2"/>
          <p:cNvSpPr>
            <a:spLocks noGrp="1"/>
          </p:cNvSpPr>
          <p:nvPr>
            <p:ph idx="1"/>
          </p:nvPr>
        </p:nvSpPr>
        <p:spPr>
          <a:xfrm>
            <a:off x="152400" y="1219200"/>
            <a:ext cx="8839200" cy="4876800"/>
          </a:xfrm>
        </p:spPr>
        <p:txBody>
          <a:bodyPr>
            <a:noAutofit/>
          </a:bodyPr>
          <a:lstStyle/>
          <a:p>
            <a:pPr marL="0" lvl="0" indent="0">
              <a:buNone/>
            </a:pPr>
            <a:r>
              <a:rPr lang="en-US" sz="2400" u="sng" dirty="0" smtClean="0"/>
              <a:t>Murder </a:t>
            </a:r>
            <a:r>
              <a:rPr lang="en-US" sz="2400" u="sng" dirty="0"/>
              <a:t>and </a:t>
            </a:r>
            <a:r>
              <a:rPr lang="en-US" sz="2400" u="sng" dirty="0" smtClean="0"/>
              <a:t>Aggravated Malicious Wounding</a:t>
            </a:r>
            <a:r>
              <a:rPr lang="en-US" sz="2400" dirty="0" smtClean="0"/>
              <a:t> </a:t>
            </a:r>
          </a:p>
          <a:p>
            <a:r>
              <a:rPr lang="en-US" sz="2400" dirty="0" smtClean="0"/>
              <a:t>Limits </a:t>
            </a:r>
            <a:r>
              <a:rPr lang="en-US" sz="2400" dirty="0"/>
              <a:t>automatic certification to juveniles age 16 &amp; </a:t>
            </a:r>
            <a:r>
              <a:rPr lang="en-US" sz="2400" dirty="0" smtClean="0"/>
              <a:t>17. </a:t>
            </a:r>
            <a:endParaRPr lang="en-US" sz="2400" dirty="0"/>
          </a:p>
          <a:p>
            <a:r>
              <a:rPr lang="en-US" sz="2400" dirty="0"/>
              <a:t>Juveniles 14 &amp; 15 may be transferred on murder and aggravated malicious wounding charges, </a:t>
            </a:r>
            <a:r>
              <a:rPr lang="en-US" sz="2400" i="1" dirty="0"/>
              <a:t>but it is no longer automatic.</a:t>
            </a:r>
            <a:r>
              <a:rPr lang="en-US" sz="2400" dirty="0"/>
              <a:t>  </a:t>
            </a:r>
          </a:p>
          <a:p>
            <a:pPr lvl="1"/>
            <a:r>
              <a:rPr lang="en-US" sz="2400" dirty="0" smtClean="0"/>
              <a:t>CA must </a:t>
            </a:r>
            <a:r>
              <a:rPr lang="en-US" sz="2400" dirty="0"/>
              <a:t>proceed under §16­­­.</a:t>
            </a:r>
            <a:r>
              <a:rPr lang="en-US" sz="2400" dirty="0" smtClean="0"/>
              <a:t>1-269.1(A) - motion </a:t>
            </a:r>
            <a:r>
              <a:rPr lang="en-US" sz="2400" dirty="0"/>
              <a:t>to transfer, a report is prepared, and a transfer hearing is held to determine whether to keep the case in JDR or transfer to </a:t>
            </a:r>
            <a:r>
              <a:rPr lang="en-US" sz="2400" dirty="0" smtClean="0"/>
              <a:t>Circuit Court </a:t>
            </a:r>
            <a:r>
              <a:rPr lang="en-US" sz="2400" dirty="0"/>
              <a:t>to try the juvenile as an adult.</a:t>
            </a:r>
          </a:p>
          <a:p>
            <a:pPr marL="0" lvl="0" indent="0">
              <a:buNone/>
            </a:pPr>
            <a:r>
              <a:rPr lang="en-US" sz="2400" u="sng" dirty="0"/>
              <a:t>All </a:t>
            </a:r>
            <a:r>
              <a:rPr lang="en-US" sz="2400" u="sng" dirty="0" smtClean="0"/>
              <a:t>Other </a:t>
            </a:r>
            <a:r>
              <a:rPr lang="en-US" sz="2400" u="sng" dirty="0"/>
              <a:t>Felonies</a:t>
            </a:r>
          </a:p>
          <a:p>
            <a:r>
              <a:rPr lang="en-US" sz="2400" dirty="0"/>
              <a:t>Law remains the same as current law under §16.1-169(A) to allow transfer of juveniles age 14-17.</a:t>
            </a:r>
          </a:p>
          <a:p>
            <a:endParaRPr lang="en-US" sz="2400" dirty="0">
              <a:effectLst/>
            </a:endParaRPr>
          </a:p>
        </p:txBody>
      </p:sp>
    </p:spTree>
    <p:extLst>
      <p:ext uri="{BB962C8B-B14F-4D97-AF65-F5344CB8AC3E}">
        <p14:creationId xmlns:p14="http://schemas.microsoft.com/office/powerpoint/2010/main" val="462208590"/>
      </p:ext>
    </p:extLst>
  </p:cSld>
  <p:clrMapOvr>
    <a:masterClrMapping/>
  </p:clrMapOvr>
  <p:timing>
    <p:tnLst>
      <p:par>
        <p:cTn id="1" dur="indefinite" restart="never" nodeType="tmRoot"/>
      </p:par>
    </p:tnLst>
  </p:timing>
</p:sld>
</file>

<file path=ppt/slides/slide1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Smoking Illegal in Vehicle with Minor Under 15</a:t>
            </a:r>
          </a:p>
        </p:txBody>
      </p:sp>
      <p:sp>
        <p:nvSpPr>
          <p:cNvPr id="3" name="Content Placeholder 2"/>
          <p:cNvSpPr>
            <a:spLocks noGrp="1"/>
          </p:cNvSpPr>
          <p:nvPr>
            <p:ph idx="1"/>
          </p:nvPr>
        </p:nvSpPr>
        <p:spPr/>
        <p:txBody>
          <a:bodyPr>
            <a:normAutofit/>
          </a:bodyPr>
          <a:lstStyle/>
          <a:p>
            <a:pPr marL="0" indent="0">
              <a:buNone/>
            </a:pPr>
            <a:r>
              <a:rPr lang="en-US" b="1" dirty="0" smtClean="0"/>
              <a:t>HB </a:t>
            </a:r>
            <a:r>
              <a:rPr lang="en-US" b="1" dirty="0"/>
              <a:t>578 (Guzman)</a:t>
            </a:r>
          </a:p>
          <a:p>
            <a:pPr lvl="0"/>
            <a:r>
              <a:rPr lang="en-US" sz="2800" dirty="0" smtClean="0"/>
              <a:t>Expands </a:t>
            </a:r>
            <a:r>
              <a:rPr lang="en-US" sz="2800" dirty="0"/>
              <a:t>the group in the presence of whom it is illegal to smoke in a motor vehicle from minors </a:t>
            </a:r>
            <a:r>
              <a:rPr lang="en-US" sz="2800" dirty="0" smtClean="0"/>
              <a:t>under age 8 to </a:t>
            </a:r>
            <a:r>
              <a:rPr lang="en-US" sz="2800" dirty="0"/>
              <a:t>minors under the age of 15</a:t>
            </a:r>
            <a:r>
              <a:rPr lang="en-US" sz="2800" dirty="0" smtClean="0"/>
              <a:t>.</a:t>
            </a:r>
          </a:p>
          <a:p>
            <a:pPr lvl="0"/>
            <a:r>
              <a:rPr lang="en-US" sz="2800" dirty="0" smtClean="0"/>
              <a:t>Maintains civil </a:t>
            </a:r>
            <a:r>
              <a:rPr lang="en-US" sz="2800" dirty="0"/>
              <a:t>p</a:t>
            </a:r>
            <a:r>
              <a:rPr lang="en-US" sz="2800" dirty="0" smtClean="0"/>
              <a:t>enalty of up to $100.</a:t>
            </a:r>
          </a:p>
          <a:p>
            <a:r>
              <a:rPr lang="en-US" sz="2800" dirty="0" smtClean="0"/>
              <a:t>Amends §46.2-810.1</a:t>
            </a:r>
            <a:endParaRPr lang="en-US" sz="2800" dirty="0"/>
          </a:p>
          <a:p>
            <a:pPr lvl="0"/>
            <a:endParaRPr lang="en-US" sz="2800" dirty="0"/>
          </a:p>
        </p:txBody>
      </p:sp>
    </p:spTree>
    <p:extLst>
      <p:ext uri="{BB962C8B-B14F-4D97-AF65-F5344CB8AC3E}">
        <p14:creationId xmlns:p14="http://schemas.microsoft.com/office/powerpoint/2010/main" val="2830744278"/>
      </p:ext>
    </p:extLst>
  </p:cSld>
  <p:clrMapOvr>
    <a:masterClrMapping/>
  </p:clrMapOvr>
  <p:timing>
    <p:tnLst>
      <p:par>
        <p:cTn id="1" dur="indefinite" restart="never" nodeType="tmRoot"/>
      </p:par>
    </p:tnLst>
  </p:timing>
</p:sld>
</file>

<file path=ppt/slides/slide1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 </a:t>
            </a:r>
            <a:r>
              <a:rPr lang="en-US" dirty="0"/>
              <a:t/>
            </a:r>
            <a:br>
              <a:rPr lang="en-US" dirty="0"/>
            </a:br>
            <a:r>
              <a:rPr lang="en-US" b="1" dirty="0" smtClean="0"/>
              <a:t>Juveniles; Sentencing </a:t>
            </a:r>
            <a:r>
              <a:rPr lang="en-US" b="1" dirty="0"/>
              <a:t>When Tried as an Adult </a:t>
            </a:r>
            <a:r>
              <a:rPr lang="en-US" dirty="0"/>
              <a:t/>
            </a:r>
            <a:br>
              <a:rPr lang="en-US" dirty="0"/>
            </a:br>
            <a:endParaRPr lang="en-US" dirty="0"/>
          </a:p>
        </p:txBody>
      </p:sp>
      <p:sp>
        <p:nvSpPr>
          <p:cNvPr id="3" name="Content Placeholder 2"/>
          <p:cNvSpPr>
            <a:spLocks noGrp="1"/>
          </p:cNvSpPr>
          <p:nvPr>
            <p:ph idx="1"/>
          </p:nvPr>
        </p:nvSpPr>
        <p:spPr>
          <a:xfrm>
            <a:off x="457200" y="1417639"/>
            <a:ext cx="8229600" cy="4525961"/>
          </a:xfrm>
        </p:spPr>
        <p:txBody>
          <a:bodyPr>
            <a:normAutofit lnSpcReduction="10000"/>
          </a:bodyPr>
          <a:lstStyle/>
          <a:p>
            <a:pPr marL="0" indent="0">
              <a:buNone/>
            </a:pPr>
            <a:r>
              <a:rPr lang="en-US" b="1" dirty="0"/>
              <a:t>HB744 (Watts) </a:t>
            </a:r>
          </a:p>
          <a:p>
            <a:pPr lvl="0"/>
            <a:r>
              <a:rPr lang="en-US" sz="2600" dirty="0" smtClean="0"/>
              <a:t>Adds </a:t>
            </a:r>
            <a:r>
              <a:rPr lang="en-US" sz="2600" dirty="0"/>
              <a:t>provision that when a juvenile is tried as an adult and convicted of a felony, the court may depart from any mandatory minimum sentence required by law and suspend any portion </a:t>
            </a:r>
            <a:r>
              <a:rPr lang="en-US" sz="2600" dirty="0" smtClean="0"/>
              <a:t>the sentence</a:t>
            </a:r>
            <a:r>
              <a:rPr lang="en-US" sz="2600" dirty="0"/>
              <a:t>. </a:t>
            </a:r>
          </a:p>
          <a:p>
            <a:r>
              <a:rPr lang="en-US" sz="2600" dirty="0"/>
              <a:t>Also requires the court, when sentencing a juvenile as an adult, to consider the juvenile's exposure to adverse childhood experiences, early childhood trauma, or any child welfare agency and the differences between juvenile and adult offenders</a:t>
            </a:r>
            <a:r>
              <a:rPr lang="en-US" sz="2600" dirty="0" smtClean="0"/>
              <a:t>.</a:t>
            </a:r>
            <a:r>
              <a:rPr lang="en-US" sz="2600" b="1" dirty="0"/>
              <a:t> </a:t>
            </a:r>
            <a:endParaRPr lang="en-US" sz="2600" b="1" dirty="0" smtClean="0"/>
          </a:p>
          <a:p>
            <a:r>
              <a:rPr lang="en-US" sz="2600" dirty="0" smtClean="0"/>
              <a:t>Amends § </a:t>
            </a:r>
            <a:r>
              <a:rPr lang="en-US" sz="2600" dirty="0"/>
              <a:t>16.1-272</a:t>
            </a:r>
          </a:p>
          <a:p>
            <a:pPr lvl="0"/>
            <a:endParaRPr lang="en-US" sz="2800" dirty="0" smtClean="0"/>
          </a:p>
          <a:p>
            <a:pPr lvl="0"/>
            <a:endParaRPr lang="en-US" sz="2800" dirty="0"/>
          </a:p>
        </p:txBody>
      </p:sp>
    </p:spTree>
    <p:extLst>
      <p:ext uri="{BB962C8B-B14F-4D97-AF65-F5344CB8AC3E}">
        <p14:creationId xmlns:p14="http://schemas.microsoft.com/office/powerpoint/2010/main" val="2866654167"/>
      </p:ext>
    </p:extLst>
  </p:cSld>
  <p:clrMapOvr>
    <a:masterClrMapping/>
  </p:clrMapOvr>
  <p:timing>
    <p:tnLst>
      <p:par>
        <p:cTn id="1" dur="indefinite" restart="never" nodeType="tmRoot"/>
      </p:par>
    </p:tnLst>
  </p:timing>
</p:sld>
</file>

<file path=ppt/slides/slide1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Custodial Interrogation of a Child; Parental </a:t>
            </a:r>
            <a:r>
              <a:rPr lang="en-US" b="1" dirty="0" smtClean="0"/>
              <a:t>Notification</a:t>
            </a:r>
            <a:endParaRPr lang="en-US" b="1" dirty="0"/>
          </a:p>
        </p:txBody>
      </p:sp>
      <p:sp>
        <p:nvSpPr>
          <p:cNvPr id="3" name="Content Placeholder 2"/>
          <p:cNvSpPr>
            <a:spLocks noGrp="1"/>
          </p:cNvSpPr>
          <p:nvPr>
            <p:ph idx="1"/>
          </p:nvPr>
        </p:nvSpPr>
        <p:spPr/>
        <p:txBody>
          <a:bodyPr>
            <a:normAutofit/>
          </a:bodyPr>
          <a:lstStyle/>
          <a:p>
            <a:pPr marL="0" indent="0">
              <a:buNone/>
            </a:pPr>
            <a:r>
              <a:rPr lang="en-US" b="1" dirty="0"/>
              <a:t>HB 746 (Watts)</a:t>
            </a:r>
          </a:p>
          <a:p>
            <a:pPr lvl="0"/>
            <a:r>
              <a:rPr lang="en-US" sz="2600" dirty="0" smtClean="0"/>
              <a:t>Prior </a:t>
            </a:r>
            <a:r>
              <a:rPr lang="en-US" sz="2600" dirty="0"/>
              <a:t>to the custodial interrogation of a child, the child's parent, guardian, or legal custodian </a:t>
            </a:r>
            <a:r>
              <a:rPr lang="en-US" sz="2600" dirty="0" smtClean="0"/>
              <a:t>shall be </a:t>
            </a:r>
            <a:r>
              <a:rPr lang="en-US" sz="2600" dirty="0"/>
              <a:t>notified of the child's arrest and the child have contact with his parent, guardian, or legal </a:t>
            </a:r>
            <a:r>
              <a:rPr lang="en-US" sz="2600" dirty="0" smtClean="0"/>
              <a:t>custodian.</a:t>
            </a:r>
          </a:p>
          <a:p>
            <a:pPr lvl="0"/>
            <a:r>
              <a:rPr lang="en-US" sz="2600" dirty="0" smtClean="0"/>
              <a:t>Such </a:t>
            </a:r>
            <a:r>
              <a:rPr lang="en-US" sz="2600" dirty="0"/>
              <a:t>notification and contact may be in person, electronically, by telephone, or by video conference. </a:t>
            </a:r>
            <a:endParaRPr lang="en-US" sz="2600" dirty="0" smtClean="0"/>
          </a:p>
          <a:p>
            <a:r>
              <a:rPr lang="en-US" sz="2600" dirty="0" smtClean="0"/>
              <a:t>Adds §16.1-247.1</a:t>
            </a:r>
            <a:endParaRPr lang="en-US" sz="2600" dirty="0"/>
          </a:p>
          <a:p>
            <a:pPr lvl="0"/>
            <a:endParaRPr lang="en-US" sz="2800" dirty="0"/>
          </a:p>
          <a:p>
            <a:endParaRPr lang="en-US" dirty="0"/>
          </a:p>
        </p:txBody>
      </p:sp>
    </p:spTree>
    <p:extLst>
      <p:ext uri="{BB962C8B-B14F-4D97-AF65-F5344CB8AC3E}">
        <p14:creationId xmlns:p14="http://schemas.microsoft.com/office/powerpoint/2010/main" val="1933180250"/>
      </p:ext>
    </p:extLst>
  </p:cSld>
  <p:clrMapOvr>
    <a:masterClrMapping/>
  </p:clrMapOvr>
  <p:timing>
    <p:tnLst>
      <p:par>
        <p:cTn id="1" dur="indefinite" restart="never" nodeType="tmRoot"/>
      </p:par>
    </p:tnLst>
  </p:timing>
</p:sld>
</file>

<file path=ppt/slides/slide1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Custodial Interrogation of a Child; Parental Notification</a:t>
            </a:r>
            <a:endParaRPr lang="en-US" dirty="0"/>
          </a:p>
        </p:txBody>
      </p:sp>
      <p:sp>
        <p:nvSpPr>
          <p:cNvPr id="3" name="Content Placeholder 2"/>
          <p:cNvSpPr>
            <a:spLocks noGrp="1"/>
          </p:cNvSpPr>
          <p:nvPr>
            <p:ph idx="1"/>
          </p:nvPr>
        </p:nvSpPr>
        <p:spPr>
          <a:xfrm>
            <a:off x="457200" y="1600200"/>
            <a:ext cx="8229600" cy="4419600"/>
          </a:xfrm>
        </p:spPr>
        <p:txBody>
          <a:bodyPr>
            <a:normAutofit fontScale="85000" lnSpcReduction="20000"/>
          </a:bodyPr>
          <a:lstStyle/>
          <a:p>
            <a:pPr marL="0" lvl="0" indent="0">
              <a:buNone/>
            </a:pPr>
            <a:r>
              <a:rPr lang="en-US" sz="2800" u="sng" dirty="0" smtClean="0"/>
              <a:t>Exceptions</a:t>
            </a:r>
            <a:r>
              <a:rPr lang="en-US" sz="2800" dirty="0" smtClean="0"/>
              <a:t>:</a:t>
            </a:r>
            <a:r>
              <a:rPr lang="en-US" sz="2400" dirty="0" smtClean="0"/>
              <a:t> </a:t>
            </a:r>
            <a:endParaRPr lang="en-US" sz="2400" dirty="0"/>
          </a:p>
          <a:p>
            <a:r>
              <a:rPr lang="en-US" sz="3000" dirty="0" smtClean="0"/>
              <a:t>If </a:t>
            </a:r>
            <a:r>
              <a:rPr lang="en-US" sz="3000" dirty="0"/>
              <a:t>the parent, </a:t>
            </a:r>
            <a:r>
              <a:rPr lang="en-US" sz="3000" dirty="0" smtClean="0"/>
              <a:t>guardian, or </a:t>
            </a:r>
            <a:r>
              <a:rPr lang="en-US" sz="3000" dirty="0"/>
              <a:t>legal </a:t>
            </a:r>
            <a:r>
              <a:rPr lang="en-US" sz="3000" dirty="0" smtClean="0"/>
              <a:t>custodian is:</a:t>
            </a:r>
          </a:p>
          <a:p>
            <a:pPr marL="1028700" lvl="1" indent="-514350">
              <a:buFont typeface="Arial" panose="020B0604020202020204" pitchFamily="34" charset="0"/>
              <a:buChar char="•"/>
            </a:pPr>
            <a:r>
              <a:rPr lang="en-US" sz="3000" dirty="0"/>
              <a:t>A</a:t>
            </a:r>
            <a:r>
              <a:rPr lang="en-US" sz="3000" dirty="0" smtClean="0"/>
              <a:t> codefendant,</a:t>
            </a:r>
          </a:p>
          <a:p>
            <a:pPr marL="1028700" lvl="1" indent="-514350">
              <a:buFont typeface="Arial" panose="020B0604020202020204" pitchFamily="34" charset="0"/>
              <a:buChar char="•"/>
            </a:pPr>
            <a:r>
              <a:rPr lang="en-US" sz="3000" dirty="0" smtClean="0"/>
              <a:t>Suspected of committing crime against the child, or</a:t>
            </a:r>
          </a:p>
          <a:p>
            <a:pPr marL="1028700" lvl="1" indent="-514350">
              <a:buFont typeface="Arial" panose="020B0604020202020204" pitchFamily="34" charset="0"/>
              <a:buChar char="•"/>
            </a:pPr>
            <a:r>
              <a:rPr lang="en-US" sz="3000" dirty="0" smtClean="0"/>
              <a:t>Cannot </a:t>
            </a:r>
            <a:r>
              <a:rPr lang="en-US" sz="3000" dirty="0"/>
              <a:t>reasonably be located or refuses </a:t>
            </a:r>
            <a:r>
              <a:rPr lang="en-US" sz="3000" dirty="0" smtClean="0"/>
              <a:t>contact; </a:t>
            </a:r>
            <a:r>
              <a:rPr lang="en-US" sz="3000" dirty="0"/>
              <a:t>or </a:t>
            </a:r>
          </a:p>
          <a:p>
            <a:pPr marL="571500" indent="-514350"/>
            <a:r>
              <a:rPr lang="en-US" sz="3000" dirty="0" smtClean="0"/>
              <a:t>The </a:t>
            </a:r>
            <a:r>
              <a:rPr lang="en-US" sz="3000" dirty="0"/>
              <a:t>law-enforcement officer </a:t>
            </a:r>
            <a:r>
              <a:rPr lang="en-US" sz="3000" dirty="0" smtClean="0"/>
              <a:t>believes </a:t>
            </a:r>
            <a:r>
              <a:rPr lang="en-US" sz="3000" dirty="0"/>
              <a:t>the information sought is necessary to protect life, limb, or property from an imminent danger and the questions are limited to those that are reasonably necessary to obtain that information</a:t>
            </a:r>
            <a:r>
              <a:rPr lang="en-US" sz="2800" dirty="0" smtClean="0"/>
              <a:t>.</a:t>
            </a:r>
          </a:p>
          <a:p>
            <a:pPr lvl="1"/>
            <a:endParaRPr lang="en-US" sz="2400" dirty="0" smtClean="0"/>
          </a:p>
          <a:p>
            <a:pPr lvl="1"/>
            <a:endParaRPr lang="en-US" sz="2400" dirty="0"/>
          </a:p>
          <a:p>
            <a:endParaRPr lang="en-US" dirty="0"/>
          </a:p>
        </p:txBody>
      </p:sp>
    </p:spTree>
    <p:extLst>
      <p:ext uri="{BB962C8B-B14F-4D97-AF65-F5344CB8AC3E}">
        <p14:creationId xmlns:p14="http://schemas.microsoft.com/office/powerpoint/2010/main" val="2165042487"/>
      </p:ext>
    </p:extLst>
  </p:cSld>
  <p:clrMapOvr>
    <a:masterClrMapping/>
  </p:clrMapOvr>
  <p:timing>
    <p:tnLst>
      <p:par>
        <p:cTn id="1" dur="indefinite" restart="never" nodeType="tmRoot"/>
      </p:par>
    </p:tnLst>
  </p:timing>
</p:sld>
</file>

<file path=ppt/slides/slide1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Child Abuse Reporting; Public Sports Programs</a:t>
            </a:r>
            <a:endParaRPr lang="en-US" b="1" dirty="0"/>
          </a:p>
        </p:txBody>
      </p:sp>
      <p:sp>
        <p:nvSpPr>
          <p:cNvPr id="3" name="Content Placeholder 2"/>
          <p:cNvSpPr>
            <a:spLocks noGrp="1"/>
          </p:cNvSpPr>
          <p:nvPr>
            <p:ph idx="1"/>
          </p:nvPr>
        </p:nvSpPr>
        <p:spPr/>
        <p:txBody>
          <a:bodyPr>
            <a:normAutofit lnSpcReduction="10000"/>
          </a:bodyPr>
          <a:lstStyle/>
          <a:p>
            <a:pPr marL="0" indent="0">
              <a:buNone/>
            </a:pPr>
            <a:r>
              <a:rPr lang="en-US" b="1" dirty="0" smtClean="0"/>
              <a:t>HB 904 (Hayes)</a:t>
            </a:r>
          </a:p>
          <a:p>
            <a:r>
              <a:rPr lang="en-US" dirty="0" smtClean="0"/>
              <a:t>Adds to the list of mandatory child abuse reporters:  athletic coaches, directors and other adults employed or volunteering with public sports organizations.</a:t>
            </a:r>
          </a:p>
          <a:p>
            <a:r>
              <a:rPr lang="en-US" dirty="0" smtClean="0"/>
              <a:t>Current law only applies to private sports organizations.</a:t>
            </a:r>
          </a:p>
          <a:p>
            <a:r>
              <a:rPr lang="en-US" dirty="0" smtClean="0"/>
              <a:t>Amends § 63.2-1509</a:t>
            </a:r>
            <a:endParaRPr lang="en-US" dirty="0"/>
          </a:p>
        </p:txBody>
      </p:sp>
    </p:spTree>
    <p:extLst>
      <p:ext uri="{BB962C8B-B14F-4D97-AF65-F5344CB8AC3E}">
        <p14:creationId xmlns:p14="http://schemas.microsoft.com/office/powerpoint/2010/main" val="3766354205"/>
      </p:ext>
    </p:extLst>
  </p:cSld>
  <p:clrMapOvr>
    <a:masterClrMapping/>
  </p:clrMapOvr>
</p:sld>
</file>

<file path=ppt/slides/slide1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School </a:t>
            </a:r>
            <a:r>
              <a:rPr lang="en-US" b="1" dirty="0" smtClean="0"/>
              <a:t>Attendance </a:t>
            </a:r>
            <a:br>
              <a:rPr lang="en-US" b="1" dirty="0" smtClean="0"/>
            </a:br>
            <a:r>
              <a:rPr lang="en-US" b="1" dirty="0" smtClean="0"/>
              <a:t>Officers</a:t>
            </a:r>
            <a:r>
              <a:rPr lang="en-US" b="1" dirty="0"/>
              <a:t>; </a:t>
            </a:r>
            <a:r>
              <a:rPr lang="en-US" b="1" dirty="0" smtClean="0"/>
              <a:t>Petitions </a:t>
            </a:r>
            <a:endParaRPr lang="en-US" b="1" dirty="0"/>
          </a:p>
        </p:txBody>
      </p:sp>
      <p:sp>
        <p:nvSpPr>
          <p:cNvPr id="3" name="Content Placeholder 2"/>
          <p:cNvSpPr>
            <a:spLocks noGrp="1"/>
          </p:cNvSpPr>
          <p:nvPr>
            <p:ph idx="1"/>
          </p:nvPr>
        </p:nvSpPr>
        <p:spPr/>
        <p:txBody>
          <a:bodyPr>
            <a:normAutofit fontScale="92500"/>
          </a:bodyPr>
          <a:lstStyle/>
          <a:p>
            <a:pPr marL="0" indent="0">
              <a:buNone/>
            </a:pPr>
            <a:r>
              <a:rPr lang="en-US" sz="3500" b="1" dirty="0"/>
              <a:t>HB 1081 (Guzman) / SB 237 (Barker)</a:t>
            </a:r>
          </a:p>
          <a:p>
            <a:pPr lvl="0"/>
            <a:r>
              <a:rPr lang="en-US" sz="2800" dirty="0" smtClean="0"/>
              <a:t>Provides </a:t>
            </a:r>
            <a:r>
              <a:rPr lang="en-US" sz="2800" dirty="0"/>
              <a:t>that an attendance officer, or a division </a:t>
            </a:r>
            <a:r>
              <a:rPr lang="en-US" sz="2800" dirty="0" smtClean="0"/>
              <a:t>superintendent, </a:t>
            </a:r>
            <a:r>
              <a:rPr lang="en-US" sz="2800" dirty="0"/>
              <a:t>may complete, sign, and file with the intake officer of the </a:t>
            </a:r>
            <a:r>
              <a:rPr lang="en-US" sz="2800" dirty="0" smtClean="0"/>
              <a:t>J&amp;DR court </a:t>
            </a:r>
            <a:r>
              <a:rPr lang="en-US" sz="2800" dirty="0"/>
              <a:t>a petition for a violation of a school attendance order entered </a:t>
            </a:r>
            <a:r>
              <a:rPr lang="en-US" sz="2800" dirty="0" smtClean="0"/>
              <a:t>by a J&amp;DR judge pursuant to a CHINS petition.  </a:t>
            </a:r>
            <a:endParaRPr lang="en-US" sz="2800" dirty="0"/>
          </a:p>
          <a:p>
            <a:pPr lvl="0"/>
            <a:r>
              <a:rPr lang="en-US" sz="2800" dirty="0"/>
              <a:t>The bill provides that such actions do not constitute the unauthorized practice of law</a:t>
            </a:r>
            <a:r>
              <a:rPr lang="en-US" sz="2800" dirty="0" smtClean="0"/>
              <a:t>.</a:t>
            </a:r>
          </a:p>
          <a:p>
            <a:r>
              <a:rPr lang="en-US" sz="2800" dirty="0" smtClean="0"/>
              <a:t>Amends §§ </a:t>
            </a:r>
            <a:r>
              <a:rPr lang="en-US" sz="2800" dirty="0"/>
              <a:t>22.1-258 and 54.1-3900</a:t>
            </a:r>
          </a:p>
          <a:p>
            <a:pPr lvl="0"/>
            <a:endParaRPr lang="en-US" sz="2800" dirty="0"/>
          </a:p>
        </p:txBody>
      </p:sp>
    </p:spTree>
    <p:extLst>
      <p:ext uri="{BB962C8B-B14F-4D97-AF65-F5344CB8AC3E}">
        <p14:creationId xmlns:p14="http://schemas.microsoft.com/office/powerpoint/2010/main" val="115394473"/>
      </p:ext>
    </p:extLst>
  </p:cSld>
  <p:clrMapOvr>
    <a:masterClrMapping/>
  </p:clrMapOvr>
  <p:timing>
    <p:tnLst>
      <p:par>
        <p:cTn id="1" dur="indefinite" restart="never" nodeType="tmRoot"/>
      </p:par>
    </p:tnLst>
  </p:timing>
</p:sld>
</file>

<file path=ppt/slides/slide1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Increased </a:t>
            </a:r>
            <a:r>
              <a:rPr lang="en-US" b="1" dirty="0" smtClean="0"/>
              <a:t>Penalty; Allowing </a:t>
            </a:r>
            <a:r>
              <a:rPr lang="en-US" b="1" dirty="0"/>
              <a:t>M</a:t>
            </a:r>
            <a:r>
              <a:rPr lang="en-US" b="1" dirty="0" smtClean="0"/>
              <a:t>inor’s </a:t>
            </a:r>
            <a:r>
              <a:rPr lang="en-US" b="1" dirty="0"/>
              <a:t>A</a:t>
            </a:r>
            <a:r>
              <a:rPr lang="en-US" b="1" dirty="0" smtClean="0"/>
              <a:t>ccess </a:t>
            </a:r>
            <a:r>
              <a:rPr lang="en-US" b="1" dirty="0"/>
              <a:t>to L</a:t>
            </a:r>
            <a:r>
              <a:rPr lang="en-US" b="1" dirty="0" smtClean="0"/>
              <a:t>oaded </a:t>
            </a:r>
            <a:r>
              <a:rPr lang="en-US" b="1" dirty="0"/>
              <a:t>G</a:t>
            </a:r>
            <a:r>
              <a:rPr lang="en-US" b="1" dirty="0" smtClean="0"/>
              <a:t>un</a:t>
            </a:r>
            <a:endParaRPr lang="en-US" b="1" dirty="0"/>
          </a:p>
        </p:txBody>
      </p:sp>
      <p:sp>
        <p:nvSpPr>
          <p:cNvPr id="3" name="Content Placeholder 2"/>
          <p:cNvSpPr>
            <a:spLocks noGrp="1"/>
          </p:cNvSpPr>
          <p:nvPr>
            <p:ph idx="1"/>
          </p:nvPr>
        </p:nvSpPr>
        <p:spPr>
          <a:xfrm>
            <a:off x="228600" y="1600201"/>
            <a:ext cx="8686800" cy="4190999"/>
          </a:xfrm>
        </p:spPr>
        <p:txBody>
          <a:bodyPr>
            <a:normAutofit/>
          </a:bodyPr>
          <a:lstStyle/>
          <a:p>
            <a:pPr marL="0" indent="0">
              <a:buNone/>
            </a:pPr>
            <a:r>
              <a:rPr lang="en-US" sz="2800" b="1" dirty="0" smtClean="0"/>
              <a:t>HB 1083 (Hayes, Jr.)</a:t>
            </a:r>
          </a:p>
          <a:p>
            <a:r>
              <a:rPr lang="en-US" sz="2800" dirty="0" smtClean="0"/>
              <a:t>Increases </a:t>
            </a:r>
            <a:r>
              <a:rPr lang="en-US" sz="2800" dirty="0"/>
              <a:t>the penalty </a:t>
            </a:r>
            <a:r>
              <a:rPr lang="en-US" sz="2800" dirty="0" smtClean="0"/>
              <a:t>to </a:t>
            </a:r>
            <a:r>
              <a:rPr lang="en-US" sz="2800" dirty="0"/>
              <a:t>a Class 1 misdemeanor for “recklessly leaving” a loaded, unsecured gun in a way “that endangers the life or limb” of a child under 14</a:t>
            </a:r>
            <a:r>
              <a:rPr lang="en-US" sz="2800" dirty="0" smtClean="0"/>
              <a:t>. </a:t>
            </a:r>
          </a:p>
          <a:p>
            <a:pPr lvl="1"/>
            <a:r>
              <a:rPr lang="en-US" dirty="0" smtClean="0"/>
              <a:t>Previously a </a:t>
            </a:r>
            <a:r>
              <a:rPr lang="en-US" dirty="0"/>
              <a:t>Class 3 misdemeanor (up to a $500 fine) </a:t>
            </a:r>
            <a:endParaRPr lang="en-US" dirty="0" smtClean="0"/>
          </a:p>
          <a:p>
            <a:r>
              <a:rPr lang="en-US" sz="2800" dirty="0" smtClean="0"/>
              <a:t>Amends §18.2-56.2 </a:t>
            </a:r>
            <a:endParaRPr lang="en-US" sz="2800" dirty="0"/>
          </a:p>
          <a:p>
            <a:endParaRPr lang="en-US" dirty="0" smtClean="0"/>
          </a:p>
          <a:p>
            <a:endParaRPr lang="en-US" dirty="0"/>
          </a:p>
          <a:p>
            <a:pPr marL="0" indent="0">
              <a:buNone/>
            </a:pPr>
            <a:endParaRPr lang="en-US" dirty="0"/>
          </a:p>
        </p:txBody>
      </p:sp>
    </p:spTree>
    <p:extLst>
      <p:ext uri="{BB962C8B-B14F-4D97-AF65-F5344CB8AC3E}">
        <p14:creationId xmlns:p14="http://schemas.microsoft.com/office/powerpoint/2010/main" val="351916609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a:t>Rabid </a:t>
            </a:r>
            <a:r>
              <a:rPr lang="en-US" b="1" dirty="0" smtClean="0"/>
              <a:t>Animals</a:t>
            </a:r>
            <a:endParaRPr lang="en-US" b="1" dirty="0"/>
          </a:p>
        </p:txBody>
      </p:sp>
      <p:sp>
        <p:nvSpPr>
          <p:cNvPr id="3" name="Content Placeholder 2"/>
          <p:cNvSpPr>
            <a:spLocks noGrp="1"/>
          </p:cNvSpPr>
          <p:nvPr>
            <p:ph idx="1"/>
          </p:nvPr>
        </p:nvSpPr>
        <p:spPr>
          <a:xfrm>
            <a:off x="457200" y="1417638"/>
            <a:ext cx="8229600" cy="4525961"/>
          </a:xfrm>
        </p:spPr>
        <p:txBody>
          <a:bodyPr>
            <a:normAutofit/>
          </a:bodyPr>
          <a:lstStyle/>
          <a:p>
            <a:pPr marL="0" indent="0">
              <a:buNone/>
            </a:pPr>
            <a:r>
              <a:rPr lang="en-US" sz="2800" b="1" dirty="0"/>
              <a:t>HB 1573 (R. Bell)</a:t>
            </a:r>
            <a:endParaRPr lang="en-US" sz="2800" dirty="0"/>
          </a:p>
          <a:p>
            <a:pPr lvl="0"/>
            <a:r>
              <a:rPr lang="en-US" sz="2800" dirty="0" smtClean="0"/>
              <a:t>Class </a:t>
            </a:r>
            <a:r>
              <a:rPr lang="en-US" sz="2800" dirty="0"/>
              <a:t>1 misdemeanor for </a:t>
            </a:r>
            <a:r>
              <a:rPr lang="en-US" sz="2800" dirty="0" smtClean="0"/>
              <a:t>a cat or dog owner who </a:t>
            </a:r>
            <a:r>
              <a:rPr lang="en-US" sz="2800" dirty="0"/>
              <a:t>permits </a:t>
            </a:r>
            <a:r>
              <a:rPr lang="en-US" sz="2800" dirty="0" smtClean="0"/>
              <a:t>the pet to </a:t>
            </a:r>
            <a:r>
              <a:rPr lang="en-US" sz="2800" dirty="0"/>
              <a:t>stray from his premises when he knows or has been told by the local health department, law-enforcement agency, animal control agency, </a:t>
            </a:r>
            <a:r>
              <a:rPr lang="en-US" sz="2800" dirty="0" smtClean="0"/>
              <a:t>etc., that </a:t>
            </a:r>
            <a:r>
              <a:rPr lang="en-US" sz="2800" dirty="0"/>
              <a:t>the dog or cat is suspected of having rabies.</a:t>
            </a:r>
          </a:p>
          <a:p>
            <a:r>
              <a:rPr lang="en-US" sz="2800" dirty="0" smtClean="0"/>
              <a:t>Amended </a:t>
            </a:r>
            <a:r>
              <a:rPr lang="en-US" sz="2800" dirty="0"/>
              <a:t>§3.2-6587, §18.2-403.1, §18.2-403.3</a:t>
            </a:r>
          </a:p>
          <a:p>
            <a:pPr lvl="0"/>
            <a:endParaRPr lang="en-US" sz="2800" dirty="0"/>
          </a:p>
        </p:txBody>
      </p:sp>
    </p:spTree>
    <p:extLst>
      <p:ext uri="{BB962C8B-B14F-4D97-AF65-F5344CB8AC3E}">
        <p14:creationId xmlns:p14="http://schemas.microsoft.com/office/powerpoint/2010/main" val="3547623889"/>
      </p:ext>
    </p:extLst>
  </p:cSld>
  <p:clrMapOvr>
    <a:masterClrMapping/>
  </p:clrMapOvr>
  <p:timing>
    <p:tnLst>
      <p:par>
        <p:cTn id="1" dur="indefinite" restart="never" nodeType="tmRoot"/>
      </p:par>
    </p:tnLst>
  </p:timing>
</p:sld>
</file>

<file path=ppt/slides/slide1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274638"/>
            <a:ext cx="8991600" cy="1143000"/>
          </a:xfrm>
        </p:spPr>
        <p:txBody>
          <a:bodyPr>
            <a:normAutofit fontScale="90000"/>
          </a:bodyPr>
          <a:lstStyle/>
          <a:p>
            <a:r>
              <a:rPr lang="en-US" b="1" dirty="0" smtClean="0"/>
              <a:t>TDO’s; Transportation; Transfer </a:t>
            </a:r>
            <a:br>
              <a:rPr lang="en-US" b="1" dirty="0" smtClean="0"/>
            </a:br>
            <a:r>
              <a:rPr lang="en-US" b="1" dirty="0" smtClean="0"/>
              <a:t>to Local Law Enforcement</a:t>
            </a:r>
            <a:endParaRPr lang="en-US" b="1" dirty="0"/>
          </a:p>
        </p:txBody>
      </p:sp>
      <p:sp>
        <p:nvSpPr>
          <p:cNvPr id="3" name="Content Placeholder 2"/>
          <p:cNvSpPr>
            <a:spLocks noGrp="1"/>
          </p:cNvSpPr>
          <p:nvPr>
            <p:ph idx="1"/>
          </p:nvPr>
        </p:nvSpPr>
        <p:spPr>
          <a:xfrm>
            <a:off x="457200" y="1600201"/>
            <a:ext cx="8229600" cy="4343399"/>
          </a:xfrm>
        </p:spPr>
        <p:txBody>
          <a:bodyPr>
            <a:normAutofit lnSpcReduction="10000"/>
          </a:bodyPr>
          <a:lstStyle/>
          <a:p>
            <a:pPr marL="0" indent="0">
              <a:buNone/>
            </a:pPr>
            <a:r>
              <a:rPr lang="en-US" b="1" dirty="0" smtClean="0"/>
              <a:t>HB 1118  (R. Bell) /SB 603 (Hanger)</a:t>
            </a:r>
          </a:p>
          <a:p>
            <a:r>
              <a:rPr lang="en-US" sz="2800" dirty="0" smtClean="0"/>
              <a:t>Establishes procedures for changing a designated transportation provider for a minor or person subject to a TDO.</a:t>
            </a:r>
          </a:p>
          <a:p>
            <a:r>
              <a:rPr lang="en-US" sz="2800" dirty="0" smtClean="0"/>
              <a:t>When such provider becomes unable to continue, local law enforcement shall take custody and provide transportation to the proper facility.  </a:t>
            </a:r>
          </a:p>
          <a:p>
            <a:r>
              <a:rPr lang="en-US" sz="2800" dirty="0" smtClean="0"/>
              <a:t>Amends §§ 16.1-340.2, 16.1-345, 37.2-810, 37.2-829.</a:t>
            </a:r>
            <a:endParaRPr lang="en-US" sz="2800" dirty="0"/>
          </a:p>
        </p:txBody>
      </p:sp>
    </p:spTree>
    <p:extLst>
      <p:ext uri="{BB962C8B-B14F-4D97-AF65-F5344CB8AC3E}">
        <p14:creationId xmlns:p14="http://schemas.microsoft.com/office/powerpoint/2010/main" val="1288251327"/>
      </p:ext>
    </p:extLst>
  </p:cSld>
  <p:clrMapOvr>
    <a:masterClrMapping/>
  </p:clrMapOvr>
</p:sld>
</file>

<file path=ppt/slides/slide1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 </a:t>
            </a:r>
            <a:r>
              <a:rPr lang="en-US" dirty="0"/>
              <a:t/>
            </a:r>
            <a:br>
              <a:rPr lang="en-US" dirty="0"/>
            </a:br>
            <a:r>
              <a:rPr lang="en-US" b="1" dirty="0" smtClean="0"/>
              <a:t>J&amp;DR Intake Procedures</a:t>
            </a:r>
            <a:r>
              <a:rPr lang="en-US" dirty="0" smtClean="0"/>
              <a:t/>
            </a:r>
            <a:br>
              <a:rPr lang="en-US" dirty="0" smtClean="0"/>
            </a:br>
            <a:endParaRPr lang="en-US" dirty="0"/>
          </a:p>
        </p:txBody>
      </p:sp>
      <p:sp>
        <p:nvSpPr>
          <p:cNvPr id="3" name="Content Placeholder 2"/>
          <p:cNvSpPr>
            <a:spLocks noGrp="1"/>
          </p:cNvSpPr>
          <p:nvPr>
            <p:ph idx="1"/>
          </p:nvPr>
        </p:nvSpPr>
        <p:spPr>
          <a:xfrm>
            <a:off x="457200" y="1295400"/>
            <a:ext cx="8229600" cy="4876799"/>
          </a:xfrm>
        </p:spPr>
        <p:txBody>
          <a:bodyPr>
            <a:normAutofit fontScale="92500" lnSpcReduction="10000"/>
          </a:bodyPr>
          <a:lstStyle/>
          <a:p>
            <a:pPr marL="0" indent="0">
              <a:buNone/>
            </a:pPr>
            <a:r>
              <a:rPr lang="en-US" b="1" dirty="0"/>
              <a:t>HB 1324 (Foy)</a:t>
            </a:r>
          </a:p>
          <a:p>
            <a:pPr lvl="0"/>
            <a:r>
              <a:rPr lang="en-US" sz="2800" dirty="0" smtClean="0"/>
              <a:t>Makes </a:t>
            </a:r>
            <a:r>
              <a:rPr lang="en-US" sz="2800" dirty="0"/>
              <a:t>certain changes to the juvenile intake procedures</a:t>
            </a:r>
          </a:p>
          <a:p>
            <a:pPr lvl="0"/>
            <a:r>
              <a:rPr lang="en-US" sz="2800" dirty="0"/>
              <a:t>If a juvenile is alleged to be a truant, the intake officer may defer filing a petition in order to develop and allow the juvenile to complete a truancy plan or program</a:t>
            </a:r>
          </a:p>
          <a:p>
            <a:r>
              <a:rPr lang="en-US" sz="2800" dirty="0"/>
              <a:t>Adds underage possession of alcohol to the existing offense of possession of marijuana for which, if charged by summons, a juvenile is entitled to have the charge referred to intake for consideration of informal proceedings.­</a:t>
            </a:r>
          </a:p>
          <a:p>
            <a:endParaRPr lang="en-US" sz="2800" dirty="0">
              <a:effectLst/>
            </a:endParaRPr>
          </a:p>
        </p:txBody>
      </p:sp>
    </p:spTree>
    <p:extLst>
      <p:ext uri="{BB962C8B-B14F-4D97-AF65-F5344CB8AC3E}">
        <p14:creationId xmlns:p14="http://schemas.microsoft.com/office/powerpoint/2010/main" val="4156122436"/>
      </p:ext>
    </p:extLst>
  </p:cSld>
  <p:clrMapOvr>
    <a:masterClrMapping/>
  </p:clrMapOvr>
  <p:timing>
    <p:tnLst>
      <p:par>
        <p:cTn id="1" dur="indefinite" restart="never" nodeType="tmRoot"/>
      </p:par>
    </p:tnLst>
  </p:timing>
</p:sld>
</file>

<file path=ppt/slides/slide1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 </a:t>
            </a:r>
            <a:r>
              <a:rPr lang="en-US" dirty="0"/>
              <a:t/>
            </a:r>
            <a:br>
              <a:rPr lang="en-US" dirty="0"/>
            </a:br>
            <a:r>
              <a:rPr lang="en-US" b="1" dirty="0" smtClean="0"/>
              <a:t>J&amp;DR Intake Procedures</a:t>
            </a:r>
            <a:r>
              <a:rPr lang="en-US" dirty="0" smtClean="0"/>
              <a:t/>
            </a:r>
            <a:br>
              <a:rPr lang="en-US" dirty="0" smtClean="0"/>
            </a:br>
            <a:endParaRPr lang="en-US" dirty="0"/>
          </a:p>
        </p:txBody>
      </p:sp>
      <p:sp>
        <p:nvSpPr>
          <p:cNvPr id="3" name="Content Placeholder 2"/>
          <p:cNvSpPr>
            <a:spLocks noGrp="1"/>
          </p:cNvSpPr>
          <p:nvPr>
            <p:ph idx="1"/>
          </p:nvPr>
        </p:nvSpPr>
        <p:spPr>
          <a:xfrm>
            <a:off x="457200" y="1417639"/>
            <a:ext cx="8229600" cy="4373562"/>
          </a:xfrm>
        </p:spPr>
        <p:txBody>
          <a:bodyPr>
            <a:normAutofit/>
          </a:bodyPr>
          <a:lstStyle/>
          <a:p>
            <a:pPr lvl="0"/>
            <a:r>
              <a:rPr lang="en-US" sz="2800" dirty="0"/>
              <a:t>Changes the notice requirement for circumstances under which informal action has been taken on a complaint alleging that a juvenile is in need of </a:t>
            </a:r>
            <a:r>
              <a:rPr lang="en-US" sz="2800" dirty="0" smtClean="0"/>
              <a:t>services (CHINS), </a:t>
            </a:r>
            <a:r>
              <a:rPr lang="en-US" sz="2800" dirty="0"/>
              <a:t>in need of supervision, or delinquent so that the intake officer advises the juvenile and his parents that any subsequent complaint may result in the filing of a petition with the </a:t>
            </a:r>
            <a:r>
              <a:rPr lang="en-US" sz="2800" dirty="0" smtClean="0"/>
              <a:t>court.</a:t>
            </a:r>
            <a:endParaRPr lang="en-US" sz="2800" dirty="0"/>
          </a:p>
          <a:p>
            <a:r>
              <a:rPr lang="en-US" sz="2800" dirty="0" smtClean="0"/>
              <a:t>Amends § </a:t>
            </a:r>
            <a:r>
              <a:rPr lang="en-US" sz="2800" dirty="0"/>
              <a:t>16.1-260</a:t>
            </a:r>
          </a:p>
          <a:p>
            <a:pPr lvl="0"/>
            <a:endParaRPr lang="en-US" sz="2800" dirty="0"/>
          </a:p>
        </p:txBody>
      </p:sp>
    </p:spTree>
    <p:extLst>
      <p:ext uri="{BB962C8B-B14F-4D97-AF65-F5344CB8AC3E}">
        <p14:creationId xmlns:p14="http://schemas.microsoft.com/office/powerpoint/2010/main" val="3082169008"/>
      </p:ext>
    </p:extLst>
  </p:cSld>
  <p:clrMapOvr>
    <a:masterClrMapping/>
  </p:clrMapOvr>
  <p:timing>
    <p:tnLst>
      <p:par>
        <p:cTn id="1" dur="indefinite" restart="never" nodeType="tmRoot"/>
      </p:par>
    </p:tnLst>
  </p:timing>
</p:sld>
</file>

<file path=ppt/slides/slide1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b="1" dirty="0"/>
              <a:t>Child </a:t>
            </a:r>
            <a:r>
              <a:rPr lang="en-US" sz="4000" b="1" dirty="0" smtClean="0"/>
              <a:t>Pornography; Venue</a:t>
            </a:r>
            <a:endParaRPr lang="en-US" sz="4000" b="1" dirty="0"/>
          </a:p>
        </p:txBody>
      </p:sp>
      <p:sp>
        <p:nvSpPr>
          <p:cNvPr id="3" name="Content Placeholder 2"/>
          <p:cNvSpPr>
            <a:spLocks noGrp="1"/>
          </p:cNvSpPr>
          <p:nvPr>
            <p:ph idx="1"/>
          </p:nvPr>
        </p:nvSpPr>
        <p:spPr>
          <a:xfrm>
            <a:off x="457200" y="1417639"/>
            <a:ext cx="8229600" cy="4373562"/>
          </a:xfrm>
        </p:spPr>
        <p:txBody>
          <a:bodyPr>
            <a:normAutofit/>
          </a:bodyPr>
          <a:lstStyle/>
          <a:p>
            <a:pPr marL="0" indent="0">
              <a:buNone/>
            </a:pPr>
            <a:r>
              <a:rPr lang="en-US" b="1" dirty="0"/>
              <a:t>HB 1330 (Byron)</a:t>
            </a:r>
          </a:p>
          <a:p>
            <a:pPr lvl="0"/>
            <a:r>
              <a:rPr lang="en-US" sz="2400" dirty="0" smtClean="0"/>
              <a:t>Provides </a:t>
            </a:r>
            <a:r>
              <a:rPr lang="en-US" sz="2400" dirty="0"/>
              <a:t>that venue for a prosecution of child pornography possession, distribution, or production </a:t>
            </a:r>
            <a:r>
              <a:rPr lang="en-US" sz="2400" dirty="0" smtClean="0"/>
              <a:t>also may be where </a:t>
            </a:r>
            <a:r>
              <a:rPr lang="en-US" sz="2400" dirty="0"/>
              <a:t>the alleged offender </a:t>
            </a:r>
            <a:r>
              <a:rPr lang="en-US" sz="2400" i="1" dirty="0"/>
              <a:t>resides</a:t>
            </a:r>
            <a:r>
              <a:rPr lang="en-US" sz="2400" dirty="0"/>
              <a:t>. </a:t>
            </a:r>
          </a:p>
          <a:p>
            <a:pPr lvl="0"/>
            <a:r>
              <a:rPr lang="en-US" sz="2400" dirty="0"/>
              <a:t>Under current law, venue </a:t>
            </a:r>
            <a:r>
              <a:rPr lang="en-US" sz="2400" dirty="0" smtClean="0"/>
              <a:t>is limited to </a:t>
            </a:r>
            <a:r>
              <a:rPr lang="en-US" sz="2400" dirty="0"/>
              <a:t>the </a:t>
            </a:r>
            <a:r>
              <a:rPr lang="en-US" sz="2400" dirty="0" smtClean="0"/>
              <a:t>jurisdictions </a:t>
            </a:r>
            <a:r>
              <a:rPr lang="en-US" sz="2400" dirty="0"/>
              <a:t>where the unlawful act occurs or where any sexually explicit visual material associated with the unlawful act is produced, reproduced, found, stored, or possessed. </a:t>
            </a:r>
            <a:endParaRPr lang="en-US" sz="2400" dirty="0" smtClean="0"/>
          </a:p>
          <a:p>
            <a:r>
              <a:rPr lang="en-US" sz="2400" dirty="0"/>
              <a:t>Amends § 18.2-374.1 and § 18.2-374.1:1</a:t>
            </a:r>
          </a:p>
          <a:p>
            <a:pPr lvl="0"/>
            <a:endParaRPr lang="en-US" sz="2800" dirty="0"/>
          </a:p>
        </p:txBody>
      </p:sp>
    </p:spTree>
    <p:extLst>
      <p:ext uri="{BB962C8B-B14F-4D97-AF65-F5344CB8AC3E}">
        <p14:creationId xmlns:p14="http://schemas.microsoft.com/office/powerpoint/2010/main" val="2121695351"/>
      </p:ext>
    </p:extLst>
  </p:cSld>
  <p:clrMapOvr>
    <a:masterClrMapping/>
  </p:clrMapOvr>
  <p:timing>
    <p:tnLst>
      <p:par>
        <p:cTn id="1" dur="indefinite" restart="never" nodeType="tmRoot"/>
      </p:par>
    </p:tnLst>
  </p:timing>
</p:sld>
</file>

<file path=ppt/slides/slide1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 </a:t>
            </a:r>
            <a:r>
              <a:rPr lang="en-US" dirty="0"/>
              <a:t/>
            </a:r>
            <a:br>
              <a:rPr lang="en-US" dirty="0"/>
            </a:br>
            <a:r>
              <a:rPr lang="en-US" b="1" dirty="0"/>
              <a:t>Juveniles; Confinement for Violation of Court Order </a:t>
            </a:r>
            <a:br>
              <a:rPr lang="en-US" b="1" dirty="0"/>
            </a:br>
            <a:endParaRPr lang="en-US" b="1" dirty="0"/>
          </a:p>
        </p:txBody>
      </p:sp>
      <p:sp>
        <p:nvSpPr>
          <p:cNvPr id="3" name="Content Placeholder 2"/>
          <p:cNvSpPr>
            <a:spLocks noGrp="1"/>
          </p:cNvSpPr>
          <p:nvPr>
            <p:ph idx="1"/>
          </p:nvPr>
        </p:nvSpPr>
        <p:spPr/>
        <p:txBody>
          <a:bodyPr>
            <a:normAutofit/>
          </a:bodyPr>
          <a:lstStyle/>
          <a:p>
            <a:pPr marL="0" indent="0">
              <a:buNone/>
            </a:pPr>
            <a:r>
              <a:rPr lang="en-US" b="1" dirty="0"/>
              <a:t>HB 1437 (Jones) </a:t>
            </a:r>
          </a:p>
          <a:p>
            <a:pPr lvl="0"/>
            <a:r>
              <a:rPr lang="en-US" sz="2800" dirty="0" smtClean="0"/>
              <a:t>Reduces </a:t>
            </a:r>
            <a:r>
              <a:rPr lang="en-US" sz="2800" dirty="0"/>
              <a:t>from 10 days to 7</a:t>
            </a:r>
            <a:r>
              <a:rPr lang="en-US" sz="2800" dirty="0" smtClean="0"/>
              <a:t> </a:t>
            </a:r>
            <a:r>
              <a:rPr lang="en-US" sz="2800" dirty="0"/>
              <a:t>days the maximum allowable period of confinement of a juvenile in a secure facility for a contempt </a:t>
            </a:r>
            <a:r>
              <a:rPr lang="en-US" sz="2800" dirty="0" smtClean="0"/>
              <a:t>violation.</a:t>
            </a:r>
          </a:p>
          <a:p>
            <a:r>
              <a:rPr lang="en-US" sz="2800" dirty="0" smtClean="0"/>
              <a:t>Amends § </a:t>
            </a:r>
            <a:r>
              <a:rPr lang="en-US" sz="2800" dirty="0"/>
              <a:t>16.1-292</a:t>
            </a:r>
          </a:p>
          <a:p>
            <a:pPr lvl="0"/>
            <a:endParaRPr lang="en-US" sz="2800" dirty="0"/>
          </a:p>
        </p:txBody>
      </p:sp>
    </p:spTree>
    <p:extLst>
      <p:ext uri="{BB962C8B-B14F-4D97-AF65-F5344CB8AC3E}">
        <p14:creationId xmlns:p14="http://schemas.microsoft.com/office/powerpoint/2010/main" val="73892482"/>
      </p:ext>
    </p:extLst>
  </p:cSld>
  <p:clrMapOvr>
    <a:masterClrMapping/>
  </p:clrMapOvr>
  <p:timing>
    <p:tnLst>
      <p:par>
        <p:cTn id="1" dur="indefinite" restart="never" nodeType="tmRoot"/>
      </p:par>
    </p:tnLst>
  </p:timing>
</p:sld>
</file>

<file path=ppt/slides/slide1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Child Care Providers; Out-of-State Background Checks</a:t>
            </a:r>
            <a:endParaRPr lang="en-US" b="1" dirty="0"/>
          </a:p>
        </p:txBody>
      </p:sp>
      <p:sp>
        <p:nvSpPr>
          <p:cNvPr id="3" name="Content Placeholder 2"/>
          <p:cNvSpPr>
            <a:spLocks noGrp="1"/>
          </p:cNvSpPr>
          <p:nvPr>
            <p:ph idx="1"/>
          </p:nvPr>
        </p:nvSpPr>
        <p:spPr/>
        <p:txBody>
          <a:bodyPr/>
          <a:lstStyle/>
          <a:p>
            <a:pPr marL="0" indent="0">
              <a:buNone/>
            </a:pPr>
            <a:r>
              <a:rPr lang="en-US" b="1" dirty="0" smtClean="0"/>
              <a:t>SB 668 (</a:t>
            </a:r>
            <a:r>
              <a:rPr lang="en-US" b="1" dirty="0" err="1" smtClean="0"/>
              <a:t>Boysko</a:t>
            </a:r>
            <a:r>
              <a:rPr lang="en-US" b="1" dirty="0" smtClean="0"/>
              <a:t>)</a:t>
            </a:r>
          </a:p>
          <a:p>
            <a:r>
              <a:rPr lang="en-US" sz="2800" dirty="0" smtClean="0"/>
              <a:t>Allows child care facilities to obtain background checks from any state in which an employee applicant has resided in the preceding 5 years.</a:t>
            </a:r>
          </a:p>
          <a:p>
            <a:r>
              <a:rPr lang="en-US" sz="2800" dirty="0" smtClean="0"/>
              <a:t>Amends </a:t>
            </a:r>
            <a:r>
              <a:rPr lang="en-US" sz="2800" dirty="0"/>
              <a:t> </a:t>
            </a:r>
            <a:r>
              <a:rPr lang="en-US" sz="2800" dirty="0" smtClean="0"/>
              <a:t>§§  63.2-1720.1 and 63.2-1721.1.</a:t>
            </a:r>
            <a:endParaRPr lang="en-US" sz="2800" dirty="0"/>
          </a:p>
        </p:txBody>
      </p:sp>
    </p:spTree>
    <p:extLst>
      <p:ext uri="{BB962C8B-B14F-4D97-AF65-F5344CB8AC3E}">
        <p14:creationId xmlns:p14="http://schemas.microsoft.com/office/powerpoint/2010/main" val="3424580538"/>
      </p:ext>
    </p:extLst>
  </p:cSld>
  <p:clrMapOvr>
    <a:masterClrMapping/>
  </p:clrMapOvr>
</p:sld>
</file>

<file path=ppt/slides/slide1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364162"/>
          </a:xfrm>
        </p:spPr>
        <p:txBody>
          <a:bodyPr>
            <a:normAutofit/>
          </a:bodyPr>
          <a:lstStyle/>
          <a:p>
            <a:r>
              <a:rPr lang="en-US" sz="6000" dirty="0" smtClean="0"/>
              <a:t>LAW ENFORCMENT:</a:t>
            </a:r>
            <a:br>
              <a:rPr lang="en-US" sz="6000" dirty="0" smtClean="0"/>
            </a:br>
            <a:r>
              <a:rPr lang="en-US" sz="6000" i="1" dirty="0" smtClean="0"/>
              <a:t>Protections, Requirements &amp; Restrictions</a:t>
            </a:r>
            <a:endParaRPr lang="en-US" sz="6000" i="1" dirty="0"/>
          </a:p>
        </p:txBody>
      </p:sp>
    </p:spTree>
    <p:extLst>
      <p:ext uri="{BB962C8B-B14F-4D97-AF65-F5344CB8AC3E}">
        <p14:creationId xmlns:p14="http://schemas.microsoft.com/office/powerpoint/2010/main" val="1755187019"/>
      </p:ext>
    </p:extLst>
  </p:cSld>
  <p:clrMapOvr>
    <a:masterClrMapping/>
  </p:clrMapOvr>
</p:sld>
</file>

<file path=ppt/slides/slide1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Line of Duty Act; </a:t>
            </a:r>
            <a:br>
              <a:rPr lang="en-US" b="1" dirty="0" smtClean="0"/>
            </a:br>
            <a:r>
              <a:rPr lang="en-US" b="1" dirty="0" smtClean="0"/>
              <a:t>Eligible Dependents</a:t>
            </a:r>
            <a:endParaRPr lang="en-US" b="1" dirty="0"/>
          </a:p>
        </p:txBody>
      </p:sp>
      <p:sp>
        <p:nvSpPr>
          <p:cNvPr id="3" name="Content Placeholder 2"/>
          <p:cNvSpPr>
            <a:spLocks noGrp="1"/>
          </p:cNvSpPr>
          <p:nvPr>
            <p:ph idx="1"/>
          </p:nvPr>
        </p:nvSpPr>
        <p:spPr/>
        <p:txBody>
          <a:bodyPr/>
          <a:lstStyle/>
          <a:p>
            <a:pPr marL="0" indent="0">
              <a:buNone/>
            </a:pPr>
            <a:r>
              <a:rPr lang="en-US" b="1" dirty="0" smtClean="0"/>
              <a:t>HB 51 (Knight)/ SB 40 (</a:t>
            </a:r>
            <a:r>
              <a:rPr lang="en-US" b="1" dirty="0" err="1" smtClean="0"/>
              <a:t>DeSteph</a:t>
            </a:r>
            <a:r>
              <a:rPr lang="en-US" b="1" dirty="0" smtClean="0"/>
              <a:t>)</a:t>
            </a:r>
          </a:p>
          <a:p>
            <a:r>
              <a:rPr lang="en-US" sz="2800" dirty="0" smtClean="0"/>
              <a:t>Provides that children born or adopted after the death or disability of employee covered by Line of Duty Act are eligible for health insurance if their birth or adoption occurred prior to 7/1/2017.</a:t>
            </a:r>
          </a:p>
          <a:p>
            <a:r>
              <a:rPr lang="en-US" sz="2800" dirty="0" smtClean="0"/>
              <a:t>Amends </a:t>
            </a:r>
            <a:r>
              <a:rPr lang="en-US" sz="2800" dirty="0"/>
              <a:t> § </a:t>
            </a:r>
            <a:r>
              <a:rPr lang="en-US" sz="2800" dirty="0" smtClean="0"/>
              <a:t>9.1-400.</a:t>
            </a:r>
          </a:p>
        </p:txBody>
      </p:sp>
    </p:spTree>
    <p:extLst>
      <p:ext uri="{BB962C8B-B14F-4D97-AF65-F5344CB8AC3E}">
        <p14:creationId xmlns:p14="http://schemas.microsoft.com/office/powerpoint/2010/main" val="3079380455"/>
      </p:ext>
    </p:extLst>
  </p:cSld>
  <p:clrMapOvr>
    <a:masterClrMapping/>
  </p:clrMapOvr>
</p:sld>
</file>

<file path=ppt/slides/slide1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Law Enforcement </a:t>
            </a:r>
            <a:r>
              <a:rPr lang="en-US" b="1" dirty="0"/>
              <a:t>A</a:t>
            </a:r>
            <a:r>
              <a:rPr lang="en-US" b="1" dirty="0" smtClean="0"/>
              <a:t>gencies,; </a:t>
            </a:r>
            <a:r>
              <a:rPr lang="en-US" b="1" dirty="0"/>
              <a:t>B</a:t>
            </a:r>
            <a:r>
              <a:rPr lang="en-US" b="1" dirty="0" smtClean="0"/>
              <a:t>ody-worn </a:t>
            </a:r>
            <a:r>
              <a:rPr lang="en-US" b="1" dirty="0"/>
              <a:t>C</a:t>
            </a:r>
            <a:r>
              <a:rPr lang="en-US" b="1" dirty="0" smtClean="0"/>
              <a:t>amera </a:t>
            </a:r>
            <a:r>
              <a:rPr lang="en-US" b="1" dirty="0"/>
              <a:t>S</a:t>
            </a:r>
            <a:r>
              <a:rPr lang="en-US" b="1" dirty="0" smtClean="0"/>
              <a:t>ystems</a:t>
            </a:r>
            <a:endParaRPr lang="en-US" b="1" dirty="0"/>
          </a:p>
        </p:txBody>
      </p:sp>
      <p:sp>
        <p:nvSpPr>
          <p:cNvPr id="3" name="Content Placeholder 2"/>
          <p:cNvSpPr>
            <a:spLocks noGrp="1"/>
          </p:cNvSpPr>
          <p:nvPr>
            <p:ph idx="1"/>
          </p:nvPr>
        </p:nvSpPr>
        <p:spPr/>
        <p:txBody>
          <a:bodyPr>
            <a:normAutofit fontScale="92500"/>
          </a:bodyPr>
          <a:lstStyle/>
          <a:p>
            <a:pPr marL="0" indent="0">
              <a:buNone/>
            </a:pPr>
            <a:r>
              <a:rPr lang="en-US" sz="3500" b="1" dirty="0"/>
              <a:t>HB 246 (Levine)</a:t>
            </a:r>
          </a:p>
          <a:p>
            <a:pPr lvl="0"/>
            <a:r>
              <a:rPr lang="en-US" sz="2600" dirty="0" smtClean="0"/>
              <a:t>Requires </a:t>
            </a:r>
            <a:r>
              <a:rPr lang="en-US" sz="2600" dirty="0"/>
              <a:t>localities to adopt and establish a written policy for the operation of a body-worn camera system, as defined in the bill, that follows identified best practices and is consistent with Virginia law and regulations, using as guidance the model policy established by </a:t>
            </a:r>
            <a:r>
              <a:rPr lang="en-US" sz="2600" dirty="0" smtClean="0"/>
              <a:t>DCJS </a:t>
            </a:r>
            <a:r>
              <a:rPr lang="en-US" sz="2600" i="1" dirty="0" smtClean="0"/>
              <a:t>prior</a:t>
            </a:r>
            <a:r>
              <a:rPr lang="en-US" sz="2600" dirty="0" smtClean="0"/>
              <a:t> </a:t>
            </a:r>
            <a:r>
              <a:rPr lang="en-US" sz="2600" dirty="0"/>
              <a:t>to purchasing or deploying a body-worn camera system</a:t>
            </a:r>
            <a:r>
              <a:rPr lang="en-US" sz="2600" dirty="0" smtClean="0"/>
              <a:t>.</a:t>
            </a:r>
          </a:p>
          <a:p>
            <a:r>
              <a:rPr lang="en-US" sz="2600" dirty="0" smtClean="0"/>
              <a:t>Localities </a:t>
            </a:r>
            <a:r>
              <a:rPr lang="en-US" sz="2600" dirty="0"/>
              <a:t>to make such policy available for public comment and review prior to its adoption.</a:t>
            </a:r>
          </a:p>
          <a:p>
            <a:r>
              <a:rPr lang="en-US" sz="2600" dirty="0" smtClean="0"/>
              <a:t>Amends </a:t>
            </a:r>
            <a:r>
              <a:rPr lang="en-US" sz="2600" dirty="0"/>
              <a:t>§ 9.1-102; adds §15.2-1723.1</a:t>
            </a:r>
          </a:p>
          <a:p>
            <a:pPr lvl="0"/>
            <a:endParaRPr lang="en-US" sz="2400" dirty="0"/>
          </a:p>
        </p:txBody>
      </p:sp>
    </p:spTree>
    <p:extLst>
      <p:ext uri="{BB962C8B-B14F-4D97-AF65-F5344CB8AC3E}">
        <p14:creationId xmlns:p14="http://schemas.microsoft.com/office/powerpoint/2010/main" val="2524586664"/>
      </p:ext>
    </p:extLst>
  </p:cSld>
  <p:clrMapOvr>
    <a:masterClrMapping/>
  </p:clrMapOvr>
  <p:timing>
    <p:tnLst>
      <p:par>
        <p:cTn id="1" dur="indefinite" restart="never" nodeType="tmRoot"/>
      </p:par>
    </p:tnLst>
  </p:timing>
</p:sld>
</file>

<file path=ppt/slides/slide1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MOUs between School Board and Law Enforcement Agency </a:t>
            </a:r>
            <a:endParaRPr lang="en-US" b="1" dirty="0"/>
          </a:p>
        </p:txBody>
      </p:sp>
      <p:sp>
        <p:nvSpPr>
          <p:cNvPr id="3" name="Content Placeholder 2"/>
          <p:cNvSpPr>
            <a:spLocks noGrp="1"/>
          </p:cNvSpPr>
          <p:nvPr>
            <p:ph idx="1"/>
          </p:nvPr>
        </p:nvSpPr>
        <p:spPr>
          <a:xfrm>
            <a:off x="152400" y="1600201"/>
            <a:ext cx="8839200" cy="4343399"/>
          </a:xfrm>
        </p:spPr>
        <p:txBody>
          <a:bodyPr>
            <a:normAutofit fontScale="92500" lnSpcReduction="10000"/>
          </a:bodyPr>
          <a:lstStyle/>
          <a:p>
            <a:pPr marL="0" indent="0">
              <a:buNone/>
            </a:pPr>
            <a:r>
              <a:rPr lang="en-US" sz="3300" b="1" dirty="0"/>
              <a:t>HB 292 (</a:t>
            </a:r>
            <a:r>
              <a:rPr lang="en-US" sz="3300" b="1" dirty="0" err="1"/>
              <a:t>VanValkenburg</a:t>
            </a:r>
            <a:r>
              <a:rPr lang="en-US" sz="3300" b="1" dirty="0"/>
              <a:t>) / SB 221 (Locke) </a:t>
            </a:r>
          </a:p>
          <a:p>
            <a:pPr lvl="0"/>
            <a:r>
              <a:rPr lang="en-US" sz="2800" dirty="0" smtClean="0"/>
              <a:t>Shortens </a:t>
            </a:r>
            <a:r>
              <a:rPr lang="en-US" sz="2800" dirty="0"/>
              <a:t>from every 5</a:t>
            </a:r>
            <a:r>
              <a:rPr lang="en-US" sz="2800" dirty="0" smtClean="0"/>
              <a:t> </a:t>
            </a:r>
            <a:r>
              <a:rPr lang="en-US" sz="2800" dirty="0"/>
              <a:t>years to every </a:t>
            </a:r>
            <a:r>
              <a:rPr lang="en-US" sz="2800" dirty="0" smtClean="0"/>
              <a:t>2 </a:t>
            </a:r>
            <a:r>
              <a:rPr lang="en-US" sz="2800" dirty="0"/>
              <a:t>years the frequency of the review period for memorandums of understanding </a:t>
            </a:r>
            <a:r>
              <a:rPr lang="en-US" sz="2800" dirty="0" smtClean="0"/>
              <a:t>(MOU) between </a:t>
            </a:r>
            <a:r>
              <a:rPr lang="en-US" sz="2800" dirty="0"/>
              <a:t>school boards and local law-enforcement agencies. </a:t>
            </a:r>
          </a:p>
          <a:p>
            <a:pPr lvl="0"/>
            <a:r>
              <a:rPr lang="en-US" sz="2800" dirty="0" smtClean="0"/>
              <a:t>Requires </a:t>
            </a:r>
            <a:r>
              <a:rPr lang="en-US" sz="2800" dirty="0"/>
              <a:t>local school boards to conspicuously publish the current division </a:t>
            </a:r>
            <a:r>
              <a:rPr lang="en-US" sz="2800" dirty="0" smtClean="0"/>
              <a:t>MOU on </a:t>
            </a:r>
            <a:r>
              <a:rPr lang="en-US" sz="2800" dirty="0"/>
              <a:t>its division website and provide notice and opportunity for public input during </a:t>
            </a:r>
            <a:r>
              <a:rPr lang="en-US" sz="2800" dirty="0" smtClean="0"/>
              <a:t>each MOU review </a:t>
            </a:r>
            <a:r>
              <a:rPr lang="en-US" sz="2800" dirty="0"/>
              <a:t>period</a:t>
            </a:r>
            <a:r>
              <a:rPr lang="en-US" sz="2800" dirty="0" smtClean="0"/>
              <a:t>.</a:t>
            </a:r>
          </a:p>
          <a:p>
            <a:r>
              <a:rPr lang="en-US" sz="2800" dirty="0" smtClean="0"/>
              <a:t>Amends §22.1-280.2:3</a:t>
            </a:r>
            <a:endParaRPr lang="en-US" sz="2800" dirty="0"/>
          </a:p>
          <a:p>
            <a:pPr lvl="0"/>
            <a:endParaRPr lang="en-US" sz="2800" dirty="0"/>
          </a:p>
        </p:txBody>
      </p:sp>
    </p:spTree>
    <p:extLst>
      <p:ext uri="{BB962C8B-B14F-4D97-AF65-F5344CB8AC3E}">
        <p14:creationId xmlns:p14="http://schemas.microsoft.com/office/powerpoint/2010/main" val="44128370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Dogs; </a:t>
            </a:r>
            <a:r>
              <a:rPr lang="en-US" b="1" dirty="0" smtClean="0"/>
              <a:t>Import </a:t>
            </a:r>
            <a:r>
              <a:rPr lang="en-US" b="1" dirty="0"/>
              <a:t>and </a:t>
            </a:r>
            <a:r>
              <a:rPr lang="en-US" b="1" dirty="0" smtClean="0"/>
              <a:t>Sale </a:t>
            </a:r>
            <a:r>
              <a:rPr lang="en-US" b="1" dirty="0"/>
              <a:t>from </a:t>
            </a:r>
            <a:r>
              <a:rPr lang="en-US" b="1" dirty="0" smtClean="0"/>
              <a:t>Certain Breeders</a:t>
            </a:r>
            <a:endParaRPr lang="en-US" b="1" dirty="0"/>
          </a:p>
        </p:txBody>
      </p:sp>
      <p:sp>
        <p:nvSpPr>
          <p:cNvPr id="3" name="Content Placeholder 2"/>
          <p:cNvSpPr>
            <a:spLocks noGrp="1"/>
          </p:cNvSpPr>
          <p:nvPr>
            <p:ph idx="1"/>
          </p:nvPr>
        </p:nvSpPr>
        <p:spPr/>
        <p:txBody>
          <a:bodyPr>
            <a:normAutofit/>
          </a:bodyPr>
          <a:lstStyle/>
          <a:p>
            <a:pPr marL="0" indent="0">
              <a:buNone/>
            </a:pPr>
            <a:r>
              <a:rPr lang="en-US" b="1" dirty="0"/>
              <a:t>SB303 (Stanley, Jr.)</a:t>
            </a:r>
            <a:endParaRPr lang="en-US" dirty="0"/>
          </a:p>
          <a:p>
            <a:r>
              <a:rPr lang="en-US" sz="2800" dirty="0" smtClean="0"/>
              <a:t>Created </a:t>
            </a:r>
            <a:r>
              <a:rPr lang="en-US" sz="2800" dirty="0"/>
              <a:t>§3.2-6511.2</a:t>
            </a:r>
          </a:p>
          <a:p>
            <a:pPr lvl="0"/>
            <a:r>
              <a:rPr lang="en-US" sz="2800" dirty="0" smtClean="0"/>
              <a:t>Prohibits the </a:t>
            </a:r>
            <a:r>
              <a:rPr lang="en-US" sz="2800" dirty="0"/>
              <a:t>sale of a dog bred by someone who has been sanctioned under the Animal Welfare Act or other enumerated violations</a:t>
            </a:r>
            <a:r>
              <a:rPr lang="en-US" sz="2800" dirty="0" smtClean="0"/>
              <a:t>.</a:t>
            </a:r>
          </a:p>
          <a:p>
            <a:r>
              <a:rPr lang="en-US" sz="2800" dirty="0"/>
              <a:t>It is a Class 1 misdemeanor for each dog imported, sold, or offered for sale.</a:t>
            </a:r>
          </a:p>
          <a:p>
            <a:pPr lvl="0"/>
            <a:endParaRPr lang="en-US" sz="2800" dirty="0"/>
          </a:p>
        </p:txBody>
      </p:sp>
    </p:spTree>
    <p:extLst>
      <p:ext uri="{BB962C8B-B14F-4D97-AF65-F5344CB8AC3E}">
        <p14:creationId xmlns:p14="http://schemas.microsoft.com/office/powerpoint/2010/main" val="2926528286"/>
      </p:ext>
    </p:extLst>
  </p:cSld>
  <p:clrMapOvr>
    <a:masterClrMapping/>
  </p:clrMapOvr>
  <p:timing>
    <p:tnLst>
      <p:par>
        <p:cTn id="1" dur="indefinite" restart="never" nodeType="tmRoot"/>
      </p:par>
    </p:tnLst>
  </p:timing>
</p:sld>
</file>

<file path=ppt/slides/slide1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Workers’ Comp; PTSD; </a:t>
            </a:r>
            <a:br>
              <a:rPr lang="en-US" b="1" dirty="0" smtClean="0"/>
            </a:br>
            <a:r>
              <a:rPr lang="en-US" b="1" dirty="0" smtClean="0"/>
              <a:t>LEO’s and Firefighters</a:t>
            </a:r>
            <a:endParaRPr lang="en-US" b="1" dirty="0"/>
          </a:p>
        </p:txBody>
      </p:sp>
      <p:sp>
        <p:nvSpPr>
          <p:cNvPr id="3" name="Content Placeholder 2"/>
          <p:cNvSpPr>
            <a:spLocks noGrp="1"/>
          </p:cNvSpPr>
          <p:nvPr>
            <p:ph idx="1"/>
          </p:nvPr>
        </p:nvSpPr>
        <p:spPr/>
        <p:txBody>
          <a:bodyPr>
            <a:normAutofit/>
          </a:bodyPr>
          <a:lstStyle/>
          <a:p>
            <a:pPr marL="0" indent="0">
              <a:buNone/>
            </a:pPr>
            <a:r>
              <a:rPr lang="en-US" b="1" dirty="0" smtClean="0"/>
              <a:t>HB 438 (</a:t>
            </a:r>
            <a:r>
              <a:rPr lang="en-US" b="1" dirty="0" err="1" smtClean="0"/>
              <a:t>Heretick</a:t>
            </a:r>
            <a:r>
              <a:rPr lang="en-US" b="1" dirty="0" smtClean="0"/>
              <a:t>)/SB 561 (Vogel)</a:t>
            </a:r>
          </a:p>
          <a:p>
            <a:r>
              <a:rPr lang="en-US" sz="3000" dirty="0" smtClean="0"/>
              <a:t>Provides that PTSD incurred by LEO’s or firefighters is compensable under VA Workers’ Comp Act </a:t>
            </a:r>
            <a:r>
              <a:rPr lang="en-US" sz="3000" i="1" dirty="0" smtClean="0"/>
              <a:t>under specified circumstances</a:t>
            </a:r>
            <a:r>
              <a:rPr lang="en-US" sz="3000" dirty="0" smtClean="0"/>
              <a:t>.</a:t>
            </a:r>
          </a:p>
          <a:p>
            <a:r>
              <a:rPr lang="en-US" sz="3000" dirty="0" smtClean="0"/>
              <a:t>Sets requirements for resilience and self-care training.  </a:t>
            </a:r>
          </a:p>
          <a:p>
            <a:r>
              <a:rPr lang="en-US" sz="3000" dirty="0" smtClean="0"/>
              <a:t>Amends §§ 9.1-102, 9.1-203.1; adds §65.2-107</a:t>
            </a:r>
            <a:endParaRPr lang="en-US" sz="3000" dirty="0"/>
          </a:p>
        </p:txBody>
      </p:sp>
    </p:spTree>
    <p:extLst>
      <p:ext uri="{BB962C8B-B14F-4D97-AF65-F5344CB8AC3E}">
        <p14:creationId xmlns:p14="http://schemas.microsoft.com/office/powerpoint/2010/main" val="2016990075"/>
      </p:ext>
    </p:extLst>
  </p:cSld>
  <p:clrMapOvr>
    <a:masterClrMapping/>
  </p:clrMapOvr>
</p:sld>
</file>

<file path=ppt/slides/slide1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Exposure to Decedent’s Body Fluids; Testing</a:t>
            </a:r>
            <a:endParaRPr lang="en-US" b="1" dirty="0"/>
          </a:p>
        </p:txBody>
      </p:sp>
      <p:sp>
        <p:nvSpPr>
          <p:cNvPr id="3" name="Content Placeholder 2"/>
          <p:cNvSpPr>
            <a:spLocks noGrp="1"/>
          </p:cNvSpPr>
          <p:nvPr>
            <p:ph idx="1"/>
          </p:nvPr>
        </p:nvSpPr>
        <p:spPr/>
        <p:txBody>
          <a:bodyPr/>
          <a:lstStyle/>
          <a:p>
            <a:pPr marL="0" indent="0">
              <a:buNone/>
            </a:pPr>
            <a:r>
              <a:rPr lang="en-US" b="1" dirty="0" smtClean="0"/>
              <a:t>HB 664 (R. Bell)</a:t>
            </a:r>
          </a:p>
          <a:p>
            <a:r>
              <a:rPr lang="en-US" sz="2800" dirty="0" smtClean="0"/>
              <a:t>Provides that when first responders are exposed to a decedent’s body fluids in a manner that could transmit HIV, Hepatitis B or C, the next of kin shall be </a:t>
            </a:r>
            <a:r>
              <a:rPr lang="en-US" sz="2800" i="1" dirty="0" smtClean="0"/>
              <a:t>deemed</a:t>
            </a:r>
            <a:r>
              <a:rPr lang="en-US" sz="2800" dirty="0" smtClean="0"/>
              <a:t> to have consented to testing.  </a:t>
            </a:r>
            <a:endParaRPr lang="en-US" sz="2800" dirty="0"/>
          </a:p>
          <a:p>
            <a:r>
              <a:rPr lang="en-US" sz="2800" dirty="0" smtClean="0"/>
              <a:t>Currently such consent must be obtained.</a:t>
            </a:r>
          </a:p>
          <a:p>
            <a:r>
              <a:rPr lang="en-US" sz="2800" dirty="0" smtClean="0"/>
              <a:t>Amends §§ 32.1-45.1, 32.1-45.2, 32.1-48.015, 32.1-116.3</a:t>
            </a:r>
            <a:endParaRPr lang="en-US" sz="2800" dirty="0"/>
          </a:p>
        </p:txBody>
      </p:sp>
    </p:spTree>
    <p:extLst>
      <p:ext uri="{BB962C8B-B14F-4D97-AF65-F5344CB8AC3E}">
        <p14:creationId xmlns:p14="http://schemas.microsoft.com/office/powerpoint/2010/main" val="784481653"/>
      </p:ext>
    </p:extLst>
  </p:cSld>
  <p:clrMapOvr>
    <a:masterClrMapping/>
  </p:clrMapOvr>
</p:sld>
</file>

<file path=ppt/slides/slide1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9144000" cy="1143000"/>
          </a:xfrm>
        </p:spPr>
        <p:txBody>
          <a:bodyPr>
            <a:normAutofit fontScale="90000"/>
          </a:bodyPr>
          <a:lstStyle/>
          <a:p>
            <a:r>
              <a:rPr lang="en-US" b="1" dirty="0" smtClean="0"/>
              <a:t>Dispatchers; TCPR &amp; Emergency Medical Dispatch Training</a:t>
            </a:r>
            <a:endParaRPr lang="en-US" b="1" dirty="0"/>
          </a:p>
        </p:txBody>
      </p:sp>
      <p:sp>
        <p:nvSpPr>
          <p:cNvPr id="3" name="Content Placeholder 2"/>
          <p:cNvSpPr>
            <a:spLocks noGrp="1"/>
          </p:cNvSpPr>
          <p:nvPr>
            <p:ph idx="1"/>
          </p:nvPr>
        </p:nvSpPr>
        <p:spPr>
          <a:xfrm>
            <a:off x="381000" y="1600201"/>
            <a:ext cx="8534400" cy="4419599"/>
          </a:xfrm>
        </p:spPr>
        <p:txBody>
          <a:bodyPr>
            <a:normAutofit/>
          </a:bodyPr>
          <a:lstStyle/>
          <a:p>
            <a:pPr marL="0" indent="0">
              <a:buNone/>
            </a:pPr>
            <a:r>
              <a:rPr lang="en-US" b="1" dirty="0" smtClean="0"/>
              <a:t>HB 727 (Hope)/ SB (McClellan)</a:t>
            </a:r>
          </a:p>
          <a:p>
            <a:r>
              <a:rPr lang="en-US" sz="2400" dirty="0" smtClean="0"/>
              <a:t>Each public safety answering point (PSAP) to provide training and equipment for each dispatcher in </a:t>
            </a:r>
            <a:r>
              <a:rPr lang="en-US" sz="2400" dirty="0" err="1"/>
              <a:t>T</a:t>
            </a:r>
            <a:r>
              <a:rPr lang="en-US" sz="2400" dirty="0" err="1" smtClean="0"/>
              <a:t>elecommunicator</a:t>
            </a:r>
            <a:r>
              <a:rPr lang="en-US" sz="2400" dirty="0" smtClean="0"/>
              <a:t> CPR (TCPR).</a:t>
            </a:r>
          </a:p>
          <a:p>
            <a:r>
              <a:rPr lang="en-US" sz="2400" dirty="0" smtClean="0"/>
              <a:t>Board of Health to establish standards.</a:t>
            </a:r>
          </a:p>
          <a:p>
            <a:r>
              <a:rPr lang="en-US" sz="2400" dirty="0" smtClean="0"/>
              <a:t>PSAP’s can enter reciprocal agreements with other PSAP’s.</a:t>
            </a:r>
          </a:p>
          <a:p>
            <a:r>
              <a:rPr lang="en-US" sz="2400" dirty="0" smtClean="0"/>
              <a:t>Establishes civil immunity for dispatchers providing TCPR.</a:t>
            </a:r>
          </a:p>
          <a:p>
            <a:r>
              <a:rPr lang="en-US" sz="2400" dirty="0" smtClean="0"/>
              <a:t>Dispatchers must complete an Emergency Medical Dispatch education program by 7/1/2024.</a:t>
            </a:r>
          </a:p>
          <a:p>
            <a:r>
              <a:rPr lang="en-US" sz="2400" dirty="0" smtClean="0"/>
              <a:t>Adds </a:t>
            </a:r>
            <a:r>
              <a:rPr lang="en-US" sz="2400" dirty="0"/>
              <a:t>§</a:t>
            </a:r>
            <a:r>
              <a:rPr lang="en-US" sz="2400" dirty="0" smtClean="0"/>
              <a:t> 56-484.16:1.</a:t>
            </a:r>
          </a:p>
          <a:p>
            <a:pPr marL="0" indent="0">
              <a:buNone/>
            </a:pPr>
            <a:endParaRPr lang="en-US" sz="2400" dirty="0"/>
          </a:p>
        </p:txBody>
      </p:sp>
    </p:spTree>
    <p:extLst>
      <p:ext uri="{BB962C8B-B14F-4D97-AF65-F5344CB8AC3E}">
        <p14:creationId xmlns:p14="http://schemas.microsoft.com/office/powerpoint/2010/main" val="4255952311"/>
      </p:ext>
    </p:extLst>
  </p:cSld>
  <p:clrMapOvr>
    <a:masterClrMapping/>
  </p:clrMapOvr>
</p:sld>
</file>

<file path=ppt/slides/slide1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Services for Former LEO’s with a Disability</a:t>
            </a:r>
            <a:endParaRPr lang="en-US" b="1" dirty="0"/>
          </a:p>
        </p:txBody>
      </p:sp>
      <p:sp>
        <p:nvSpPr>
          <p:cNvPr id="3" name="Content Placeholder 2"/>
          <p:cNvSpPr>
            <a:spLocks noGrp="1"/>
          </p:cNvSpPr>
          <p:nvPr>
            <p:ph idx="1"/>
          </p:nvPr>
        </p:nvSpPr>
        <p:spPr>
          <a:xfrm>
            <a:off x="152400" y="1600201"/>
            <a:ext cx="8839200" cy="4724399"/>
          </a:xfrm>
        </p:spPr>
        <p:txBody>
          <a:bodyPr/>
          <a:lstStyle/>
          <a:p>
            <a:pPr marL="0" indent="0">
              <a:buNone/>
            </a:pPr>
            <a:r>
              <a:rPr lang="en-US" b="1" dirty="0" smtClean="0"/>
              <a:t>HB 1025 (Adams) </a:t>
            </a:r>
            <a:endParaRPr lang="en-US" sz="2400" b="1" dirty="0" smtClean="0"/>
          </a:p>
          <a:p>
            <a:r>
              <a:rPr lang="en-US" sz="2600" dirty="0" smtClean="0"/>
              <a:t>Requires Dept. for Aging and Rehabilitative Services to make available to LE agencies information regarding vocational rehabilitation programs and employment services available to assist former LEO’s who have a disability as a result of their service.</a:t>
            </a:r>
          </a:p>
          <a:p>
            <a:r>
              <a:rPr lang="en-US" sz="2600" dirty="0" smtClean="0"/>
              <a:t>Each law enforcement agency to provide such information to officers separating from service because of their disability.</a:t>
            </a:r>
          </a:p>
          <a:p>
            <a:r>
              <a:rPr lang="en-US" sz="2600" dirty="0" smtClean="0"/>
              <a:t>Adds Chapter 553.  </a:t>
            </a:r>
          </a:p>
          <a:p>
            <a:pPr marL="0" indent="0">
              <a:buNone/>
            </a:pPr>
            <a:endParaRPr lang="en-US" sz="2400" dirty="0" smtClean="0"/>
          </a:p>
        </p:txBody>
      </p:sp>
    </p:spTree>
    <p:extLst>
      <p:ext uri="{BB962C8B-B14F-4D97-AF65-F5344CB8AC3E}">
        <p14:creationId xmlns:p14="http://schemas.microsoft.com/office/powerpoint/2010/main" val="3440716362"/>
      </p:ext>
    </p:extLst>
  </p:cSld>
  <p:clrMapOvr>
    <a:masterClrMapping/>
  </p:clrMapOvr>
</p:sld>
</file>

<file path=ppt/slides/slide1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Community Policing Act; Data Collection; Reporting</a:t>
            </a:r>
            <a:endParaRPr lang="en-US" b="1" dirty="0"/>
          </a:p>
        </p:txBody>
      </p:sp>
      <p:sp>
        <p:nvSpPr>
          <p:cNvPr id="3" name="Content Placeholder 2"/>
          <p:cNvSpPr>
            <a:spLocks noGrp="1"/>
          </p:cNvSpPr>
          <p:nvPr>
            <p:ph idx="1"/>
          </p:nvPr>
        </p:nvSpPr>
        <p:spPr>
          <a:xfrm>
            <a:off x="228600" y="1600201"/>
            <a:ext cx="8763000" cy="4800599"/>
          </a:xfrm>
        </p:spPr>
        <p:txBody>
          <a:bodyPr/>
          <a:lstStyle/>
          <a:p>
            <a:pPr marL="0" indent="0">
              <a:buNone/>
            </a:pPr>
            <a:r>
              <a:rPr lang="en-US" b="1" dirty="0" smtClean="0"/>
              <a:t>HB 1250 (</a:t>
            </a:r>
            <a:r>
              <a:rPr lang="en-US" b="1" dirty="0" err="1" smtClean="0"/>
              <a:t>Torian</a:t>
            </a:r>
            <a:r>
              <a:rPr lang="en-US" b="1" dirty="0" smtClean="0"/>
              <a:t>)</a:t>
            </a:r>
          </a:p>
          <a:p>
            <a:r>
              <a:rPr lang="en-US" sz="2600" dirty="0" smtClean="0"/>
              <a:t>Prohibits LEO’s and VSP officers from engaging in bias-based profiling while performing their duties. </a:t>
            </a:r>
          </a:p>
          <a:p>
            <a:r>
              <a:rPr lang="en-US" sz="2600" dirty="0" smtClean="0"/>
              <a:t>Directs VSP to create a Community Policing Database into which LEO’s and VSP officers report certain data about motor vehicle and investigatory stops.</a:t>
            </a:r>
          </a:p>
          <a:p>
            <a:r>
              <a:rPr lang="en-US" sz="2600" dirty="0" smtClean="0"/>
              <a:t>DCJS to access data for analysis related to excessive force complaints and to report annually.</a:t>
            </a:r>
          </a:p>
          <a:p>
            <a:r>
              <a:rPr lang="en-US" sz="2600" dirty="0" smtClean="0"/>
              <a:t>Adds §§ 9.1-191, 15.2-1609.10, 15.2-1722.1, 52-30.1 to 52-30.4.</a:t>
            </a:r>
          </a:p>
        </p:txBody>
      </p:sp>
    </p:spTree>
    <p:extLst>
      <p:ext uri="{BB962C8B-B14F-4D97-AF65-F5344CB8AC3E}">
        <p14:creationId xmlns:p14="http://schemas.microsoft.com/office/powerpoint/2010/main" val="1276285328"/>
      </p:ext>
    </p:extLst>
  </p:cSld>
  <p:clrMapOvr>
    <a:masterClrMapping/>
  </p:clrMapOvr>
</p:sld>
</file>

<file path=ppt/slides/slide1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274638"/>
            <a:ext cx="8839200" cy="1143000"/>
          </a:xfrm>
        </p:spPr>
        <p:txBody>
          <a:bodyPr>
            <a:normAutofit fontScale="90000"/>
          </a:bodyPr>
          <a:lstStyle/>
          <a:p>
            <a:r>
              <a:rPr lang="en-US" b="1" dirty="0"/>
              <a:t>School </a:t>
            </a:r>
            <a:r>
              <a:rPr lang="en-US" b="1" dirty="0" smtClean="0"/>
              <a:t>Resource &amp; Security </a:t>
            </a:r>
            <a:r>
              <a:rPr lang="en-US" b="1" dirty="0"/>
              <a:t>O</a:t>
            </a:r>
            <a:r>
              <a:rPr lang="en-US" b="1" dirty="0" smtClean="0"/>
              <a:t>fficers</a:t>
            </a:r>
            <a:r>
              <a:rPr lang="en-US" b="1" dirty="0"/>
              <a:t>; </a:t>
            </a:r>
            <a:r>
              <a:rPr lang="en-US" b="1" dirty="0" smtClean="0"/>
              <a:t>Training </a:t>
            </a:r>
            <a:endParaRPr lang="en-US" b="1" dirty="0"/>
          </a:p>
        </p:txBody>
      </p:sp>
      <p:sp>
        <p:nvSpPr>
          <p:cNvPr id="3" name="Content Placeholder 2"/>
          <p:cNvSpPr>
            <a:spLocks noGrp="1"/>
          </p:cNvSpPr>
          <p:nvPr>
            <p:ph idx="1"/>
          </p:nvPr>
        </p:nvSpPr>
        <p:spPr/>
        <p:txBody>
          <a:bodyPr>
            <a:normAutofit fontScale="92500" lnSpcReduction="10000"/>
          </a:bodyPr>
          <a:lstStyle/>
          <a:p>
            <a:pPr marL="0" indent="0">
              <a:buNone/>
            </a:pPr>
            <a:r>
              <a:rPr lang="en-US" sz="3500" b="1" dirty="0"/>
              <a:t>HB 1419 (Jones) / SB 171 (Locke)</a:t>
            </a:r>
          </a:p>
          <a:p>
            <a:pPr lvl="0"/>
            <a:r>
              <a:rPr lang="en-US" sz="2800" dirty="0" smtClean="0"/>
              <a:t>School </a:t>
            </a:r>
            <a:r>
              <a:rPr lang="en-US" sz="2800" dirty="0"/>
              <a:t>resource officers and school security officers are required to receive training specific to the role and responsibility of a law-enforcement officer working with students in a school environment that includes training </a:t>
            </a:r>
            <a:r>
              <a:rPr lang="en-US" sz="2800" dirty="0" smtClean="0"/>
              <a:t> </a:t>
            </a:r>
            <a:r>
              <a:rPr lang="en-US" sz="2800" i="1" u="sng" dirty="0" smtClean="0"/>
              <a:t>in current law </a:t>
            </a:r>
            <a:r>
              <a:rPr lang="en-US" sz="2800" dirty="0" smtClean="0"/>
              <a:t>on</a:t>
            </a:r>
            <a:r>
              <a:rPr lang="en-US" sz="2800" dirty="0"/>
              <a:t>: </a:t>
            </a:r>
          </a:p>
          <a:p>
            <a:pPr lvl="1"/>
            <a:r>
              <a:rPr lang="en-US" sz="2600" dirty="0" smtClean="0"/>
              <a:t>(</a:t>
            </a:r>
            <a:r>
              <a:rPr lang="en-US" sz="2600" dirty="0" err="1" smtClean="0"/>
              <a:t>i</a:t>
            </a:r>
            <a:r>
              <a:rPr lang="en-US" sz="2600" dirty="0" smtClean="0"/>
              <a:t>) relevant </a:t>
            </a:r>
            <a:r>
              <a:rPr lang="en-US" sz="2600" dirty="0"/>
              <a:t>state and federal laws; </a:t>
            </a:r>
          </a:p>
          <a:p>
            <a:pPr lvl="1"/>
            <a:r>
              <a:rPr lang="en-US" sz="2600" dirty="0" smtClean="0"/>
              <a:t>(ii) school </a:t>
            </a:r>
            <a:r>
              <a:rPr lang="en-US" sz="2600" dirty="0"/>
              <a:t>and personal liability issues; </a:t>
            </a:r>
          </a:p>
          <a:p>
            <a:pPr lvl="1"/>
            <a:r>
              <a:rPr lang="en-US" sz="2600" dirty="0" smtClean="0"/>
              <a:t>(iii) security </a:t>
            </a:r>
            <a:r>
              <a:rPr lang="en-US" sz="2600" dirty="0"/>
              <a:t>awareness in the school environment; </a:t>
            </a:r>
          </a:p>
          <a:p>
            <a:pPr lvl="1"/>
            <a:r>
              <a:rPr lang="en-US" sz="2600" dirty="0" smtClean="0"/>
              <a:t>(iv</a:t>
            </a:r>
            <a:r>
              <a:rPr lang="en-US" sz="2600" dirty="0"/>
              <a:t>) disaster and emergency response</a:t>
            </a:r>
            <a:r>
              <a:rPr lang="en-US" sz="2600" i="1" dirty="0"/>
              <a:t>;</a:t>
            </a:r>
            <a:endParaRPr lang="en-US" sz="2600" dirty="0"/>
          </a:p>
        </p:txBody>
      </p:sp>
    </p:spTree>
    <p:extLst>
      <p:ext uri="{BB962C8B-B14F-4D97-AF65-F5344CB8AC3E}">
        <p14:creationId xmlns:p14="http://schemas.microsoft.com/office/powerpoint/2010/main" val="1405316169"/>
      </p:ext>
    </p:extLst>
  </p:cSld>
  <p:clrMapOvr>
    <a:masterClrMapping/>
  </p:clrMapOvr>
  <p:timing>
    <p:tnLst>
      <p:par>
        <p:cTn id="1" dur="indefinite" restart="never" nodeType="tmRoot"/>
      </p:par>
    </p:tnLst>
  </p:timing>
</p:sld>
</file>

<file path=ppt/slides/slide1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School Resource &amp; Security Officers; Training </a:t>
            </a:r>
            <a:endParaRPr lang="en-US" dirty="0"/>
          </a:p>
        </p:txBody>
      </p:sp>
      <p:sp>
        <p:nvSpPr>
          <p:cNvPr id="3" name="Content Placeholder 2"/>
          <p:cNvSpPr>
            <a:spLocks noGrp="1"/>
          </p:cNvSpPr>
          <p:nvPr>
            <p:ph idx="1"/>
          </p:nvPr>
        </p:nvSpPr>
        <p:spPr>
          <a:xfrm>
            <a:off x="457200" y="1600201"/>
            <a:ext cx="8229600" cy="4571999"/>
          </a:xfrm>
        </p:spPr>
        <p:txBody>
          <a:bodyPr>
            <a:normAutofit fontScale="92500"/>
          </a:bodyPr>
          <a:lstStyle/>
          <a:p>
            <a:pPr lvl="1"/>
            <a:r>
              <a:rPr lang="en-US" sz="2600" dirty="0" smtClean="0"/>
              <a:t>(v) </a:t>
            </a:r>
            <a:r>
              <a:rPr lang="en-US" sz="2600" dirty="0"/>
              <a:t>mediation and conflict resolution, including de-escalation techniques such as  physical alternatives to restraint; </a:t>
            </a:r>
          </a:p>
          <a:p>
            <a:pPr lvl="1"/>
            <a:r>
              <a:rPr lang="en-US" sz="2600" dirty="0"/>
              <a:t>(vi) awareness of cultural diversity and implicit bias; </a:t>
            </a:r>
          </a:p>
          <a:p>
            <a:pPr lvl="1"/>
            <a:r>
              <a:rPr lang="en-US" sz="2600" dirty="0"/>
              <a:t>(vii) working with students with disabilities, mental health needs, substance abuse disorders, or past traumatic experiences; and </a:t>
            </a:r>
          </a:p>
          <a:p>
            <a:pPr lvl="1"/>
            <a:r>
              <a:rPr lang="en-US" sz="2600" dirty="0"/>
              <a:t>(viii) student behavioral dynamics, including current child and adolescent development and brain research</a:t>
            </a:r>
            <a:r>
              <a:rPr lang="en-US" sz="2600" dirty="0" smtClean="0"/>
              <a:t>.</a:t>
            </a:r>
          </a:p>
          <a:p>
            <a:pPr lvl="1"/>
            <a:r>
              <a:rPr lang="en-US" sz="2400" dirty="0" smtClean="0"/>
              <a:t>Amends § </a:t>
            </a:r>
            <a:r>
              <a:rPr lang="en-US" sz="2400" dirty="0"/>
              <a:t>9.1-102</a:t>
            </a:r>
          </a:p>
          <a:p>
            <a:pPr lvl="1"/>
            <a:endParaRPr lang="en-US" sz="2600" i="1" dirty="0" smtClean="0"/>
          </a:p>
          <a:p>
            <a:pPr lvl="1"/>
            <a:endParaRPr lang="en-US" sz="2600" dirty="0"/>
          </a:p>
        </p:txBody>
      </p:sp>
    </p:spTree>
    <p:extLst>
      <p:ext uri="{BB962C8B-B14F-4D97-AF65-F5344CB8AC3E}">
        <p14:creationId xmlns:p14="http://schemas.microsoft.com/office/powerpoint/2010/main" val="1755180549"/>
      </p:ext>
    </p:extLst>
  </p:cSld>
  <p:clrMapOvr>
    <a:masterClrMapping/>
  </p:clrMapOvr>
  <p:timing>
    <p:tnLst>
      <p:par>
        <p:cTn id="1" dur="indefinite" restart="never" nodeType="tmRoot"/>
      </p:par>
    </p:tnLst>
  </p:timing>
</p:sld>
</file>

<file path=ppt/slides/slide1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VRS; Retired LEO’s Employed as School Security Officers</a:t>
            </a:r>
            <a:endParaRPr lang="en-US" b="1" dirty="0"/>
          </a:p>
        </p:txBody>
      </p:sp>
      <p:sp>
        <p:nvSpPr>
          <p:cNvPr id="3" name="Content Placeholder 2"/>
          <p:cNvSpPr>
            <a:spLocks noGrp="1"/>
          </p:cNvSpPr>
          <p:nvPr>
            <p:ph idx="1"/>
          </p:nvPr>
        </p:nvSpPr>
        <p:spPr/>
        <p:txBody>
          <a:bodyPr>
            <a:normAutofit fontScale="92500" lnSpcReduction="10000"/>
          </a:bodyPr>
          <a:lstStyle/>
          <a:p>
            <a:pPr marL="0" indent="0">
              <a:buNone/>
            </a:pPr>
            <a:r>
              <a:rPr lang="en-US" b="1" dirty="0" smtClean="0"/>
              <a:t>HB 1495 (</a:t>
            </a:r>
            <a:r>
              <a:rPr lang="en-US" b="1" dirty="0" err="1" smtClean="0"/>
              <a:t>Torian</a:t>
            </a:r>
            <a:r>
              <a:rPr lang="en-US" b="1" dirty="0" smtClean="0"/>
              <a:t>) / SB 54 (Cosgrove)</a:t>
            </a:r>
          </a:p>
          <a:p>
            <a:r>
              <a:rPr lang="en-US" sz="2600" dirty="0" smtClean="0"/>
              <a:t>Allows a retired LEO to continue to receive his service retirement allowance if subsequently employed as a school security officer, as long as he:</a:t>
            </a:r>
          </a:p>
          <a:p>
            <a:pPr marL="971550" lvl="1" indent="-571500">
              <a:buFont typeface="+mj-lt"/>
              <a:buAutoNum type="romanLcPeriod"/>
            </a:pPr>
            <a:r>
              <a:rPr lang="en-US" sz="2600" dirty="0" smtClean="0"/>
              <a:t>Had a break in service of at least 12 months;</a:t>
            </a:r>
          </a:p>
          <a:p>
            <a:pPr marL="971550" lvl="1" indent="-571500">
              <a:buFont typeface="+mj-lt"/>
              <a:buAutoNum type="romanLcPeriod"/>
            </a:pPr>
            <a:r>
              <a:rPr lang="en-US" sz="2600" dirty="0" smtClean="0"/>
              <a:t>Did not retire under an early retirement program, and</a:t>
            </a:r>
          </a:p>
          <a:p>
            <a:pPr marL="971550" lvl="1" indent="-571500">
              <a:buFont typeface="+mj-lt"/>
              <a:buAutoNum type="romanLcPeriod"/>
            </a:pPr>
            <a:r>
              <a:rPr lang="en-US" sz="2600" dirty="0" smtClean="0"/>
              <a:t>Did not retire under the Workforce Transition Act of 1995.</a:t>
            </a:r>
          </a:p>
          <a:p>
            <a:r>
              <a:rPr lang="en-US" sz="2600" dirty="0" smtClean="0"/>
              <a:t>Amends </a:t>
            </a:r>
            <a:r>
              <a:rPr lang="en-US" sz="2600" dirty="0"/>
              <a:t>§ </a:t>
            </a:r>
            <a:r>
              <a:rPr lang="en-US" sz="2600" dirty="0" smtClean="0"/>
              <a:t>51.1-155.</a:t>
            </a:r>
            <a:endParaRPr lang="en-US" sz="2600" dirty="0"/>
          </a:p>
        </p:txBody>
      </p:sp>
    </p:spTree>
    <p:extLst>
      <p:ext uri="{BB962C8B-B14F-4D97-AF65-F5344CB8AC3E}">
        <p14:creationId xmlns:p14="http://schemas.microsoft.com/office/powerpoint/2010/main" val="1434820132"/>
      </p:ext>
    </p:extLst>
  </p:cSld>
  <p:clrMapOvr>
    <a:masterClrMapping/>
  </p:clrMapOvr>
</p:sld>
</file>

<file path=ppt/slides/slide1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Capitol Police; </a:t>
            </a:r>
            <a:br>
              <a:rPr lang="en-US" b="1" dirty="0" smtClean="0"/>
            </a:br>
            <a:r>
              <a:rPr lang="en-US" b="1" dirty="0" smtClean="0"/>
              <a:t>Concurrent Jurisdiction</a:t>
            </a:r>
            <a:endParaRPr lang="en-US" b="1" dirty="0"/>
          </a:p>
        </p:txBody>
      </p:sp>
      <p:sp>
        <p:nvSpPr>
          <p:cNvPr id="3" name="Content Placeholder 2"/>
          <p:cNvSpPr>
            <a:spLocks noGrp="1"/>
          </p:cNvSpPr>
          <p:nvPr>
            <p:ph idx="1"/>
          </p:nvPr>
        </p:nvSpPr>
        <p:spPr/>
        <p:txBody>
          <a:bodyPr/>
          <a:lstStyle/>
          <a:p>
            <a:pPr marL="0" indent="0">
              <a:buNone/>
            </a:pPr>
            <a:r>
              <a:rPr lang="en-US" b="1" dirty="0" smtClean="0"/>
              <a:t>HB 1626 (Bourne)/SB 996 (Edwards)</a:t>
            </a:r>
            <a:endParaRPr lang="en-US" dirty="0" smtClean="0"/>
          </a:p>
          <a:p>
            <a:r>
              <a:rPr lang="en-US" sz="2800" dirty="0" smtClean="0"/>
              <a:t>Provides that a Capitol Police Officer who is a detector canine handler has concurrent jurisdiction with another jurisdiction that has requested assistance of Capitol Police in the detection of firearms, ammunition, explosives, propellants or incendiaries.</a:t>
            </a:r>
          </a:p>
          <a:p>
            <a:r>
              <a:rPr lang="en-US" sz="2800" dirty="0" smtClean="0"/>
              <a:t>Amends </a:t>
            </a:r>
            <a:r>
              <a:rPr lang="en-US" sz="2800" dirty="0"/>
              <a:t>§ </a:t>
            </a:r>
            <a:r>
              <a:rPr lang="en-US" sz="2800" dirty="0" smtClean="0"/>
              <a:t>30-34.2:1.</a:t>
            </a:r>
            <a:endParaRPr lang="en-US" sz="2800" dirty="0"/>
          </a:p>
        </p:txBody>
      </p:sp>
    </p:spTree>
    <p:extLst>
      <p:ext uri="{BB962C8B-B14F-4D97-AF65-F5344CB8AC3E}">
        <p14:creationId xmlns:p14="http://schemas.microsoft.com/office/powerpoint/2010/main" val="4020727627"/>
      </p:ext>
    </p:extLst>
  </p:cSld>
  <p:clrMapOvr>
    <a:masterClrMapping/>
  </p:clrMapOvr>
</p:sld>
</file>

<file path=ppt/slides/slide1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754562"/>
          </a:xfrm>
        </p:spPr>
        <p:txBody>
          <a:bodyPr>
            <a:normAutofit/>
          </a:bodyPr>
          <a:lstStyle/>
          <a:p>
            <a:r>
              <a:rPr lang="en-US" sz="6000" dirty="0" smtClean="0"/>
              <a:t>MENTAL HEALTH,</a:t>
            </a:r>
            <a:br>
              <a:rPr lang="en-US" sz="6000" dirty="0" smtClean="0"/>
            </a:br>
            <a:r>
              <a:rPr lang="en-US" sz="6000" dirty="0" smtClean="0"/>
              <a:t>SPECIALTY DOCKETS &amp;</a:t>
            </a:r>
            <a:br>
              <a:rPr lang="en-US" sz="6000" dirty="0" smtClean="0"/>
            </a:br>
            <a:r>
              <a:rPr lang="en-US" sz="6000" dirty="0" smtClean="0"/>
              <a:t>DETENTION ORDERS</a:t>
            </a:r>
            <a:endParaRPr lang="en-US" sz="6000" dirty="0"/>
          </a:p>
        </p:txBody>
      </p:sp>
    </p:spTree>
    <p:extLst>
      <p:ext uri="{BB962C8B-B14F-4D97-AF65-F5344CB8AC3E}">
        <p14:creationId xmlns:p14="http://schemas.microsoft.com/office/powerpoint/2010/main" val="387612531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8991600" cy="1143000"/>
          </a:xfrm>
        </p:spPr>
        <p:txBody>
          <a:bodyPr>
            <a:normAutofit fontScale="90000"/>
          </a:bodyPr>
          <a:lstStyle/>
          <a:p>
            <a:r>
              <a:rPr lang="en-US" b="1" dirty="0"/>
              <a:t>Fishing </a:t>
            </a:r>
            <a:r>
              <a:rPr lang="en-US" b="1" dirty="0" smtClean="0"/>
              <a:t>Permits</a:t>
            </a:r>
            <a:r>
              <a:rPr lang="en-US" b="1" dirty="0"/>
              <a:t>; </a:t>
            </a:r>
            <a:r>
              <a:rPr lang="en-US" b="1" dirty="0" smtClean="0"/>
              <a:t>Special </a:t>
            </a:r>
            <a:r>
              <a:rPr lang="en-US" b="1" dirty="0"/>
              <a:t>P</a:t>
            </a:r>
            <a:r>
              <a:rPr lang="en-US" b="1" dirty="0" smtClean="0"/>
              <a:t>ermits </a:t>
            </a:r>
            <a:r>
              <a:rPr lang="en-US" b="1" dirty="0"/>
              <a:t>for </a:t>
            </a:r>
            <a:r>
              <a:rPr lang="en-US" b="1" dirty="0" smtClean="0"/>
              <a:t>Certain </a:t>
            </a:r>
            <a:r>
              <a:rPr lang="en-US" b="1" dirty="0"/>
              <a:t>Y</a:t>
            </a:r>
            <a:r>
              <a:rPr lang="en-US" b="1" dirty="0" smtClean="0"/>
              <a:t>outh </a:t>
            </a:r>
            <a:r>
              <a:rPr lang="en-US" b="1" dirty="0"/>
              <a:t>C</a:t>
            </a:r>
            <a:r>
              <a:rPr lang="en-US" b="1" dirty="0" smtClean="0"/>
              <a:t>amps</a:t>
            </a:r>
            <a:endParaRPr lang="en-US" b="1" dirty="0"/>
          </a:p>
        </p:txBody>
      </p:sp>
      <p:sp>
        <p:nvSpPr>
          <p:cNvPr id="3" name="Content Placeholder 2"/>
          <p:cNvSpPr>
            <a:spLocks noGrp="1"/>
          </p:cNvSpPr>
          <p:nvPr>
            <p:ph idx="1"/>
          </p:nvPr>
        </p:nvSpPr>
        <p:spPr>
          <a:xfrm>
            <a:off x="457200" y="1600201"/>
            <a:ext cx="8229600" cy="4495799"/>
          </a:xfrm>
        </p:spPr>
        <p:txBody>
          <a:bodyPr>
            <a:normAutofit fontScale="92500" lnSpcReduction="20000"/>
          </a:bodyPr>
          <a:lstStyle/>
          <a:p>
            <a:pPr marL="0" indent="0">
              <a:buNone/>
            </a:pPr>
            <a:r>
              <a:rPr lang="en-US" sz="3500" b="1" dirty="0"/>
              <a:t>SB336 (Stuart)</a:t>
            </a:r>
          </a:p>
          <a:p>
            <a:pPr lvl="0"/>
            <a:r>
              <a:rPr lang="en-US" sz="2800" dirty="0" smtClean="0"/>
              <a:t>Authorizes </a:t>
            </a:r>
            <a:r>
              <a:rPr lang="en-US" sz="2800" dirty="0"/>
              <a:t>employees of an organized nonprofit tax-exempt youth camp that holds a special fishing permit for certain youth camps to fish without a license in public waters adjacent to property owned by the camp. </a:t>
            </a:r>
            <a:endParaRPr lang="en-US" sz="2800" dirty="0" smtClean="0"/>
          </a:p>
          <a:p>
            <a:pPr lvl="0"/>
            <a:r>
              <a:rPr lang="en-US" sz="2800" dirty="0" smtClean="0"/>
              <a:t>The </a:t>
            </a:r>
            <a:r>
              <a:rPr lang="en-US" sz="2800" dirty="0"/>
              <a:t>license </a:t>
            </a:r>
            <a:r>
              <a:rPr lang="en-US" sz="2800" dirty="0" smtClean="0"/>
              <a:t>cannot </a:t>
            </a:r>
            <a:r>
              <a:rPr lang="en-US" sz="2800" dirty="0"/>
              <a:t>be used for waters stocked with trout or where there is a daily fishing fee.</a:t>
            </a:r>
          </a:p>
          <a:p>
            <a:pPr lvl="0"/>
            <a:r>
              <a:rPr lang="en-US" sz="2800" dirty="0"/>
              <a:t>Before the bill, only camp members under 18 years of age at such camp were authorized to fish without a license</a:t>
            </a:r>
            <a:r>
              <a:rPr lang="en-US" sz="2800" dirty="0" smtClean="0"/>
              <a:t>.</a:t>
            </a:r>
          </a:p>
          <a:p>
            <a:r>
              <a:rPr lang="en-US" sz="2800" dirty="0" smtClean="0"/>
              <a:t>Amends </a:t>
            </a:r>
            <a:r>
              <a:rPr lang="en-US" sz="2800" dirty="0"/>
              <a:t>§29.1-316  </a:t>
            </a:r>
          </a:p>
          <a:p>
            <a:pPr lvl="0"/>
            <a:endParaRPr lang="en-US" sz="2800" dirty="0"/>
          </a:p>
        </p:txBody>
      </p:sp>
    </p:spTree>
    <p:extLst>
      <p:ext uri="{BB962C8B-B14F-4D97-AF65-F5344CB8AC3E}">
        <p14:creationId xmlns:p14="http://schemas.microsoft.com/office/powerpoint/2010/main" val="1222818394"/>
      </p:ext>
    </p:extLst>
  </p:cSld>
  <p:clrMapOvr>
    <a:masterClrMapping/>
  </p:clrMapOvr>
  <p:timing>
    <p:tnLst>
      <p:par>
        <p:cTn id="1" dur="indefinite" restart="never" nodeType="tmRoot"/>
      </p:par>
    </p:tnLst>
  </p:timing>
</p:sld>
</file>

<file path=ppt/slides/slide1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274638"/>
            <a:ext cx="8686800" cy="1143000"/>
          </a:xfrm>
        </p:spPr>
        <p:txBody>
          <a:bodyPr>
            <a:normAutofit fontScale="90000"/>
          </a:bodyPr>
          <a:lstStyle/>
          <a:p>
            <a:r>
              <a:rPr lang="en-US" b="1" dirty="0"/>
              <a:t>Unrestorably </a:t>
            </a:r>
            <a:r>
              <a:rPr lang="en-US" b="1" dirty="0" smtClean="0"/>
              <a:t>Incompetent </a:t>
            </a:r>
            <a:r>
              <a:rPr lang="en-US" b="1" dirty="0"/>
              <a:t>D</a:t>
            </a:r>
            <a:r>
              <a:rPr lang="en-US" b="1" dirty="0" smtClean="0"/>
              <a:t>efendant</a:t>
            </a:r>
            <a:r>
              <a:rPr lang="en-US" b="1" dirty="0"/>
              <a:t>; </a:t>
            </a:r>
            <a:r>
              <a:rPr lang="en-US" b="1" dirty="0" smtClean="0"/>
              <a:t>Competency </a:t>
            </a:r>
            <a:r>
              <a:rPr lang="en-US" b="1" dirty="0"/>
              <a:t>R</a:t>
            </a:r>
            <a:r>
              <a:rPr lang="en-US" b="1" dirty="0" smtClean="0"/>
              <a:t>eport</a:t>
            </a:r>
            <a:endParaRPr lang="en-US" b="1" dirty="0"/>
          </a:p>
        </p:txBody>
      </p:sp>
      <p:sp>
        <p:nvSpPr>
          <p:cNvPr id="3" name="Content Placeholder 2"/>
          <p:cNvSpPr>
            <a:spLocks noGrp="1"/>
          </p:cNvSpPr>
          <p:nvPr>
            <p:ph idx="1"/>
          </p:nvPr>
        </p:nvSpPr>
        <p:spPr>
          <a:xfrm>
            <a:off x="457200" y="1600201"/>
            <a:ext cx="8229600" cy="4571999"/>
          </a:xfrm>
        </p:spPr>
        <p:txBody>
          <a:bodyPr>
            <a:normAutofit fontScale="92500" lnSpcReduction="20000"/>
          </a:bodyPr>
          <a:lstStyle/>
          <a:p>
            <a:pPr marL="0" indent="0">
              <a:buNone/>
            </a:pPr>
            <a:r>
              <a:rPr lang="en-US" b="1" dirty="0"/>
              <a:t>HB 259 (Simon) /</a:t>
            </a:r>
            <a:r>
              <a:rPr lang="en-US" b="1" u="sng" dirty="0"/>
              <a:t>SB </a:t>
            </a:r>
            <a:r>
              <a:rPr lang="en-US" b="1" u="sng" dirty="0" smtClean="0"/>
              <a:t>670</a:t>
            </a:r>
            <a:r>
              <a:rPr lang="en-US" b="1" dirty="0" smtClean="0"/>
              <a:t> </a:t>
            </a:r>
            <a:r>
              <a:rPr lang="en-US" b="1" dirty="0"/>
              <a:t>(Mason)</a:t>
            </a:r>
          </a:p>
          <a:p>
            <a:pPr lvl="0"/>
            <a:r>
              <a:rPr lang="en-US" dirty="0" smtClean="0"/>
              <a:t>Where </a:t>
            </a:r>
            <a:r>
              <a:rPr lang="en-US" dirty="0"/>
              <a:t>a defendant is likely to remain incompetent for the foreseeable future due to an ongoing and irreversible medical condition and prior medical or educational records are available to support the diagnosis, a competency report may recommend that the court find the defendant </a:t>
            </a:r>
            <a:r>
              <a:rPr lang="en-US" dirty="0" err="1"/>
              <a:t>unrestorably</a:t>
            </a:r>
            <a:r>
              <a:rPr lang="en-US" dirty="0"/>
              <a:t> incompetent to stand trial, and the court may proceed with the disposition of the case based on such recommendation. </a:t>
            </a:r>
          </a:p>
        </p:txBody>
      </p:sp>
    </p:spTree>
    <p:extLst>
      <p:ext uri="{BB962C8B-B14F-4D97-AF65-F5344CB8AC3E}">
        <p14:creationId xmlns:p14="http://schemas.microsoft.com/office/powerpoint/2010/main" val="1338605296"/>
      </p:ext>
    </p:extLst>
  </p:cSld>
  <p:clrMapOvr>
    <a:masterClrMapping/>
  </p:clrMapOvr>
  <p:timing>
    <p:tnLst>
      <p:par>
        <p:cTn id="1" dur="indefinite" restart="never" nodeType="tmRoot"/>
      </p:par>
    </p:tnLst>
  </p:timing>
</p:sld>
</file>

<file path=ppt/slides/slide1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274638"/>
            <a:ext cx="8763000" cy="1143000"/>
          </a:xfrm>
        </p:spPr>
        <p:txBody>
          <a:bodyPr>
            <a:normAutofit fontScale="90000"/>
          </a:bodyPr>
          <a:lstStyle/>
          <a:p>
            <a:r>
              <a:rPr lang="en-US" b="1" dirty="0"/>
              <a:t>Unrestorably Incompetent Defendant; Competency Report</a:t>
            </a:r>
            <a:endParaRPr lang="en-US" dirty="0"/>
          </a:p>
        </p:txBody>
      </p:sp>
      <p:sp>
        <p:nvSpPr>
          <p:cNvPr id="3" name="Content Placeholder 2"/>
          <p:cNvSpPr>
            <a:spLocks noGrp="1"/>
          </p:cNvSpPr>
          <p:nvPr>
            <p:ph idx="1"/>
          </p:nvPr>
        </p:nvSpPr>
        <p:spPr/>
        <p:txBody>
          <a:bodyPr>
            <a:normAutofit fontScale="92500" lnSpcReduction="20000"/>
          </a:bodyPr>
          <a:lstStyle/>
          <a:p>
            <a:pPr lvl="0"/>
            <a:r>
              <a:rPr lang="en-US" dirty="0" smtClean="0"/>
              <a:t>Under </a:t>
            </a:r>
            <a:r>
              <a:rPr lang="en-US" dirty="0"/>
              <a:t>current law, the defendant is required to undergo treatment to restore his competency before the court can find a defendant </a:t>
            </a:r>
            <a:r>
              <a:rPr lang="en-US" dirty="0" err="1"/>
              <a:t>unrestorably</a:t>
            </a:r>
            <a:r>
              <a:rPr lang="en-US" dirty="0"/>
              <a:t> incompetent to stand trial. </a:t>
            </a:r>
          </a:p>
          <a:p>
            <a:r>
              <a:rPr lang="en-US" dirty="0"/>
              <a:t>The bill also provides that such person who is found </a:t>
            </a:r>
            <a:r>
              <a:rPr lang="en-US" dirty="0" err="1"/>
              <a:t>unrestorably</a:t>
            </a:r>
            <a:r>
              <a:rPr lang="en-US" dirty="0"/>
              <a:t> incompetent to stand trial shall be prohibited from purchasing, possessing, or transporting a firearm</a:t>
            </a:r>
            <a:r>
              <a:rPr lang="en-US" dirty="0" smtClean="0"/>
              <a:t>.</a:t>
            </a:r>
          </a:p>
          <a:p>
            <a:r>
              <a:rPr lang="en-US" dirty="0" smtClean="0"/>
              <a:t>Amends §§ 18.2-308.1:3 and 19.2-169.1</a:t>
            </a:r>
          </a:p>
        </p:txBody>
      </p:sp>
    </p:spTree>
    <p:extLst>
      <p:ext uri="{BB962C8B-B14F-4D97-AF65-F5344CB8AC3E}">
        <p14:creationId xmlns:p14="http://schemas.microsoft.com/office/powerpoint/2010/main" val="60924904"/>
      </p:ext>
    </p:extLst>
  </p:cSld>
  <p:clrMapOvr>
    <a:masterClrMapping/>
  </p:clrMapOvr>
  <p:timing>
    <p:tnLst>
      <p:par>
        <p:cTn id="1" dur="indefinite" restart="never" nodeType="tmRoot"/>
      </p:par>
    </p:tnLst>
  </p:timing>
</p:sld>
</file>

<file path=ppt/slides/slide1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Emergency/Substantial Risk Orders  “Red Flag Law”</a:t>
            </a:r>
            <a:endParaRPr lang="en-US" dirty="0"/>
          </a:p>
        </p:txBody>
      </p:sp>
      <p:sp>
        <p:nvSpPr>
          <p:cNvPr id="3" name="Content Placeholder 2"/>
          <p:cNvSpPr>
            <a:spLocks noGrp="1"/>
          </p:cNvSpPr>
          <p:nvPr>
            <p:ph idx="1"/>
          </p:nvPr>
        </p:nvSpPr>
        <p:spPr>
          <a:xfrm>
            <a:off x="457200" y="1828800"/>
            <a:ext cx="8229600" cy="3962400"/>
          </a:xfrm>
        </p:spPr>
        <p:txBody>
          <a:bodyPr/>
          <a:lstStyle/>
          <a:p>
            <a:pPr marL="0" indent="0">
              <a:buNone/>
            </a:pPr>
            <a:r>
              <a:rPr lang="en-US" b="1" dirty="0"/>
              <a:t>HB 674  (Sullivan) / SB 240 (Barker)</a:t>
            </a:r>
          </a:p>
          <a:p>
            <a:r>
              <a:rPr lang="en-US" i="1" dirty="0" smtClean="0"/>
              <a:t>See</a:t>
            </a:r>
            <a:r>
              <a:rPr lang="en-US" dirty="0" smtClean="0"/>
              <a:t> </a:t>
            </a:r>
            <a:r>
              <a:rPr lang="en-US" b="1" dirty="0" smtClean="0"/>
              <a:t>Firearms</a:t>
            </a:r>
            <a:r>
              <a:rPr lang="en-US" dirty="0" smtClean="0"/>
              <a:t> section, slides # </a:t>
            </a:r>
            <a:r>
              <a:rPr lang="en-US" dirty="0" smtClean="0"/>
              <a:t>105-109</a:t>
            </a:r>
            <a:endParaRPr lang="en-US" dirty="0"/>
          </a:p>
        </p:txBody>
      </p:sp>
    </p:spTree>
    <p:extLst>
      <p:ext uri="{BB962C8B-B14F-4D97-AF65-F5344CB8AC3E}">
        <p14:creationId xmlns:p14="http://schemas.microsoft.com/office/powerpoint/2010/main" val="853795591"/>
      </p:ext>
    </p:extLst>
  </p:cSld>
  <p:clrMapOvr>
    <a:masterClrMapping/>
  </p:clrMapOvr>
</p:sld>
</file>

<file path=ppt/slides/slide1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274638"/>
            <a:ext cx="8991600" cy="1143000"/>
          </a:xfrm>
        </p:spPr>
        <p:txBody>
          <a:bodyPr>
            <a:normAutofit fontScale="90000"/>
          </a:bodyPr>
          <a:lstStyle/>
          <a:p>
            <a:r>
              <a:rPr lang="en-US" b="1" dirty="0" smtClean="0"/>
              <a:t>TDO’s; Transportation; Transfer </a:t>
            </a:r>
            <a:br>
              <a:rPr lang="en-US" b="1" dirty="0" smtClean="0"/>
            </a:br>
            <a:r>
              <a:rPr lang="en-US" b="1" dirty="0" smtClean="0"/>
              <a:t>to Local Law Enforcement</a:t>
            </a:r>
            <a:endParaRPr lang="en-US" b="1" dirty="0"/>
          </a:p>
        </p:txBody>
      </p:sp>
      <p:sp>
        <p:nvSpPr>
          <p:cNvPr id="3" name="Content Placeholder 2"/>
          <p:cNvSpPr>
            <a:spLocks noGrp="1"/>
          </p:cNvSpPr>
          <p:nvPr>
            <p:ph idx="1"/>
          </p:nvPr>
        </p:nvSpPr>
        <p:spPr>
          <a:xfrm>
            <a:off x="457200" y="1600201"/>
            <a:ext cx="8229600" cy="4343399"/>
          </a:xfrm>
        </p:spPr>
        <p:txBody>
          <a:bodyPr>
            <a:normAutofit lnSpcReduction="10000"/>
          </a:bodyPr>
          <a:lstStyle/>
          <a:p>
            <a:pPr marL="0" indent="0">
              <a:buNone/>
            </a:pPr>
            <a:r>
              <a:rPr lang="en-US" b="1" dirty="0" smtClean="0"/>
              <a:t>HB 1118  (R. Bell) /SB 603 (Hanger)</a:t>
            </a:r>
          </a:p>
          <a:p>
            <a:r>
              <a:rPr lang="en-US" sz="2800" dirty="0" smtClean="0"/>
              <a:t>Establishes procedures for changing a designated transportation provider for a minor or person subject to a TDO.</a:t>
            </a:r>
          </a:p>
          <a:p>
            <a:r>
              <a:rPr lang="en-US" sz="2800" dirty="0" smtClean="0"/>
              <a:t>When such provider becomes unable to continue, local law enforcement shall take custody and provide transportation to the proper facility.  </a:t>
            </a:r>
          </a:p>
          <a:p>
            <a:r>
              <a:rPr lang="en-US" sz="2800" dirty="0" smtClean="0"/>
              <a:t>Amends §§ 16.1-340.2, 16.1-345, 37.2-810, 37.2-829.</a:t>
            </a:r>
            <a:endParaRPr lang="en-US" sz="2800" dirty="0"/>
          </a:p>
        </p:txBody>
      </p:sp>
    </p:spTree>
    <p:extLst>
      <p:ext uri="{BB962C8B-B14F-4D97-AF65-F5344CB8AC3E}">
        <p14:creationId xmlns:p14="http://schemas.microsoft.com/office/powerpoint/2010/main" val="836128734"/>
      </p:ext>
    </p:extLst>
  </p:cSld>
  <p:clrMapOvr>
    <a:masterClrMapping/>
  </p:clrMapOvr>
</p:sld>
</file>

<file path=ppt/slides/slide1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Temporary Detention for </a:t>
            </a:r>
            <a:br>
              <a:rPr lang="en-US" b="1" dirty="0" smtClean="0"/>
            </a:br>
            <a:r>
              <a:rPr lang="en-US" b="1" dirty="0" smtClean="0"/>
              <a:t>Observation and Treatment</a:t>
            </a:r>
            <a:endParaRPr lang="en-US" b="1" dirty="0"/>
          </a:p>
        </p:txBody>
      </p:sp>
      <p:sp>
        <p:nvSpPr>
          <p:cNvPr id="3" name="Content Placeholder 2"/>
          <p:cNvSpPr>
            <a:spLocks noGrp="1"/>
          </p:cNvSpPr>
          <p:nvPr>
            <p:ph idx="1"/>
          </p:nvPr>
        </p:nvSpPr>
        <p:spPr>
          <a:xfrm>
            <a:off x="304800" y="1600201"/>
            <a:ext cx="8534400" cy="4190999"/>
          </a:xfrm>
        </p:spPr>
        <p:txBody>
          <a:bodyPr>
            <a:normAutofit fontScale="92500"/>
          </a:bodyPr>
          <a:lstStyle/>
          <a:p>
            <a:pPr marL="0" indent="0">
              <a:buNone/>
            </a:pPr>
            <a:r>
              <a:rPr lang="en-US" b="1" dirty="0" smtClean="0"/>
              <a:t>HB 1452 (Hope)/SB 738 (Deeds)</a:t>
            </a:r>
          </a:p>
          <a:p>
            <a:r>
              <a:rPr lang="en-US" sz="2800" dirty="0" smtClean="0"/>
              <a:t>Clarifies that a person can be subject to a TDO for observation &amp; treatment related to intoxication where the person is located, if:</a:t>
            </a:r>
          </a:p>
          <a:p>
            <a:pPr marL="914400" lvl="1" indent="-514350">
              <a:buFont typeface="+mj-lt"/>
              <a:buAutoNum type="romanLcPeriod"/>
            </a:pPr>
            <a:r>
              <a:rPr lang="en-US" dirty="0" smtClean="0"/>
              <a:t>There is probable cause to believe them incapable of informed decision making, and</a:t>
            </a:r>
          </a:p>
          <a:p>
            <a:pPr marL="914400" lvl="1" indent="-514350">
              <a:buFont typeface="+mj-lt"/>
              <a:buAutoNum type="romanLcPeriod"/>
            </a:pPr>
            <a:r>
              <a:rPr lang="en-US" dirty="0" smtClean="0"/>
              <a:t>The medical standard of care calls for observation, testing or treatment to prevent harm to the person.</a:t>
            </a:r>
          </a:p>
          <a:p>
            <a:r>
              <a:rPr lang="en-US" dirty="0" smtClean="0"/>
              <a:t>Such temporary detention limited to 24 hours.</a:t>
            </a:r>
            <a:endParaRPr lang="en-US" dirty="0"/>
          </a:p>
        </p:txBody>
      </p:sp>
    </p:spTree>
    <p:extLst>
      <p:ext uri="{BB962C8B-B14F-4D97-AF65-F5344CB8AC3E}">
        <p14:creationId xmlns:p14="http://schemas.microsoft.com/office/powerpoint/2010/main" val="1271381560"/>
      </p:ext>
    </p:extLst>
  </p:cSld>
  <p:clrMapOvr>
    <a:masterClrMapping/>
  </p:clrMapOvr>
</p:sld>
</file>

<file path=ppt/slides/slide1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Temporary Detention for </a:t>
            </a:r>
            <a:br>
              <a:rPr lang="en-US" b="1" dirty="0" smtClean="0"/>
            </a:br>
            <a:r>
              <a:rPr lang="en-US" b="1" dirty="0" smtClean="0"/>
              <a:t>Observation and Treatment</a:t>
            </a:r>
            <a:endParaRPr lang="en-US" b="1" dirty="0"/>
          </a:p>
        </p:txBody>
      </p:sp>
      <p:sp>
        <p:nvSpPr>
          <p:cNvPr id="3" name="Content Placeholder 2"/>
          <p:cNvSpPr>
            <a:spLocks noGrp="1"/>
          </p:cNvSpPr>
          <p:nvPr>
            <p:ph idx="1"/>
          </p:nvPr>
        </p:nvSpPr>
        <p:spPr>
          <a:xfrm>
            <a:off x="228600" y="1600201"/>
            <a:ext cx="8915400" cy="4419599"/>
          </a:xfrm>
        </p:spPr>
        <p:txBody>
          <a:bodyPr>
            <a:normAutofit lnSpcReduction="10000"/>
          </a:bodyPr>
          <a:lstStyle/>
          <a:p>
            <a:r>
              <a:rPr lang="en-US" dirty="0" smtClean="0"/>
              <a:t>Provides that a person subject to emergency custody due to mental illness shall remain in custody until:</a:t>
            </a:r>
          </a:p>
          <a:p>
            <a:pPr marL="971550" lvl="1" indent="-514350">
              <a:buFont typeface="+mj-lt"/>
              <a:buAutoNum type="alphaLcParenR"/>
            </a:pPr>
            <a:r>
              <a:rPr lang="en-US" dirty="0" smtClean="0"/>
              <a:t>A TDO is issued pursuant to </a:t>
            </a:r>
            <a:r>
              <a:rPr lang="en-US" dirty="0"/>
              <a:t>§ </a:t>
            </a:r>
            <a:r>
              <a:rPr lang="en-US" dirty="0" smtClean="0"/>
              <a:t>37.2-809,</a:t>
            </a:r>
          </a:p>
          <a:p>
            <a:pPr marL="971550" lvl="1" indent="-514350">
              <a:buFont typeface="+mj-lt"/>
              <a:buAutoNum type="alphaLcParenR"/>
            </a:pPr>
            <a:r>
              <a:rPr lang="en-US" dirty="0" smtClean="0"/>
              <a:t>A TDO for observation, testing or treatment is entered under </a:t>
            </a:r>
            <a:r>
              <a:rPr lang="en-US" dirty="0"/>
              <a:t>§ </a:t>
            </a:r>
            <a:r>
              <a:rPr lang="en-US" dirty="0" smtClean="0"/>
              <a:t>37.2-1104, ending LE custody,</a:t>
            </a:r>
          </a:p>
          <a:p>
            <a:pPr marL="971550" lvl="1" indent="-514350">
              <a:buFont typeface="+mj-lt"/>
              <a:buAutoNum type="alphaLcParenR"/>
            </a:pPr>
            <a:r>
              <a:rPr lang="en-US" dirty="0" smtClean="0"/>
              <a:t>The person is released, or</a:t>
            </a:r>
          </a:p>
          <a:p>
            <a:pPr marL="971550" lvl="1" indent="-514350">
              <a:buFont typeface="+mj-lt"/>
              <a:buAutoNum type="alphaLcParenR"/>
            </a:pPr>
            <a:r>
              <a:rPr lang="en-US" dirty="0" smtClean="0"/>
              <a:t>The ECO expires.</a:t>
            </a:r>
          </a:p>
          <a:p>
            <a:r>
              <a:rPr lang="en-US" dirty="0" smtClean="0"/>
              <a:t>Amends §§ 37.2-808 and 37.2-1104</a:t>
            </a:r>
            <a:endParaRPr lang="en-US" dirty="0"/>
          </a:p>
        </p:txBody>
      </p:sp>
    </p:spTree>
    <p:extLst>
      <p:ext uri="{BB962C8B-B14F-4D97-AF65-F5344CB8AC3E}">
        <p14:creationId xmlns:p14="http://schemas.microsoft.com/office/powerpoint/2010/main" val="761956342"/>
      </p:ext>
    </p:extLst>
  </p:cSld>
  <p:clrMapOvr>
    <a:masterClrMapping/>
  </p:clrMapOvr>
</p:sld>
</file>

<file path=ppt/slides/slide1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Specialty </a:t>
            </a:r>
            <a:r>
              <a:rPr lang="en-US" b="1" dirty="0" smtClean="0"/>
              <a:t>Dockets</a:t>
            </a:r>
            <a:r>
              <a:rPr lang="en-US" b="1" dirty="0"/>
              <a:t>; </a:t>
            </a:r>
            <a:r>
              <a:rPr lang="en-US" b="1" dirty="0" smtClean="0"/>
              <a:t/>
            </a:r>
            <a:br>
              <a:rPr lang="en-US" b="1" dirty="0" smtClean="0"/>
            </a:br>
            <a:r>
              <a:rPr lang="en-US" b="1" dirty="0" smtClean="0"/>
              <a:t>Veterans </a:t>
            </a:r>
            <a:r>
              <a:rPr lang="en-US" b="1" dirty="0"/>
              <a:t>D</a:t>
            </a:r>
            <a:r>
              <a:rPr lang="en-US" b="1" dirty="0" smtClean="0"/>
              <a:t>ocket</a:t>
            </a:r>
            <a:endParaRPr lang="en-US" b="1" dirty="0">
              <a:effectLst/>
            </a:endParaRPr>
          </a:p>
        </p:txBody>
      </p:sp>
      <p:sp>
        <p:nvSpPr>
          <p:cNvPr id="3" name="Content Placeholder 2"/>
          <p:cNvSpPr>
            <a:spLocks noGrp="1"/>
          </p:cNvSpPr>
          <p:nvPr>
            <p:ph idx="1"/>
          </p:nvPr>
        </p:nvSpPr>
        <p:spPr>
          <a:xfrm>
            <a:off x="457200" y="1600201"/>
            <a:ext cx="8229600" cy="4724399"/>
          </a:xfrm>
        </p:spPr>
        <p:txBody>
          <a:bodyPr>
            <a:normAutofit/>
          </a:bodyPr>
          <a:lstStyle/>
          <a:p>
            <a:pPr marL="0" indent="0">
              <a:buNone/>
            </a:pPr>
            <a:r>
              <a:rPr lang="en-US" b="1" dirty="0"/>
              <a:t>SB 499 (Reeves)</a:t>
            </a:r>
          </a:p>
          <a:p>
            <a:pPr lvl="0"/>
            <a:r>
              <a:rPr lang="en-US" sz="2400" dirty="0" smtClean="0"/>
              <a:t>Provides </a:t>
            </a:r>
            <a:r>
              <a:rPr lang="en-US" sz="2400" dirty="0"/>
              <a:t>that any veterans docket authorized and established as a local specialty docket in accordance with the Rules of Supreme Court of Virginia shall be deemed a "Veterans Treatment Court Program," </a:t>
            </a:r>
            <a:r>
              <a:rPr lang="en-US" sz="2400" dirty="0" smtClean="0"/>
              <a:t>for </a:t>
            </a:r>
            <a:r>
              <a:rPr lang="en-US" sz="2400" dirty="0"/>
              <a:t>the purposes of applying for, qualifying for, or receiving any federal grants, other federal money, or money from any other entity designated to assist or fund such state programs.</a:t>
            </a:r>
          </a:p>
          <a:p>
            <a:pPr lvl="0"/>
            <a:r>
              <a:rPr lang="en-US" sz="2400" u="sng" dirty="0"/>
              <a:t>The bill contains an emergency clause</a:t>
            </a:r>
            <a:r>
              <a:rPr lang="en-US" sz="2400" dirty="0" smtClean="0"/>
              <a:t>.</a:t>
            </a:r>
          </a:p>
          <a:p>
            <a:r>
              <a:rPr lang="en-US" sz="2400" dirty="0"/>
              <a:t>Amends § 18.2-254.2</a:t>
            </a:r>
          </a:p>
          <a:p>
            <a:pPr lvl="0"/>
            <a:endParaRPr lang="en-US" sz="2400" dirty="0"/>
          </a:p>
        </p:txBody>
      </p:sp>
    </p:spTree>
    <p:extLst>
      <p:ext uri="{BB962C8B-B14F-4D97-AF65-F5344CB8AC3E}">
        <p14:creationId xmlns:p14="http://schemas.microsoft.com/office/powerpoint/2010/main" val="955099555"/>
      </p:ext>
    </p:extLst>
  </p:cSld>
  <p:clrMapOvr>
    <a:masterClrMapping/>
  </p:clrMapOvr>
  <p:timing>
    <p:tnLst>
      <p:par>
        <p:cTn id="1" dur="indefinite" restart="never" nodeType="tmRoot"/>
      </p:par>
    </p:tnLst>
  </p:timing>
</p:sld>
</file>

<file path=ppt/slides/slide1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Competency to </a:t>
            </a:r>
            <a:r>
              <a:rPr lang="en-US" b="1" dirty="0" smtClean="0"/>
              <a:t>Stand </a:t>
            </a:r>
            <a:r>
              <a:rPr lang="en-US" b="1" dirty="0"/>
              <a:t>T</a:t>
            </a:r>
            <a:r>
              <a:rPr lang="en-US" b="1" dirty="0" smtClean="0"/>
              <a:t>rial</a:t>
            </a:r>
            <a:r>
              <a:rPr lang="en-US" b="1" dirty="0"/>
              <a:t>; </a:t>
            </a:r>
            <a:r>
              <a:rPr lang="en-US" b="1" dirty="0" smtClean="0"/>
              <a:t>Outpatient Treatment</a:t>
            </a:r>
            <a:endParaRPr lang="en-US" b="1" dirty="0"/>
          </a:p>
        </p:txBody>
      </p:sp>
      <p:sp>
        <p:nvSpPr>
          <p:cNvPr id="3" name="Content Placeholder 2"/>
          <p:cNvSpPr>
            <a:spLocks noGrp="1"/>
          </p:cNvSpPr>
          <p:nvPr>
            <p:ph idx="1"/>
          </p:nvPr>
        </p:nvSpPr>
        <p:spPr/>
        <p:txBody>
          <a:bodyPr>
            <a:normAutofit/>
          </a:bodyPr>
          <a:lstStyle/>
          <a:p>
            <a:pPr marL="0" indent="0">
              <a:buNone/>
            </a:pPr>
            <a:r>
              <a:rPr lang="en-US" b="1" dirty="0"/>
              <a:t>SB 683 (Mason)</a:t>
            </a:r>
          </a:p>
          <a:p>
            <a:pPr lvl="0"/>
            <a:r>
              <a:rPr lang="en-US" sz="2800" dirty="0" smtClean="0"/>
              <a:t>Clarifies that, </a:t>
            </a:r>
            <a:r>
              <a:rPr lang="en-US" sz="2800" dirty="0"/>
              <a:t>for the purposes of restorative treatment for a person incompetent but restorable to stand </a:t>
            </a:r>
            <a:r>
              <a:rPr lang="en-US" sz="2800" dirty="0" smtClean="0"/>
              <a:t>trial, outpatient </a:t>
            </a:r>
            <a:r>
              <a:rPr lang="en-US" sz="2800" dirty="0"/>
              <a:t>treatment may occur in a local correctional facility or at a location determined by the appropriate community services board or behavioral health authority</a:t>
            </a:r>
            <a:r>
              <a:rPr lang="en-US" sz="2800" dirty="0" smtClean="0"/>
              <a:t>.</a:t>
            </a:r>
          </a:p>
          <a:p>
            <a:r>
              <a:rPr lang="en-US" sz="2800" dirty="0" smtClean="0"/>
              <a:t>Amends §§ </a:t>
            </a:r>
            <a:r>
              <a:rPr lang="en-US" sz="2800" dirty="0"/>
              <a:t>19.2-169.1 and 19.2-169.2</a:t>
            </a:r>
          </a:p>
          <a:p>
            <a:pPr lvl="0"/>
            <a:endParaRPr lang="en-US" dirty="0"/>
          </a:p>
        </p:txBody>
      </p:sp>
    </p:spTree>
    <p:extLst>
      <p:ext uri="{BB962C8B-B14F-4D97-AF65-F5344CB8AC3E}">
        <p14:creationId xmlns:p14="http://schemas.microsoft.com/office/powerpoint/2010/main" val="3358506233"/>
      </p:ext>
    </p:extLst>
  </p:cSld>
  <p:clrMapOvr>
    <a:masterClrMapping/>
  </p:clrMapOvr>
  <p:timing>
    <p:tnLst>
      <p:par>
        <p:cTn id="1" dur="indefinite" restart="never" nodeType="tmRoot"/>
      </p:par>
    </p:tnLst>
  </p:timing>
</p:sld>
</file>

<file path=ppt/slides/slide1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b="1" dirty="0"/>
              <a:t>Behavioral </a:t>
            </a:r>
            <a:r>
              <a:rPr lang="en-US" sz="4000" b="1" dirty="0" smtClean="0"/>
              <a:t>Health Docket Act</a:t>
            </a:r>
            <a:endParaRPr lang="en-US" sz="4000" b="1" dirty="0"/>
          </a:p>
        </p:txBody>
      </p:sp>
      <p:sp>
        <p:nvSpPr>
          <p:cNvPr id="3" name="Content Placeholder 2"/>
          <p:cNvSpPr>
            <a:spLocks noGrp="1"/>
          </p:cNvSpPr>
          <p:nvPr>
            <p:ph idx="1"/>
          </p:nvPr>
        </p:nvSpPr>
        <p:spPr>
          <a:xfrm>
            <a:off x="457200" y="1295401"/>
            <a:ext cx="8229600" cy="4495800"/>
          </a:xfrm>
        </p:spPr>
        <p:txBody>
          <a:bodyPr>
            <a:normAutofit fontScale="92500" lnSpcReduction="10000"/>
          </a:bodyPr>
          <a:lstStyle/>
          <a:p>
            <a:pPr marL="0" indent="0">
              <a:buNone/>
            </a:pPr>
            <a:r>
              <a:rPr lang="en-US" sz="3500" b="1" dirty="0"/>
              <a:t>SB 818 (</a:t>
            </a:r>
            <a:r>
              <a:rPr lang="en-US" sz="3500" b="1" dirty="0" smtClean="0"/>
              <a:t>Morrissey</a:t>
            </a:r>
            <a:r>
              <a:rPr lang="en-US" sz="3500" b="1" dirty="0"/>
              <a:t>) </a:t>
            </a:r>
          </a:p>
          <a:p>
            <a:pPr lvl="0"/>
            <a:r>
              <a:rPr lang="en-US" sz="2800" dirty="0" smtClean="0"/>
              <a:t>Establishes behavioral </a:t>
            </a:r>
            <a:r>
              <a:rPr lang="en-US" sz="2800" dirty="0"/>
              <a:t>health courts as specialized court dockets within the existing structure of Virginia's court </a:t>
            </a:r>
            <a:r>
              <a:rPr lang="en-US" sz="2800" dirty="0" smtClean="0"/>
              <a:t>system. </a:t>
            </a:r>
          </a:p>
          <a:p>
            <a:pPr lvl="0"/>
            <a:r>
              <a:rPr lang="en-US" sz="2800" dirty="0" smtClean="0"/>
              <a:t>They will offer </a:t>
            </a:r>
            <a:r>
              <a:rPr lang="en-US" sz="2800" dirty="0"/>
              <a:t>judicial monitoring of intensive treatment and supervision of offenders who have mental illness and co-occurring substance abuse issues. </a:t>
            </a:r>
            <a:endParaRPr lang="en-US" sz="2800" dirty="0" smtClean="0"/>
          </a:p>
          <a:p>
            <a:r>
              <a:rPr lang="en-US" sz="2800" dirty="0"/>
              <a:t>The bill gives the Supreme Court of Virginia administrative oversight of the implementation of the Act. </a:t>
            </a:r>
          </a:p>
          <a:p>
            <a:pPr lvl="0"/>
            <a:endParaRPr lang="en-US" sz="2800" dirty="0"/>
          </a:p>
        </p:txBody>
      </p:sp>
    </p:spTree>
    <p:extLst>
      <p:ext uri="{BB962C8B-B14F-4D97-AF65-F5344CB8AC3E}">
        <p14:creationId xmlns:p14="http://schemas.microsoft.com/office/powerpoint/2010/main" val="402323229"/>
      </p:ext>
    </p:extLst>
  </p:cSld>
  <p:clrMapOvr>
    <a:masterClrMapping/>
  </p:clrMapOvr>
  <p:timing>
    <p:tnLst>
      <p:par>
        <p:cTn id="1" dur="indefinite" restart="never" nodeType="tmRoot"/>
      </p:par>
    </p:tnLst>
  </p:timing>
</p:sld>
</file>

<file path=ppt/slides/slide1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b="1" dirty="0"/>
              <a:t>Behavioral H</a:t>
            </a:r>
            <a:r>
              <a:rPr lang="en-US" sz="4000" b="1" dirty="0" smtClean="0"/>
              <a:t>ealth Docket Act</a:t>
            </a:r>
            <a:endParaRPr lang="en-US" sz="4000" b="1" dirty="0"/>
          </a:p>
        </p:txBody>
      </p:sp>
      <p:sp>
        <p:nvSpPr>
          <p:cNvPr id="3" name="Content Placeholder 2"/>
          <p:cNvSpPr>
            <a:spLocks noGrp="1"/>
          </p:cNvSpPr>
          <p:nvPr>
            <p:ph idx="1"/>
          </p:nvPr>
        </p:nvSpPr>
        <p:spPr>
          <a:xfrm>
            <a:off x="457200" y="1417638"/>
            <a:ext cx="8229600" cy="4525961"/>
          </a:xfrm>
        </p:spPr>
        <p:txBody>
          <a:bodyPr>
            <a:normAutofit/>
          </a:bodyPr>
          <a:lstStyle/>
          <a:p>
            <a:pPr lvl="0"/>
            <a:r>
              <a:rPr lang="en-US" sz="2800" dirty="0" smtClean="0"/>
              <a:t>Establishes a </a:t>
            </a:r>
            <a:r>
              <a:rPr lang="en-US" sz="2800" dirty="0"/>
              <a:t>state behavioral health docket advisory committee and requires localities intending to establish such dockets to establish local behavioral health docket advisory committees. </a:t>
            </a:r>
          </a:p>
          <a:p>
            <a:r>
              <a:rPr lang="en-US" sz="2800" dirty="0" smtClean="0"/>
              <a:t>The Act is modeled on the Drug Treatment Court Act (§ </a:t>
            </a:r>
            <a:r>
              <a:rPr lang="en-US" sz="2800" dirty="0"/>
              <a:t>18.2-254.1). </a:t>
            </a:r>
            <a:endParaRPr lang="en-US" sz="2800" dirty="0" smtClean="0"/>
          </a:p>
          <a:p>
            <a:r>
              <a:rPr lang="en-US" sz="2800" dirty="0" smtClean="0"/>
              <a:t>Adds </a:t>
            </a:r>
            <a:r>
              <a:rPr lang="en-US" sz="2800" dirty="0"/>
              <a:t>§</a:t>
            </a:r>
            <a:r>
              <a:rPr lang="en-US" sz="2800" dirty="0" smtClean="0"/>
              <a:t>18.2-254.3</a:t>
            </a:r>
            <a:endParaRPr lang="en-US" sz="2800" dirty="0"/>
          </a:p>
          <a:p>
            <a:pPr lvl="0"/>
            <a:endParaRPr lang="en-US" sz="2800" dirty="0" smtClean="0"/>
          </a:p>
          <a:p>
            <a:pPr lvl="0"/>
            <a:endParaRPr lang="en-US" sz="2800" dirty="0"/>
          </a:p>
        </p:txBody>
      </p:sp>
    </p:spTree>
    <p:extLst>
      <p:ext uri="{BB962C8B-B14F-4D97-AF65-F5344CB8AC3E}">
        <p14:creationId xmlns:p14="http://schemas.microsoft.com/office/powerpoint/2010/main" val="2480826037"/>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Unlawful to Transport Bait </a:t>
            </a:r>
            <a:br>
              <a:rPr lang="en-US" b="1" dirty="0" smtClean="0"/>
            </a:br>
            <a:r>
              <a:rPr lang="en-US" b="1" dirty="0" smtClean="0"/>
              <a:t>Fish for </a:t>
            </a:r>
            <a:r>
              <a:rPr lang="en-US" b="1" dirty="0"/>
              <a:t>S</a:t>
            </a:r>
            <a:r>
              <a:rPr lang="en-US" b="1" dirty="0" smtClean="0"/>
              <a:t>ale </a:t>
            </a:r>
            <a:r>
              <a:rPr lang="en-US" b="1" dirty="0"/>
              <a:t>O</a:t>
            </a:r>
            <a:r>
              <a:rPr lang="en-US" b="1" dirty="0" smtClean="0"/>
              <a:t>utside VA</a:t>
            </a:r>
            <a:endParaRPr lang="en-US" b="1" dirty="0"/>
          </a:p>
        </p:txBody>
      </p:sp>
      <p:sp>
        <p:nvSpPr>
          <p:cNvPr id="3" name="Content Placeholder 2"/>
          <p:cNvSpPr>
            <a:spLocks noGrp="1"/>
          </p:cNvSpPr>
          <p:nvPr>
            <p:ph idx="1"/>
          </p:nvPr>
        </p:nvSpPr>
        <p:spPr/>
        <p:txBody>
          <a:bodyPr>
            <a:normAutofit fontScale="92500" lnSpcReduction="20000"/>
          </a:bodyPr>
          <a:lstStyle/>
          <a:p>
            <a:pPr marL="0" indent="0">
              <a:buNone/>
            </a:pPr>
            <a:r>
              <a:rPr lang="en-US" sz="3500" b="1" dirty="0"/>
              <a:t>SB 772 (Stanley)</a:t>
            </a:r>
          </a:p>
          <a:p>
            <a:pPr lvl="0"/>
            <a:r>
              <a:rPr lang="en-US" sz="2800" dirty="0" smtClean="0"/>
              <a:t>Adds </a:t>
            </a:r>
            <a:r>
              <a:rPr lang="en-US" sz="2800" dirty="0"/>
              <a:t>a ban on selling certain types of bait fish outside Virginia.</a:t>
            </a:r>
          </a:p>
          <a:p>
            <a:pPr lvl="0"/>
            <a:r>
              <a:rPr lang="en-US" sz="2800" dirty="0"/>
              <a:t>Specifically, it is now unlawful to transport for sale outside of the Commonwealth at any time or in any manner any river herring, alewife, threadfin shad, or gizzard shad collected from the inland waters for use as bait fish. </a:t>
            </a:r>
          </a:p>
          <a:p>
            <a:pPr lvl="0"/>
            <a:r>
              <a:rPr lang="en-US" sz="2800" dirty="0"/>
              <a:t>A violation of the provisions of this subsection is a Class 1 Misdemeanor</a:t>
            </a:r>
            <a:r>
              <a:rPr lang="en-US" sz="2800" dirty="0" smtClean="0"/>
              <a:t>.</a:t>
            </a:r>
          </a:p>
          <a:p>
            <a:r>
              <a:rPr lang="en-US" sz="2800" dirty="0"/>
              <a:t>Amended §29.1-540 </a:t>
            </a:r>
          </a:p>
          <a:p>
            <a:pPr lvl="0"/>
            <a:endParaRPr lang="en-US" sz="2800" dirty="0"/>
          </a:p>
        </p:txBody>
      </p:sp>
    </p:spTree>
    <p:extLst>
      <p:ext uri="{BB962C8B-B14F-4D97-AF65-F5344CB8AC3E}">
        <p14:creationId xmlns:p14="http://schemas.microsoft.com/office/powerpoint/2010/main" val="16198321"/>
      </p:ext>
    </p:extLst>
  </p:cSld>
  <p:clrMapOvr>
    <a:masterClrMapping/>
  </p:clrMapOvr>
  <p:timing>
    <p:tnLst>
      <p:par>
        <p:cTn id="1" dur="indefinite" restart="never" nodeType="tmRoot"/>
      </p:par>
    </p:tnLst>
  </p:timing>
</p:sld>
</file>

<file path=ppt/slides/slide1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906962"/>
          </a:xfrm>
        </p:spPr>
        <p:txBody>
          <a:bodyPr>
            <a:normAutofit/>
          </a:bodyPr>
          <a:lstStyle/>
          <a:p>
            <a:r>
              <a:rPr lang="en-US" sz="7200" dirty="0" smtClean="0"/>
              <a:t>MISCELLANEOUS</a:t>
            </a:r>
            <a:endParaRPr lang="en-US" sz="7200" dirty="0"/>
          </a:p>
        </p:txBody>
      </p:sp>
    </p:spTree>
    <p:extLst>
      <p:ext uri="{BB962C8B-B14F-4D97-AF65-F5344CB8AC3E}">
        <p14:creationId xmlns:p14="http://schemas.microsoft.com/office/powerpoint/2010/main" val="595540948"/>
      </p:ext>
    </p:extLst>
  </p:cSld>
  <p:clrMapOvr>
    <a:masterClrMapping/>
  </p:clrMapOvr>
</p:sld>
</file>

<file path=ppt/slides/slide1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b="1" dirty="0" smtClean="0"/>
              <a:t>Legal Holidays; Election Day</a:t>
            </a:r>
            <a:endParaRPr lang="en-US" sz="4000" b="1" dirty="0"/>
          </a:p>
        </p:txBody>
      </p:sp>
      <p:sp>
        <p:nvSpPr>
          <p:cNvPr id="3" name="Content Placeholder 2"/>
          <p:cNvSpPr>
            <a:spLocks noGrp="1"/>
          </p:cNvSpPr>
          <p:nvPr>
            <p:ph idx="1"/>
          </p:nvPr>
        </p:nvSpPr>
        <p:spPr/>
        <p:txBody>
          <a:bodyPr/>
          <a:lstStyle/>
          <a:p>
            <a:pPr marL="0" indent="0">
              <a:buNone/>
            </a:pPr>
            <a:r>
              <a:rPr lang="en-US" b="1" dirty="0" smtClean="0"/>
              <a:t>HB 108 (Lindsey)/SB 601 (Lucas)</a:t>
            </a:r>
          </a:p>
          <a:p>
            <a:r>
              <a:rPr lang="en-US" sz="2800" dirty="0" smtClean="0"/>
              <a:t>Designates as a state holiday Election Day (first Tuesday after first Monday in November).</a:t>
            </a:r>
          </a:p>
          <a:p>
            <a:r>
              <a:rPr lang="en-US" sz="2800" dirty="0" smtClean="0"/>
              <a:t>Removes Lee-Jackson Day as a state holiday.</a:t>
            </a:r>
          </a:p>
          <a:p>
            <a:r>
              <a:rPr lang="en-US" sz="2800" dirty="0" smtClean="0"/>
              <a:t>Amends </a:t>
            </a:r>
            <a:r>
              <a:rPr lang="en-US" sz="2800" dirty="0"/>
              <a:t>§ </a:t>
            </a:r>
            <a:r>
              <a:rPr lang="en-US" sz="2800" dirty="0" smtClean="0"/>
              <a:t>2.2-3300.</a:t>
            </a:r>
            <a:endParaRPr lang="en-US" sz="2800" dirty="0"/>
          </a:p>
        </p:txBody>
      </p:sp>
    </p:spTree>
    <p:extLst>
      <p:ext uri="{BB962C8B-B14F-4D97-AF65-F5344CB8AC3E}">
        <p14:creationId xmlns:p14="http://schemas.microsoft.com/office/powerpoint/2010/main" val="415302257"/>
      </p:ext>
    </p:extLst>
  </p:cSld>
  <p:clrMapOvr>
    <a:masterClrMapping/>
  </p:clrMapOvr>
</p:sld>
</file>

<file path=ppt/slides/slide1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Drones; Local Regulation</a:t>
            </a:r>
            <a:endParaRPr lang="en-US" b="1" dirty="0"/>
          </a:p>
        </p:txBody>
      </p:sp>
      <p:sp>
        <p:nvSpPr>
          <p:cNvPr id="3" name="Content Placeholder 2"/>
          <p:cNvSpPr>
            <a:spLocks noGrp="1"/>
          </p:cNvSpPr>
          <p:nvPr>
            <p:ph idx="1"/>
          </p:nvPr>
        </p:nvSpPr>
        <p:spPr/>
        <p:txBody>
          <a:bodyPr>
            <a:normAutofit/>
          </a:bodyPr>
          <a:lstStyle/>
          <a:p>
            <a:pPr marL="0" indent="0">
              <a:buNone/>
            </a:pPr>
            <a:r>
              <a:rPr lang="en-US" b="1" dirty="0" smtClean="0"/>
              <a:t>HB 742 (</a:t>
            </a:r>
            <a:r>
              <a:rPr lang="en-US" b="1" dirty="0" err="1" smtClean="0"/>
              <a:t>Bulova</a:t>
            </a:r>
            <a:r>
              <a:rPr lang="en-US" b="1" dirty="0" smtClean="0"/>
              <a:t>)</a:t>
            </a:r>
          </a:p>
          <a:p>
            <a:r>
              <a:rPr lang="en-US" sz="2800" dirty="0" smtClean="0"/>
              <a:t>Authorizes localities to regulate take-offs and  landings of certain drones on locality’s property in accordance with Dept. of Aviation rules.</a:t>
            </a:r>
          </a:p>
          <a:p>
            <a:r>
              <a:rPr lang="en-US" sz="2800" dirty="0" smtClean="0"/>
              <a:t>Locality to provide report and publish a summary on website.</a:t>
            </a:r>
          </a:p>
          <a:p>
            <a:r>
              <a:rPr lang="en-US" sz="2800" dirty="0" smtClean="0"/>
              <a:t>Delayed effective date of January 1, 2021.</a:t>
            </a:r>
          </a:p>
          <a:p>
            <a:r>
              <a:rPr lang="en-US" sz="2800" dirty="0" smtClean="0"/>
              <a:t>Amends</a:t>
            </a:r>
            <a:r>
              <a:rPr lang="en-US" sz="2800" dirty="0"/>
              <a:t> </a:t>
            </a:r>
            <a:r>
              <a:rPr lang="en-US" sz="2800" dirty="0" smtClean="0"/>
              <a:t>§ 15.2-926.3 </a:t>
            </a:r>
            <a:endParaRPr lang="en-US" sz="2800" dirty="0"/>
          </a:p>
        </p:txBody>
      </p:sp>
    </p:spTree>
    <p:extLst>
      <p:ext uri="{BB962C8B-B14F-4D97-AF65-F5344CB8AC3E}">
        <p14:creationId xmlns:p14="http://schemas.microsoft.com/office/powerpoint/2010/main" val="3913875353"/>
      </p:ext>
    </p:extLst>
  </p:cSld>
  <p:clrMapOvr>
    <a:masterClrMapping/>
  </p:clrMapOvr>
</p:sld>
</file>

<file path=ppt/slides/slide1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b="1" dirty="0" smtClean="0"/>
              <a:t>Gender-neutral Terms</a:t>
            </a:r>
            <a:endParaRPr lang="en-US" sz="4000" b="1" dirty="0"/>
          </a:p>
        </p:txBody>
      </p:sp>
      <p:sp>
        <p:nvSpPr>
          <p:cNvPr id="3" name="Content Placeholder 2"/>
          <p:cNvSpPr>
            <a:spLocks noGrp="1"/>
          </p:cNvSpPr>
          <p:nvPr>
            <p:ph idx="1"/>
          </p:nvPr>
        </p:nvSpPr>
        <p:spPr/>
        <p:txBody>
          <a:bodyPr>
            <a:normAutofit fontScale="92500" lnSpcReduction="20000"/>
          </a:bodyPr>
          <a:lstStyle/>
          <a:p>
            <a:pPr marL="0" indent="0">
              <a:buNone/>
            </a:pPr>
            <a:r>
              <a:rPr lang="en-US" b="1" dirty="0" smtClean="0"/>
              <a:t>HB 623 (Simon)</a:t>
            </a:r>
          </a:p>
          <a:p>
            <a:r>
              <a:rPr lang="en-US" sz="3000" dirty="0" smtClean="0"/>
              <a:t>Replaces terms “husband” and “wife” with gender-neutral terms throughout Code.</a:t>
            </a:r>
          </a:p>
          <a:p>
            <a:r>
              <a:rPr lang="en-US" sz="3000" dirty="0" smtClean="0"/>
              <a:t>Repeals statutory prohibitions on same-sex marriage.</a:t>
            </a:r>
          </a:p>
          <a:p>
            <a:r>
              <a:rPr lang="en-US" sz="3000" dirty="0" smtClean="0"/>
              <a:t>Makes similar changes to other provisions involving married people and their rights stemming from marriage.</a:t>
            </a:r>
          </a:p>
          <a:p>
            <a:r>
              <a:rPr lang="en-US" sz="3000" dirty="0" smtClean="0"/>
              <a:t>Amends numerous Code sections.  </a:t>
            </a:r>
            <a:r>
              <a:rPr lang="en-US" sz="3000" i="1" dirty="0" smtClean="0"/>
              <a:t>See</a:t>
            </a:r>
            <a:r>
              <a:rPr lang="en-US" sz="3000" dirty="0" smtClean="0"/>
              <a:t> Acts of Assembly for full listing. </a:t>
            </a:r>
          </a:p>
        </p:txBody>
      </p:sp>
    </p:spTree>
    <p:extLst>
      <p:ext uri="{BB962C8B-B14F-4D97-AF65-F5344CB8AC3E}">
        <p14:creationId xmlns:p14="http://schemas.microsoft.com/office/powerpoint/2010/main" val="1867903798"/>
      </p:ext>
    </p:extLst>
  </p:cSld>
  <p:clrMapOvr>
    <a:masterClrMapping/>
  </p:clrMapOvr>
</p:sld>
</file>

<file path=ppt/slides/slide1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8991600" cy="1143000"/>
          </a:xfrm>
        </p:spPr>
        <p:txBody>
          <a:bodyPr>
            <a:noAutofit/>
          </a:bodyPr>
          <a:lstStyle/>
          <a:p>
            <a:r>
              <a:rPr lang="en-US" sz="3800" b="1" dirty="0" smtClean="0"/>
              <a:t>Prohibited Discrimination; Sexual Orientation &amp; Gender Identity</a:t>
            </a:r>
            <a:endParaRPr lang="en-US" sz="3800" b="1" dirty="0"/>
          </a:p>
        </p:txBody>
      </p:sp>
      <p:sp>
        <p:nvSpPr>
          <p:cNvPr id="3" name="Content Placeholder 2"/>
          <p:cNvSpPr>
            <a:spLocks noGrp="1"/>
          </p:cNvSpPr>
          <p:nvPr>
            <p:ph idx="1"/>
          </p:nvPr>
        </p:nvSpPr>
        <p:spPr/>
        <p:txBody>
          <a:bodyPr/>
          <a:lstStyle/>
          <a:p>
            <a:pPr marL="0" indent="0">
              <a:buNone/>
            </a:pPr>
            <a:r>
              <a:rPr lang="en-US" b="1" dirty="0" smtClean="0"/>
              <a:t>HB 1049 (Levine)</a:t>
            </a:r>
          </a:p>
          <a:p>
            <a:r>
              <a:rPr lang="en-US" sz="2800" dirty="0" smtClean="0"/>
              <a:t>Prohibits discrimination based on sexual orientation or gender identity in employment, hotels/motels, public contracting, apprenticeship programs, housing, banking and insurance.</a:t>
            </a:r>
          </a:p>
          <a:p>
            <a:r>
              <a:rPr lang="en-US" sz="2800" dirty="0" smtClean="0"/>
              <a:t>Amends </a:t>
            </a:r>
            <a:r>
              <a:rPr lang="en-US" sz="2800" dirty="0" smtClean="0"/>
              <a:t>numerous Code </a:t>
            </a:r>
            <a:r>
              <a:rPr lang="en-US" sz="2800" dirty="0" smtClean="0"/>
              <a:t>sections.  </a:t>
            </a:r>
            <a:r>
              <a:rPr lang="en-US" sz="2800" i="1" dirty="0" smtClean="0"/>
              <a:t>See</a:t>
            </a:r>
            <a:r>
              <a:rPr lang="en-US" sz="2800" dirty="0" smtClean="0"/>
              <a:t> Acts of Assembly for full listing.</a:t>
            </a:r>
          </a:p>
        </p:txBody>
      </p:sp>
    </p:spTree>
    <p:extLst>
      <p:ext uri="{BB962C8B-B14F-4D97-AF65-F5344CB8AC3E}">
        <p14:creationId xmlns:p14="http://schemas.microsoft.com/office/powerpoint/2010/main" val="2699538652"/>
      </p:ext>
    </p:extLst>
  </p:cSld>
  <p:clrMapOvr>
    <a:masterClrMapping/>
  </p:clrMapOvr>
</p:sld>
</file>

<file path=ppt/slides/slide1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458200" cy="4221162"/>
          </a:xfrm>
        </p:spPr>
        <p:txBody>
          <a:bodyPr>
            <a:normAutofit/>
          </a:bodyPr>
          <a:lstStyle/>
          <a:p>
            <a:r>
              <a:rPr lang="en-US" sz="7200" dirty="0" smtClean="0"/>
              <a:t>MOTOR VEHICLES</a:t>
            </a:r>
            <a:br>
              <a:rPr lang="en-US" sz="7200" dirty="0" smtClean="0"/>
            </a:br>
            <a:r>
              <a:rPr lang="en-US" sz="4000" dirty="0" smtClean="0"/>
              <a:t>Driver’s Licenses, Driver Privilege Cards and ID’s</a:t>
            </a:r>
            <a:endParaRPr lang="en-US" sz="7200" dirty="0"/>
          </a:p>
        </p:txBody>
      </p:sp>
    </p:spTree>
    <p:extLst>
      <p:ext uri="{BB962C8B-B14F-4D97-AF65-F5344CB8AC3E}">
        <p14:creationId xmlns:p14="http://schemas.microsoft.com/office/powerpoint/2010/main" val="817896348"/>
      </p:ext>
    </p:extLst>
  </p:cSld>
  <p:clrMapOvr>
    <a:masterClrMapping/>
  </p:clrMapOvr>
</p:sld>
</file>

<file path=ppt/slides/slide1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274638"/>
            <a:ext cx="8686800" cy="1143000"/>
          </a:xfrm>
        </p:spPr>
        <p:txBody>
          <a:bodyPr>
            <a:normAutofit fontScale="90000"/>
          </a:bodyPr>
          <a:lstStyle/>
          <a:p>
            <a:r>
              <a:rPr lang="en-US" b="1" dirty="0"/>
              <a:t>License Suspension for Certain Non-Driving Related Offenses</a:t>
            </a:r>
          </a:p>
        </p:txBody>
      </p:sp>
      <p:sp>
        <p:nvSpPr>
          <p:cNvPr id="3" name="Content Placeholder 2"/>
          <p:cNvSpPr>
            <a:spLocks noGrp="1"/>
          </p:cNvSpPr>
          <p:nvPr>
            <p:ph idx="1"/>
          </p:nvPr>
        </p:nvSpPr>
        <p:spPr>
          <a:xfrm>
            <a:off x="304800" y="1600201"/>
            <a:ext cx="8534400" cy="4190999"/>
          </a:xfrm>
        </p:spPr>
        <p:txBody>
          <a:bodyPr>
            <a:normAutofit lnSpcReduction="10000"/>
          </a:bodyPr>
          <a:lstStyle/>
          <a:p>
            <a:pPr marL="0" indent="0">
              <a:buNone/>
            </a:pPr>
            <a:r>
              <a:rPr lang="en-US" b="1" dirty="0" smtClean="0"/>
              <a:t>HB </a:t>
            </a:r>
            <a:r>
              <a:rPr lang="en-US" b="1" dirty="0"/>
              <a:t>909 (Hayes, Jr.) / SB 513 (Edwards) </a:t>
            </a:r>
          </a:p>
          <a:p>
            <a:pPr lvl="0"/>
            <a:r>
              <a:rPr lang="en-US" sz="2800" dirty="0" smtClean="0"/>
              <a:t>Can </a:t>
            </a:r>
            <a:r>
              <a:rPr lang="en-US" sz="2800" dirty="0"/>
              <a:t>no longer suspend a driver’s license for the following: </a:t>
            </a:r>
          </a:p>
          <a:p>
            <a:pPr lvl="1"/>
            <a:r>
              <a:rPr lang="en-US" sz="2600" dirty="0"/>
              <a:t>Conviction or deferred disposition </a:t>
            </a:r>
            <a:r>
              <a:rPr lang="en-US" sz="2600" dirty="0" smtClean="0"/>
              <a:t>on </a:t>
            </a:r>
            <a:r>
              <a:rPr lang="en-US" sz="2600" dirty="0"/>
              <a:t>a drug offense; </a:t>
            </a:r>
          </a:p>
          <a:p>
            <a:pPr lvl="1"/>
            <a:r>
              <a:rPr lang="en-US" sz="2600" dirty="0"/>
              <a:t>N</a:t>
            </a:r>
            <a:r>
              <a:rPr lang="en-US" sz="2600" dirty="0" smtClean="0"/>
              <a:t>on-payment </a:t>
            </a:r>
            <a:r>
              <a:rPr lang="en-US" sz="2600" dirty="0"/>
              <a:t>of certain fees owed to correctional facility or jail; or</a:t>
            </a:r>
          </a:p>
          <a:p>
            <a:pPr lvl="1"/>
            <a:r>
              <a:rPr lang="en-US" sz="2600" dirty="0"/>
              <a:t>S</a:t>
            </a:r>
            <a:r>
              <a:rPr lang="en-US" sz="2600" dirty="0" smtClean="0"/>
              <a:t>hoplifting </a:t>
            </a:r>
            <a:r>
              <a:rPr lang="en-US" sz="2600" dirty="0"/>
              <a:t>motor fuel</a:t>
            </a:r>
            <a:r>
              <a:rPr lang="en-US" sz="2600" dirty="0" smtClean="0"/>
              <a:t>.</a:t>
            </a:r>
            <a:r>
              <a:rPr lang="en-US" sz="2400" dirty="0"/>
              <a:t> </a:t>
            </a:r>
            <a:endParaRPr lang="en-US" sz="2400" dirty="0" smtClean="0"/>
          </a:p>
          <a:p>
            <a:pPr lvl="1"/>
            <a:r>
              <a:rPr lang="en-US" sz="2400" dirty="0" smtClean="0"/>
              <a:t>Amends §§</a:t>
            </a:r>
            <a:r>
              <a:rPr lang="en-US" sz="2400" dirty="0"/>
              <a:t>18.2-251, 46.2-410.1, 46.2-819.2, and 53.1-127.3</a:t>
            </a:r>
          </a:p>
          <a:p>
            <a:pPr lvl="1"/>
            <a:endParaRPr lang="en-US" sz="2600" dirty="0"/>
          </a:p>
        </p:txBody>
      </p:sp>
    </p:spTree>
    <p:extLst>
      <p:ext uri="{BB962C8B-B14F-4D97-AF65-F5344CB8AC3E}">
        <p14:creationId xmlns:p14="http://schemas.microsoft.com/office/powerpoint/2010/main" val="4265939313"/>
      </p:ext>
    </p:extLst>
  </p:cSld>
  <p:clrMapOvr>
    <a:masterClrMapping/>
  </p:clrMapOvr>
  <p:timing>
    <p:tnLst>
      <p:par>
        <p:cTn id="1" dur="indefinite" restart="never" nodeType="tmRoot"/>
      </p:par>
    </p:tnLst>
  </p:timing>
</p:sld>
</file>

<file path=ppt/slides/slide1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License Suspension for Nonpayment of Fines or Costs</a:t>
            </a:r>
          </a:p>
        </p:txBody>
      </p:sp>
      <p:sp>
        <p:nvSpPr>
          <p:cNvPr id="3" name="Content Placeholder 2"/>
          <p:cNvSpPr>
            <a:spLocks noGrp="1"/>
          </p:cNvSpPr>
          <p:nvPr>
            <p:ph idx="1"/>
          </p:nvPr>
        </p:nvSpPr>
        <p:spPr>
          <a:xfrm>
            <a:off x="457200" y="1600201"/>
            <a:ext cx="8229600" cy="4571999"/>
          </a:xfrm>
        </p:spPr>
        <p:txBody>
          <a:bodyPr>
            <a:normAutofit/>
          </a:bodyPr>
          <a:lstStyle/>
          <a:p>
            <a:pPr marL="0" indent="0">
              <a:buNone/>
            </a:pPr>
            <a:r>
              <a:rPr lang="en-US" sz="3000" b="1" dirty="0" smtClean="0"/>
              <a:t>HB 1196 (Lopez) / SB 1 (Stanley)</a:t>
            </a:r>
            <a:endParaRPr lang="en-US" sz="3000" b="1" dirty="0"/>
          </a:p>
          <a:p>
            <a:pPr lvl="0"/>
            <a:r>
              <a:rPr lang="en-US" sz="2800" dirty="0" smtClean="0"/>
              <a:t>Repeals </a:t>
            </a:r>
            <a:r>
              <a:rPr lang="en-US" sz="2800" dirty="0"/>
              <a:t>the requirement that </a:t>
            </a:r>
            <a:r>
              <a:rPr lang="en-US" sz="2800" dirty="0" smtClean="0"/>
              <a:t>a </a:t>
            </a:r>
            <a:r>
              <a:rPr lang="en-US" sz="2800" dirty="0"/>
              <a:t>driver's license be </a:t>
            </a:r>
            <a:r>
              <a:rPr lang="en-US" sz="2800" dirty="0" smtClean="0"/>
              <a:t>suspended when a </a:t>
            </a:r>
            <a:r>
              <a:rPr lang="en-US" sz="2800" dirty="0"/>
              <a:t>person </a:t>
            </a:r>
            <a:r>
              <a:rPr lang="en-US" sz="2800" dirty="0" smtClean="0"/>
              <a:t>fails </a:t>
            </a:r>
            <a:r>
              <a:rPr lang="en-US" sz="2800" dirty="0"/>
              <a:t>or refuses </a:t>
            </a:r>
            <a:r>
              <a:rPr lang="en-US" sz="2800" dirty="0" smtClean="0"/>
              <a:t>to pay </a:t>
            </a:r>
            <a:r>
              <a:rPr lang="en-US" sz="2800" dirty="0"/>
              <a:t>fines or </a:t>
            </a:r>
            <a:r>
              <a:rPr lang="en-US" sz="2800" dirty="0" smtClean="0"/>
              <a:t>costs.</a:t>
            </a:r>
            <a:r>
              <a:rPr lang="en-US" sz="2800" dirty="0"/>
              <a:t> </a:t>
            </a:r>
            <a:endParaRPr lang="en-US" sz="2800" dirty="0" smtClean="0"/>
          </a:p>
          <a:p>
            <a:pPr lvl="0"/>
            <a:r>
              <a:rPr lang="en-US" sz="2800" dirty="0" smtClean="0"/>
              <a:t>Commissioner </a:t>
            </a:r>
            <a:r>
              <a:rPr lang="en-US" sz="2800" dirty="0"/>
              <a:t>of the DMV must return or reinstate any person's driver's license that was suspended prior to July 1, 2019, solely for nonpayment of fines or costs. </a:t>
            </a:r>
          </a:p>
          <a:p>
            <a:pPr lvl="1"/>
            <a:r>
              <a:rPr lang="en-US" dirty="0"/>
              <a:t>No reinstatement fee required</a:t>
            </a:r>
          </a:p>
          <a:p>
            <a:pPr lvl="0"/>
            <a:endParaRPr lang="en-US" sz="2800" dirty="0" smtClean="0"/>
          </a:p>
          <a:p>
            <a:endParaRPr lang="en-US" sz="2800" dirty="0" smtClean="0"/>
          </a:p>
          <a:p>
            <a:pPr lvl="0"/>
            <a:endParaRPr lang="en-US" sz="2800" dirty="0"/>
          </a:p>
        </p:txBody>
      </p:sp>
    </p:spTree>
    <p:extLst>
      <p:ext uri="{BB962C8B-B14F-4D97-AF65-F5344CB8AC3E}">
        <p14:creationId xmlns:p14="http://schemas.microsoft.com/office/powerpoint/2010/main" val="31395282"/>
      </p:ext>
    </p:extLst>
  </p:cSld>
  <p:clrMapOvr>
    <a:masterClrMapping/>
  </p:clrMapOvr>
  <p:timing>
    <p:tnLst>
      <p:par>
        <p:cTn id="1" dur="indefinite" restart="never" nodeType="tmRoot"/>
      </p:par>
    </p:tnLst>
  </p:timing>
</p:sld>
</file>

<file path=ppt/slides/slide1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License Suspension for Nonpayment of Fines or </a:t>
            </a:r>
            <a:r>
              <a:rPr lang="en-US" b="1" dirty="0" smtClean="0"/>
              <a:t>Costs</a:t>
            </a:r>
            <a:endParaRPr lang="en-US" b="1" dirty="0"/>
          </a:p>
        </p:txBody>
      </p:sp>
      <p:sp>
        <p:nvSpPr>
          <p:cNvPr id="3" name="Content Placeholder 2"/>
          <p:cNvSpPr>
            <a:spLocks noGrp="1"/>
          </p:cNvSpPr>
          <p:nvPr>
            <p:ph idx="1"/>
          </p:nvPr>
        </p:nvSpPr>
        <p:spPr>
          <a:xfrm>
            <a:off x="457200" y="1676400"/>
            <a:ext cx="8229600" cy="4114800"/>
          </a:xfrm>
        </p:spPr>
        <p:txBody>
          <a:bodyPr>
            <a:normAutofit lnSpcReduction="10000"/>
          </a:bodyPr>
          <a:lstStyle/>
          <a:p>
            <a:r>
              <a:rPr lang="en-US" sz="2600" dirty="0"/>
              <a:t>Removes provision allowing the court to require a defendant to present a summary prepared by the DMV of the other courts in which the defendant also owes fines and costs. </a:t>
            </a:r>
          </a:p>
          <a:p>
            <a:r>
              <a:rPr lang="en-US" sz="2600" dirty="0" smtClean="0"/>
              <a:t>Amends </a:t>
            </a:r>
            <a:r>
              <a:rPr lang="en-US" sz="2600" dirty="0"/>
              <a:t>§§19.2-258.1, 19.2-354, 19.2-354.1, 33.2-503, 46.2-203.1, 46.2-301, 46.2-361, 46.2-383, 46.2-391.1, 46.2-416, 46.2-819.1, 46.1-819.3, 46.1-819.3:1, 46.2-819.5, 46.2-940 &amp; 46.2-1200.1; adds §46.2-808.2; repeals §46.2-395 and Article 18 (§§ 46.2-944.1–46.2-947)</a:t>
            </a:r>
          </a:p>
          <a:p>
            <a:pPr lvl="1"/>
            <a:endParaRPr lang="en-US" dirty="0"/>
          </a:p>
        </p:txBody>
      </p:sp>
    </p:spTree>
    <p:extLst>
      <p:ext uri="{BB962C8B-B14F-4D97-AF65-F5344CB8AC3E}">
        <p14:creationId xmlns:p14="http://schemas.microsoft.com/office/powerpoint/2010/main" val="2159512846"/>
      </p:ext>
    </p:extLst>
  </p:cSld>
  <p:clrMapOvr>
    <a:masterClrMapping/>
  </p:clrMapOvr>
  <p:timing>
    <p:tnLst>
      <p:par>
        <p:cTn id="1" dur="indefinite" restart="never" nodeType="tmRoot"/>
      </p:par>
    </p:tnLst>
  </p:timing>
</p:sld>
</file>

<file path=ppt/slides/slide1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6389" y="152401"/>
            <a:ext cx="8229600" cy="1143000"/>
          </a:xfrm>
        </p:spPr>
        <p:txBody>
          <a:bodyPr>
            <a:normAutofit/>
          </a:bodyPr>
          <a:lstStyle/>
          <a:p>
            <a:r>
              <a:rPr lang="en-US" sz="4000" b="1" dirty="0"/>
              <a:t>Driver Privilege Cards</a:t>
            </a:r>
          </a:p>
        </p:txBody>
      </p:sp>
      <p:sp>
        <p:nvSpPr>
          <p:cNvPr id="3" name="Content Placeholder 2"/>
          <p:cNvSpPr>
            <a:spLocks noGrp="1"/>
          </p:cNvSpPr>
          <p:nvPr>
            <p:ph idx="1"/>
          </p:nvPr>
        </p:nvSpPr>
        <p:spPr>
          <a:xfrm>
            <a:off x="398417" y="1143000"/>
            <a:ext cx="8229600" cy="5105399"/>
          </a:xfrm>
        </p:spPr>
        <p:txBody>
          <a:bodyPr>
            <a:normAutofit fontScale="70000" lnSpcReduction="20000"/>
          </a:bodyPr>
          <a:lstStyle/>
          <a:p>
            <a:pPr marL="0" indent="0">
              <a:buNone/>
            </a:pPr>
            <a:r>
              <a:rPr lang="en-US" sz="3900" b="1" dirty="0"/>
              <a:t>HB 1211 (Tran) / SB 34 (</a:t>
            </a:r>
            <a:r>
              <a:rPr lang="en-US" sz="3900" b="1" dirty="0" err="1"/>
              <a:t>Surovell</a:t>
            </a:r>
            <a:r>
              <a:rPr lang="en-US" sz="3900" b="1" dirty="0"/>
              <a:t>)</a:t>
            </a:r>
          </a:p>
          <a:p>
            <a:r>
              <a:rPr lang="en-US" sz="3300" dirty="0"/>
              <a:t>Driver privilege cards may be issued by the </a:t>
            </a:r>
            <a:r>
              <a:rPr lang="en-US" sz="3300" dirty="0" smtClean="0"/>
              <a:t>DMV </a:t>
            </a:r>
            <a:r>
              <a:rPr lang="en-US" sz="3300" dirty="0"/>
              <a:t>to an applicant who is not eligible for a regular driver’s license but </a:t>
            </a:r>
            <a:endParaRPr lang="en-US" sz="3300" dirty="0" smtClean="0"/>
          </a:p>
          <a:p>
            <a:pPr marL="914400" lvl="1" indent="-457200">
              <a:buFont typeface="+mj-lt"/>
              <a:buAutoNum type="alphaLcParenR"/>
            </a:pPr>
            <a:r>
              <a:rPr lang="en-US" sz="3300" dirty="0" smtClean="0"/>
              <a:t>has </a:t>
            </a:r>
            <a:r>
              <a:rPr lang="en-US" sz="3300" dirty="0"/>
              <a:t>reported income or been claimed as a dependent on an individual tax return, and </a:t>
            </a:r>
            <a:endParaRPr lang="en-US" sz="3300" dirty="0" smtClean="0"/>
          </a:p>
          <a:p>
            <a:pPr marL="914400" lvl="1" indent="-457200">
              <a:buFont typeface="+mj-lt"/>
              <a:buAutoNum type="alphaLcParenR"/>
            </a:pPr>
            <a:r>
              <a:rPr lang="en-US" sz="3300" dirty="0" smtClean="0"/>
              <a:t>has </a:t>
            </a:r>
            <a:r>
              <a:rPr lang="en-US" sz="3300" dirty="0"/>
              <a:t>motor vehicle insurance.</a:t>
            </a:r>
          </a:p>
          <a:p>
            <a:pPr lvl="0"/>
            <a:r>
              <a:rPr lang="en-US" sz="3300" dirty="0"/>
              <a:t>These cards shall confer the same privileges and shall be subject to the same provisions as driver's licenses and permits; however, they shall</a:t>
            </a:r>
            <a:r>
              <a:rPr lang="en-US" sz="3300" b="1" i="1" dirty="0"/>
              <a:t> </a:t>
            </a:r>
            <a:r>
              <a:rPr lang="en-US" sz="3300" b="1" i="1" dirty="0" smtClean="0"/>
              <a:t>not:</a:t>
            </a:r>
          </a:p>
          <a:p>
            <a:pPr marL="971550" lvl="1" indent="-514350">
              <a:buFont typeface="+mj-lt"/>
              <a:buAutoNum type="alphaLcParenR"/>
            </a:pPr>
            <a:r>
              <a:rPr lang="en-US" sz="3300" dirty="0"/>
              <a:t>C</a:t>
            </a:r>
            <a:r>
              <a:rPr lang="en-US" sz="3300" dirty="0" smtClean="0"/>
              <a:t>onfer </a:t>
            </a:r>
            <a:r>
              <a:rPr lang="en-US" sz="3300" dirty="0"/>
              <a:t>voting privileges, </a:t>
            </a:r>
          </a:p>
          <a:p>
            <a:pPr marL="971550" lvl="1" indent="-514350">
              <a:buFont typeface="+mj-lt"/>
              <a:buAutoNum type="alphaLcParenR"/>
            </a:pPr>
            <a:r>
              <a:rPr lang="en-US" sz="3300" dirty="0"/>
              <a:t>P</a:t>
            </a:r>
            <a:r>
              <a:rPr lang="en-US" sz="3300" dirty="0" smtClean="0"/>
              <a:t>ermit </a:t>
            </a:r>
            <a:r>
              <a:rPr lang="en-US" sz="3300" dirty="0"/>
              <a:t>an individual to waive any part of the driver examination, or </a:t>
            </a:r>
          </a:p>
          <a:p>
            <a:pPr marL="971550" lvl="1" indent="-514350">
              <a:buFont typeface="+mj-lt"/>
              <a:buAutoNum type="alphaLcParenR"/>
            </a:pPr>
            <a:r>
              <a:rPr lang="en-US" sz="3300" dirty="0"/>
              <a:t>H</a:t>
            </a:r>
            <a:r>
              <a:rPr lang="en-US" sz="3300" dirty="0" smtClean="0"/>
              <a:t>ave </a:t>
            </a:r>
            <a:r>
              <a:rPr lang="en-US" sz="3300" dirty="0"/>
              <a:t>their issuance be contingent upon the applicant's ability to produce proof of legal presence in the </a:t>
            </a:r>
            <a:r>
              <a:rPr lang="en-US" sz="3300" dirty="0" smtClean="0"/>
              <a:t>US.</a:t>
            </a:r>
            <a:endParaRPr lang="en-US" sz="3300" dirty="0"/>
          </a:p>
        </p:txBody>
      </p:sp>
    </p:spTree>
    <p:extLst>
      <p:ext uri="{BB962C8B-B14F-4D97-AF65-F5344CB8AC3E}">
        <p14:creationId xmlns:p14="http://schemas.microsoft.com/office/powerpoint/2010/main" val="1852642072"/>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Big </a:t>
            </a:r>
            <a:r>
              <a:rPr lang="en-US" b="1" dirty="0" smtClean="0"/>
              <a:t>Game </a:t>
            </a:r>
            <a:r>
              <a:rPr lang="en-US" b="1" dirty="0"/>
              <a:t>H</a:t>
            </a:r>
            <a:r>
              <a:rPr lang="en-US" b="1" dirty="0" smtClean="0"/>
              <a:t>unting</a:t>
            </a:r>
            <a:r>
              <a:rPr lang="en-US" b="1" dirty="0"/>
              <a:t>; </a:t>
            </a:r>
            <a:r>
              <a:rPr lang="en-US" b="1" dirty="0" smtClean="0"/>
              <a:t/>
            </a:r>
            <a:br>
              <a:rPr lang="en-US" b="1" dirty="0" smtClean="0"/>
            </a:br>
            <a:r>
              <a:rPr lang="en-US" b="1" dirty="0" smtClean="0"/>
              <a:t>Guaranteed </a:t>
            </a:r>
            <a:r>
              <a:rPr lang="en-US" b="1" dirty="0"/>
              <a:t>K</a:t>
            </a:r>
            <a:r>
              <a:rPr lang="en-US" b="1" dirty="0" smtClean="0"/>
              <a:t>ills Prohibited</a:t>
            </a:r>
            <a:endParaRPr lang="en-US" b="1" dirty="0"/>
          </a:p>
        </p:txBody>
      </p:sp>
      <p:sp>
        <p:nvSpPr>
          <p:cNvPr id="3" name="Content Placeholder 2"/>
          <p:cNvSpPr>
            <a:spLocks noGrp="1"/>
          </p:cNvSpPr>
          <p:nvPr>
            <p:ph idx="1"/>
          </p:nvPr>
        </p:nvSpPr>
        <p:spPr>
          <a:xfrm>
            <a:off x="457200" y="1600201"/>
            <a:ext cx="8229600" cy="4419599"/>
          </a:xfrm>
        </p:spPr>
        <p:txBody>
          <a:bodyPr>
            <a:normAutofit fontScale="85000" lnSpcReduction="20000"/>
          </a:bodyPr>
          <a:lstStyle/>
          <a:p>
            <a:pPr marL="0" indent="0">
              <a:buNone/>
            </a:pPr>
            <a:r>
              <a:rPr lang="en-US" sz="3800" b="1" dirty="0"/>
              <a:t>SB 774 (</a:t>
            </a:r>
            <a:r>
              <a:rPr lang="en-US" sz="3800" b="1" dirty="0" err="1"/>
              <a:t>Chafin</a:t>
            </a:r>
            <a:r>
              <a:rPr lang="en-US" sz="3800" b="1" dirty="0"/>
              <a:t>)/ (Fowler)</a:t>
            </a:r>
            <a:endParaRPr lang="en-US" sz="3800" dirty="0"/>
          </a:p>
          <a:p>
            <a:pPr lvl="0"/>
            <a:r>
              <a:rPr lang="en-US" sz="2800" dirty="0" smtClean="0"/>
              <a:t>Adds the </a:t>
            </a:r>
            <a:r>
              <a:rPr lang="en-US" sz="2800" dirty="0"/>
              <a:t>prohibition against offering for sale, selling, offering to purchase, or purchasing a hunt guaranteeing the killing of a deer, bear, or wild turkey. </a:t>
            </a:r>
            <a:endParaRPr lang="en-US" sz="2800" dirty="0" smtClean="0"/>
          </a:p>
          <a:p>
            <a:pPr lvl="0"/>
            <a:r>
              <a:rPr lang="en-US" sz="2800" dirty="0" smtClean="0"/>
              <a:t>The </a:t>
            </a:r>
            <a:r>
              <a:rPr lang="en-US" sz="2800" dirty="0"/>
              <a:t>bill does not prevent a landowner from leasing land for hunting.</a:t>
            </a:r>
          </a:p>
          <a:p>
            <a:pPr lvl="0"/>
            <a:r>
              <a:rPr lang="en-US" sz="2800" dirty="0"/>
              <a:t>A violation of this new subsection is punishable as a Class 1 </a:t>
            </a:r>
            <a:r>
              <a:rPr lang="en-US" sz="2800" dirty="0" smtClean="0"/>
              <a:t>misdemeanor</a:t>
            </a:r>
            <a:r>
              <a:rPr lang="en-US" sz="2800" dirty="0"/>
              <a:t>; when the aggregate of such sales or purchases, or any combination thereof, by any person totals $500 or more during any 90-day period, such violation is punishable as a Class 6 </a:t>
            </a:r>
            <a:r>
              <a:rPr lang="en-US" sz="2800" dirty="0" smtClean="0"/>
              <a:t>felony.</a:t>
            </a:r>
          </a:p>
          <a:p>
            <a:r>
              <a:rPr lang="en-US" sz="2800" dirty="0" smtClean="0"/>
              <a:t>Adds </a:t>
            </a:r>
            <a:r>
              <a:rPr lang="en-US" sz="2800" dirty="0"/>
              <a:t>§</a:t>
            </a:r>
            <a:r>
              <a:rPr lang="en-US" sz="2800" dirty="0" smtClean="0"/>
              <a:t>29.1-521 (A)(12)</a:t>
            </a:r>
            <a:endParaRPr lang="en-US" sz="2800" dirty="0"/>
          </a:p>
          <a:p>
            <a:pPr lvl="0"/>
            <a:endParaRPr lang="en-US" sz="2800" dirty="0"/>
          </a:p>
        </p:txBody>
      </p:sp>
    </p:spTree>
    <p:extLst>
      <p:ext uri="{BB962C8B-B14F-4D97-AF65-F5344CB8AC3E}">
        <p14:creationId xmlns:p14="http://schemas.microsoft.com/office/powerpoint/2010/main" val="211435360"/>
      </p:ext>
    </p:extLst>
  </p:cSld>
  <p:clrMapOvr>
    <a:masterClrMapping/>
  </p:clrMapOvr>
  <p:timing>
    <p:tnLst>
      <p:par>
        <p:cTn id="1" dur="indefinite" restart="never" nodeType="tmRoot"/>
      </p:par>
    </p:tnLst>
  </p:timing>
</p:sld>
</file>

<file path=ppt/slides/slide1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6389" y="152401"/>
            <a:ext cx="8229600" cy="1143000"/>
          </a:xfrm>
        </p:spPr>
        <p:txBody>
          <a:bodyPr>
            <a:normAutofit/>
          </a:bodyPr>
          <a:lstStyle/>
          <a:p>
            <a:r>
              <a:rPr lang="en-US" sz="4000" b="1" dirty="0"/>
              <a:t>Driver Privilege Cards</a:t>
            </a:r>
          </a:p>
        </p:txBody>
      </p:sp>
      <p:sp>
        <p:nvSpPr>
          <p:cNvPr id="3" name="Content Placeholder 2"/>
          <p:cNvSpPr>
            <a:spLocks noGrp="1"/>
          </p:cNvSpPr>
          <p:nvPr>
            <p:ph idx="1"/>
          </p:nvPr>
        </p:nvSpPr>
        <p:spPr>
          <a:xfrm>
            <a:off x="398417" y="1295401"/>
            <a:ext cx="8229600" cy="4607378"/>
          </a:xfrm>
        </p:spPr>
        <p:txBody>
          <a:bodyPr>
            <a:normAutofit/>
          </a:bodyPr>
          <a:lstStyle/>
          <a:p>
            <a:pPr lvl="0"/>
            <a:r>
              <a:rPr lang="en-US" sz="3000" dirty="0" smtClean="0"/>
              <a:t>Referred </a:t>
            </a:r>
            <a:r>
              <a:rPr lang="en-US" sz="3000" dirty="0"/>
              <a:t>to as a “driver’s license</a:t>
            </a:r>
            <a:r>
              <a:rPr lang="en-US" sz="3000" dirty="0" smtClean="0"/>
              <a:t>”; restriction </a:t>
            </a:r>
            <a:r>
              <a:rPr lang="en-US" sz="3000" dirty="0"/>
              <a:t>will appear on back. </a:t>
            </a:r>
          </a:p>
          <a:p>
            <a:pPr lvl="0"/>
            <a:r>
              <a:rPr lang="en-US" sz="3000" dirty="0"/>
              <a:t>Limits release of certain applicant information from DMV. </a:t>
            </a:r>
          </a:p>
          <a:p>
            <a:pPr lvl="0"/>
            <a:r>
              <a:rPr lang="en-US" sz="3000" dirty="0"/>
              <a:t>Can receive “Limited duration driver’s license” if special conditions are met. </a:t>
            </a:r>
          </a:p>
          <a:p>
            <a:pPr lvl="0"/>
            <a:r>
              <a:rPr lang="en-US" sz="3000" u="sng" dirty="0"/>
              <a:t>Delayed effective date of January 1, 2021</a:t>
            </a:r>
            <a:r>
              <a:rPr lang="en-US" sz="3000" dirty="0"/>
              <a:t>. </a:t>
            </a:r>
          </a:p>
          <a:p>
            <a:r>
              <a:rPr lang="en-US" sz="3000" dirty="0"/>
              <a:t>Amends multiple code sections and adds § 46.2-328.3</a:t>
            </a:r>
          </a:p>
        </p:txBody>
      </p:sp>
    </p:spTree>
    <p:extLst>
      <p:ext uri="{BB962C8B-B14F-4D97-AF65-F5344CB8AC3E}">
        <p14:creationId xmlns:p14="http://schemas.microsoft.com/office/powerpoint/2010/main" val="2012762403"/>
      </p:ext>
    </p:extLst>
  </p:cSld>
  <p:clrMapOvr>
    <a:masterClrMapping/>
  </p:clrMapOvr>
  <p:timing>
    <p:tnLst>
      <p:par>
        <p:cTn id="1" dur="indefinite" restart="never" nodeType="tmRoot"/>
      </p:par>
    </p:tnLst>
  </p:timing>
</p:sld>
</file>

<file path=ppt/slides/slide1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Sex Designation on </a:t>
            </a:r>
            <a:r>
              <a:rPr lang="en-US" b="1" dirty="0" smtClean="0"/>
              <a:t/>
            </a:r>
            <a:br>
              <a:rPr lang="en-US" b="1" dirty="0" smtClean="0"/>
            </a:br>
            <a:r>
              <a:rPr lang="en-US" b="1" dirty="0" smtClean="0"/>
              <a:t>Application </a:t>
            </a:r>
            <a:r>
              <a:rPr lang="en-US" b="1" dirty="0"/>
              <a:t>Form</a:t>
            </a:r>
          </a:p>
        </p:txBody>
      </p:sp>
      <p:sp>
        <p:nvSpPr>
          <p:cNvPr id="3" name="Content Placeholder 2"/>
          <p:cNvSpPr>
            <a:spLocks noGrp="1"/>
          </p:cNvSpPr>
          <p:nvPr>
            <p:ph idx="1"/>
          </p:nvPr>
        </p:nvSpPr>
        <p:spPr/>
        <p:txBody>
          <a:bodyPr>
            <a:normAutofit/>
          </a:bodyPr>
          <a:lstStyle/>
          <a:p>
            <a:pPr marL="0" indent="0">
              <a:buNone/>
            </a:pPr>
            <a:r>
              <a:rPr lang="en-US" b="1" dirty="0" smtClean="0"/>
              <a:t>SB </a:t>
            </a:r>
            <a:r>
              <a:rPr lang="en-US" b="1" dirty="0"/>
              <a:t>246 (</a:t>
            </a:r>
            <a:r>
              <a:rPr lang="en-US" b="1" dirty="0" err="1"/>
              <a:t>Surovell</a:t>
            </a:r>
            <a:r>
              <a:rPr lang="en-US" b="1" dirty="0"/>
              <a:t>)</a:t>
            </a:r>
          </a:p>
          <a:p>
            <a:pPr lvl="0"/>
            <a:r>
              <a:rPr lang="en-US" sz="2800" dirty="0" smtClean="0"/>
              <a:t>Department </a:t>
            </a:r>
            <a:r>
              <a:rPr lang="en-US" sz="2800" dirty="0"/>
              <a:t>of Motor Vehicles must offer any applicant the option to mark "male," "female," or "non-binary" when designating the applicant's sex on an application for a driver's license or special identification card</a:t>
            </a:r>
            <a:r>
              <a:rPr lang="en-US" sz="2800" dirty="0" smtClean="0"/>
              <a:t>.</a:t>
            </a:r>
          </a:p>
          <a:p>
            <a:r>
              <a:rPr lang="en-US" sz="2800" dirty="0" smtClean="0"/>
              <a:t>Amends §§</a:t>
            </a:r>
            <a:r>
              <a:rPr lang="en-US" sz="2800" dirty="0"/>
              <a:t>46.2-323, 46.2-341.12, 46.2-345 &amp; 46.2-345.2</a:t>
            </a:r>
          </a:p>
          <a:p>
            <a:pPr lvl="0"/>
            <a:endParaRPr lang="en-US" sz="2800" dirty="0"/>
          </a:p>
        </p:txBody>
      </p:sp>
    </p:spTree>
    <p:extLst>
      <p:ext uri="{BB962C8B-B14F-4D97-AF65-F5344CB8AC3E}">
        <p14:creationId xmlns:p14="http://schemas.microsoft.com/office/powerpoint/2010/main" val="1819424304"/>
      </p:ext>
    </p:extLst>
  </p:cSld>
  <p:clrMapOvr>
    <a:masterClrMapping/>
  </p:clrMapOvr>
  <p:timing>
    <p:tnLst>
      <p:par>
        <p:cTn id="1" dur="indefinite" restart="never" nodeType="tmRoot"/>
      </p:par>
    </p:tnLst>
  </p:timing>
</p:sld>
</file>

<file path=ppt/slides/slide1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Driver’s License Designation; Traumatic Brain Injury</a:t>
            </a:r>
            <a:endParaRPr lang="en-US" b="1" dirty="0"/>
          </a:p>
        </p:txBody>
      </p:sp>
      <p:sp>
        <p:nvSpPr>
          <p:cNvPr id="3" name="Content Placeholder 2"/>
          <p:cNvSpPr>
            <a:spLocks noGrp="1"/>
          </p:cNvSpPr>
          <p:nvPr>
            <p:ph idx="1"/>
          </p:nvPr>
        </p:nvSpPr>
        <p:spPr/>
        <p:txBody>
          <a:bodyPr/>
          <a:lstStyle/>
          <a:p>
            <a:pPr marL="0" indent="0">
              <a:buNone/>
            </a:pPr>
            <a:r>
              <a:rPr lang="en-US" b="1" dirty="0" smtClean="0"/>
              <a:t>SB 289 (Deeds)</a:t>
            </a:r>
          </a:p>
          <a:p>
            <a:r>
              <a:rPr lang="en-US" sz="2800" dirty="0" smtClean="0"/>
              <a:t>Requires the DMV to designate a brain injury on applicant’s driver’s license when the request is accompanied by a form completed by a licensed physician confirming applicant’s condition.</a:t>
            </a:r>
          </a:p>
          <a:p>
            <a:r>
              <a:rPr lang="en-US" sz="2800" dirty="0" smtClean="0"/>
              <a:t>Amends </a:t>
            </a:r>
            <a:r>
              <a:rPr lang="en-US" sz="2800" dirty="0"/>
              <a:t>§</a:t>
            </a:r>
            <a:r>
              <a:rPr lang="en-US" sz="2800" dirty="0" smtClean="0"/>
              <a:t>46.2-342.</a:t>
            </a:r>
            <a:endParaRPr lang="en-US" sz="2800" dirty="0"/>
          </a:p>
        </p:txBody>
      </p:sp>
    </p:spTree>
    <p:extLst>
      <p:ext uri="{BB962C8B-B14F-4D97-AF65-F5344CB8AC3E}">
        <p14:creationId xmlns:p14="http://schemas.microsoft.com/office/powerpoint/2010/main" val="2945566059"/>
      </p:ext>
    </p:extLst>
  </p:cSld>
  <p:clrMapOvr>
    <a:masterClrMapping/>
  </p:clrMapOvr>
</p:sld>
</file>

<file path=ppt/slides/slide1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Driving Suspended; Mandatory </a:t>
            </a:r>
            <a:r>
              <a:rPr lang="en-US" b="1" dirty="0"/>
              <a:t>Minimum </a:t>
            </a:r>
            <a:r>
              <a:rPr lang="en-US" b="1" dirty="0" smtClean="0"/>
              <a:t>Term</a:t>
            </a:r>
            <a:endParaRPr lang="en-US" b="1" dirty="0"/>
          </a:p>
        </p:txBody>
      </p:sp>
      <p:sp>
        <p:nvSpPr>
          <p:cNvPr id="3" name="Content Placeholder 2"/>
          <p:cNvSpPr>
            <a:spLocks noGrp="1"/>
          </p:cNvSpPr>
          <p:nvPr>
            <p:ph idx="1"/>
          </p:nvPr>
        </p:nvSpPr>
        <p:spPr/>
        <p:txBody>
          <a:bodyPr>
            <a:normAutofit/>
          </a:bodyPr>
          <a:lstStyle/>
          <a:p>
            <a:pPr marL="0" indent="0">
              <a:buNone/>
            </a:pPr>
            <a:r>
              <a:rPr lang="en-US" b="1" dirty="0" smtClean="0"/>
              <a:t>SB </a:t>
            </a:r>
            <a:r>
              <a:rPr lang="en-US" b="1" dirty="0"/>
              <a:t>711 (McClellan)</a:t>
            </a:r>
          </a:p>
          <a:p>
            <a:pPr lvl="0"/>
            <a:r>
              <a:rPr lang="en-US" sz="2800" dirty="0" smtClean="0"/>
              <a:t>Eliminates </a:t>
            </a:r>
            <a:r>
              <a:rPr lang="en-US" sz="2800" dirty="0"/>
              <a:t>the mandatory minimum term of confinement in jail of 10 days for a third or subsequent conviction of driving on a suspended license</a:t>
            </a:r>
            <a:r>
              <a:rPr lang="en-US" sz="2800" dirty="0" smtClean="0"/>
              <a:t>.</a:t>
            </a:r>
          </a:p>
          <a:p>
            <a:r>
              <a:rPr lang="en-US" sz="2800" dirty="0" smtClean="0"/>
              <a:t>Amends §46.2-301</a:t>
            </a:r>
            <a:endParaRPr lang="en-US" sz="2800" dirty="0"/>
          </a:p>
          <a:p>
            <a:pPr lvl="0"/>
            <a:endParaRPr lang="en-US" sz="2800" dirty="0"/>
          </a:p>
        </p:txBody>
      </p:sp>
    </p:spTree>
    <p:extLst>
      <p:ext uri="{BB962C8B-B14F-4D97-AF65-F5344CB8AC3E}">
        <p14:creationId xmlns:p14="http://schemas.microsoft.com/office/powerpoint/2010/main" val="2827976278"/>
      </p:ext>
    </p:extLst>
  </p:cSld>
  <p:clrMapOvr>
    <a:masterClrMapping/>
  </p:clrMapOvr>
  <p:timing>
    <p:tnLst>
      <p:par>
        <p:cTn id="1" dur="indefinite" restart="never" nodeType="tmRoot"/>
      </p:par>
    </p:tnLst>
  </p:timing>
</p:sld>
</file>

<file path=ppt/slides/slide1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DMV; Driver’s License Eligibility</a:t>
            </a:r>
            <a:endParaRPr lang="en-US" b="1" dirty="0"/>
          </a:p>
        </p:txBody>
      </p:sp>
      <p:sp>
        <p:nvSpPr>
          <p:cNvPr id="3" name="Content Placeholder 2"/>
          <p:cNvSpPr>
            <a:spLocks noGrp="1"/>
          </p:cNvSpPr>
          <p:nvPr>
            <p:ph idx="1"/>
          </p:nvPr>
        </p:nvSpPr>
        <p:spPr/>
        <p:txBody>
          <a:bodyPr>
            <a:normAutofit/>
          </a:bodyPr>
          <a:lstStyle/>
          <a:p>
            <a:pPr marL="0" indent="0">
              <a:buNone/>
            </a:pPr>
            <a:r>
              <a:rPr lang="en-US" b="1" dirty="0" smtClean="0"/>
              <a:t>SB </a:t>
            </a:r>
            <a:r>
              <a:rPr lang="en-US" b="1" dirty="0"/>
              <a:t>761 (Barker)</a:t>
            </a:r>
          </a:p>
          <a:p>
            <a:pPr lvl="0"/>
            <a:r>
              <a:rPr lang="en-US" sz="2800" dirty="0" smtClean="0"/>
              <a:t>Authorizes </a:t>
            </a:r>
            <a:r>
              <a:rPr lang="en-US" sz="2800" dirty="0"/>
              <a:t>the </a:t>
            </a:r>
            <a:r>
              <a:rPr lang="en-US" sz="2800" dirty="0" smtClean="0"/>
              <a:t>DMV </a:t>
            </a:r>
            <a:r>
              <a:rPr lang="en-US" sz="2800" dirty="0"/>
              <a:t>to issue a limited-duration driver's license, permit, or special identification card to an applicant with a valid, unexpired Employment Authorization Document</a:t>
            </a:r>
            <a:r>
              <a:rPr lang="en-US" sz="2800" dirty="0" smtClean="0"/>
              <a:t>.</a:t>
            </a:r>
          </a:p>
          <a:p>
            <a:r>
              <a:rPr lang="en-US" sz="2800" dirty="0" smtClean="0"/>
              <a:t>Amends §46.2-328.1</a:t>
            </a:r>
            <a:endParaRPr lang="en-US" sz="2800" dirty="0"/>
          </a:p>
          <a:p>
            <a:pPr lvl="0"/>
            <a:endParaRPr lang="en-US" sz="2800" dirty="0"/>
          </a:p>
        </p:txBody>
      </p:sp>
    </p:spTree>
    <p:extLst>
      <p:ext uri="{BB962C8B-B14F-4D97-AF65-F5344CB8AC3E}">
        <p14:creationId xmlns:p14="http://schemas.microsoft.com/office/powerpoint/2010/main" val="2302190778"/>
      </p:ext>
    </p:extLst>
  </p:cSld>
  <p:clrMapOvr>
    <a:masterClrMapping/>
  </p:clrMapOvr>
  <p:timing>
    <p:tnLst>
      <p:par>
        <p:cTn id="1" dur="indefinite" restart="never" nodeType="tmRoot"/>
      </p:par>
    </p:tnLst>
  </p:timing>
</p:sld>
</file>

<file path=ppt/slides/slide1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458200" cy="4221162"/>
          </a:xfrm>
        </p:spPr>
        <p:txBody>
          <a:bodyPr>
            <a:normAutofit/>
          </a:bodyPr>
          <a:lstStyle/>
          <a:p>
            <a:r>
              <a:rPr lang="en-US" sz="7200" dirty="0" smtClean="0"/>
              <a:t>MOTOR VEHICLES</a:t>
            </a:r>
            <a:br>
              <a:rPr lang="en-US" sz="7200" dirty="0" smtClean="0"/>
            </a:br>
            <a:r>
              <a:rPr lang="en-US" sz="4000" dirty="0" smtClean="0"/>
              <a:t>Traffic Safety &amp; Impaired Driving</a:t>
            </a:r>
            <a:endParaRPr lang="en-US" sz="7200" dirty="0"/>
          </a:p>
        </p:txBody>
      </p:sp>
    </p:spTree>
    <p:extLst>
      <p:ext uri="{BB962C8B-B14F-4D97-AF65-F5344CB8AC3E}">
        <p14:creationId xmlns:p14="http://schemas.microsoft.com/office/powerpoint/2010/main" val="46458264"/>
      </p:ext>
    </p:extLst>
  </p:cSld>
  <p:clrMapOvr>
    <a:masterClrMapping/>
  </p:clrMapOvr>
</p:sld>
</file>

<file path=ppt/slides/slide1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4000" b="1" dirty="0" smtClean="0"/>
              <a:t>Refusal of Tests; Restricted License</a:t>
            </a:r>
            <a:endParaRPr lang="en-US" sz="4000" b="1" dirty="0"/>
          </a:p>
        </p:txBody>
      </p:sp>
      <p:sp>
        <p:nvSpPr>
          <p:cNvPr id="3" name="Content Placeholder 2"/>
          <p:cNvSpPr>
            <a:spLocks noGrp="1"/>
          </p:cNvSpPr>
          <p:nvPr>
            <p:ph idx="1"/>
          </p:nvPr>
        </p:nvSpPr>
        <p:spPr>
          <a:xfrm>
            <a:off x="457200" y="1600201"/>
            <a:ext cx="8229600" cy="4495799"/>
          </a:xfrm>
        </p:spPr>
        <p:txBody>
          <a:bodyPr>
            <a:normAutofit fontScale="85000" lnSpcReduction="20000"/>
          </a:bodyPr>
          <a:lstStyle/>
          <a:p>
            <a:pPr marL="0" indent="0">
              <a:buNone/>
            </a:pPr>
            <a:r>
              <a:rPr lang="en-US" sz="3800" b="1" dirty="0" smtClean="0"/>
              <a:t>HB 34 (Lindsey)</a:t>
            </a:r>
          </a:p>
          <a:p>
            <a:pPr lvl="0"/>
            <a:r>
              <a:rPr lang="en-US" sz="3300" dirty="0"/>
              <a:t>Allows a person convicted of first offense refusal to petition the court thirty (30) days after conviction for a restricted driver’s license. </a:t>
            </a:r>
          </a:p>
          <a:p>
            <a:pPr lvl="0"/>
            <a:r>
              <a:rPr lang="en-US" sz="3300" dirty="0"/>
              <a:t>The court, for good cause shown, may grant a restricted license for the same purposes as a DUI restricted license if the petitioner installs an ignition interlock device and </a:t>
            </a:r>
            <a:r>
              <a:rPr lang="en-US" sz="3300" dirty="0" smtClean="0"/>
              <a:t>enters </a:t>
            </a:r>
            <a:r>
              <a:rPr lang="en-US" sz="3300" dirty="0"/>
              <a:t>into and successfully completes ASAP. </a:t>
            </a:r>
          </a:p>
          <a:p>
            <a:pPr lvl="0"/>
            <a:r>
              <a:rPr lang="en-US" sz="3300" dirty="0"/>
              <a:t>Does not permit any person to operate a CMV. </a:t>
            </a:r>
          </a:p>
          <a:p>
            <a:r>
              <a:rPr lang="en-US" sz="3300" dirty="0" smtClean="0"/>
              <a:t>Amends §§ </a:t>
            </a:r>
            <a:r>
              <a:rPr lang="en-US" sz="3300" dirty="0"/>
              <a:t>18.2-268.3 &amp; 46.2-391.2</a:t>
            </a:r>
          </a:p>
          <a:p>
            <a:endParaRPr lang="en-US" sz="2600" dirty="0"/>
          </a:p>
        </p:txBody>
      </p:sp>
    </p:spTree>
    <p:extLst>
      <p:ext uri="{BB962C8B-B14F-4D97-AF65-F5344CB8AC3E}">
        <p14:creationId xmlns:p14="http://schemas.microsoft.com/office/powerpoint/2010/main" val="4243444622"/>
      </p:ext>
    </p:extLst>
  </p:cSld>
  <p:clrMapOvr>
    <a:masterClrMapping/>
  </p:clrMapOvr>
</p:sld>
</file>

<file path=ppt/slides/slide1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4000" b="1" dirty="0" smtClean="0"/>
              <a:t>Circumvention of Ignition Interlock Systems; Venue</a:t>
            </a:r>
            <a:endParaRPr lang="en-US" sz="4000" b="1" dirty="0"/>
          </a:p>
        </p:txBody>
      </p:sp>
      <p:sp>
        <p:nvSpPr>
          <p:cNvPr id="3" name="Content Placeholder 2"/>
          <p:cNvSpPr>
            <a:spLocks noGrp="1"/>
          </p:cNvSpPr>
          <p:nvPr>
            <p:ph idx="1"/>
          </p:nvPr>
        </p:nvSpPr>
        <p:spPr/>
        <p:txBody>
          <a:bodyPr>
            <a:normAutofit/>
          </a:bodyPr>
          <a:lstStyle/>
          <a:p>
            <a:pPr marL="0" indent="0">
              <a:buNone/>
            </a:pPr>
            <a:r>
              <a:rPr lang="en-US" b="1" dirty="0" smtClean="0"/>
              <a:t>HB </a:t>
            </a:r>
            <a:r>
              <a:rPr lang="en-US" b="1" dirty="0" smtClean="0"/>
              <a:t>663 </a:t>
            </a:r>
            <a:r>
              <a:rPr lang="en-US" b="1" dirty="0" smtClean="0"/>
              <a:t>(Mullin)</a:t>
            </a:r>
          </a:p>
          <a:p>
            <a:r>
              <a:rPr lang="en-US" sz="2800" dirty="0"/>
              <a:t>Venue for prosecution of circumvention of interlock device is (a) where the offense took place or (b) the jurisdiction where the court order requiring interlock was entered.</a:t>
            </a:r>
          </a:p>
          <a:p>
            <a:r>
              <a:rPr lang="en-US" sz="2800" dirty="0" smtClean="0"/>
              <a:t>Amends § </a:t>
            </a:r>
            <a:r>
              <a:rPr lang="en-US" sz="2800" dirty="0" smtClean="0"/>
              <a:t>18.2-270.1</a:t>
            </a:r>
            <a:endParaRPr lang="en-US" sz="2800" dirty="0"/>
          </a:p>
        </p:txBody>
      </p:sp>
    </p:spTree>
    <p:extLst>
      <p:ext uri="{BB962C8B-B14F-4D97-AF65-F5344CB8AC3E}">
        <p14:creationId xmlns:p14="http://schemas.microsoft.com/office/powerpoint/2010/main" val="1266717495"/>
      </p:ext>
    </p:extLst>
  </p:cSld>
  <p:clrMapOvr>
    <a:masterClrMapping/>
  </p:clrMapOvr>
</p:sld>
</file>

<file path=ppt/slides/slide1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8991600" cy="1143000"/>
          </a:xfrm>
        </p:spPr>
        <p:txBody>
          <a:bodyPr>
            <a:noAutofit/>
          </a:bodyPr>
          <a:lstStyle/>
          <a:p>
            <a:r>
              <a:rPr lang="en-US" sz="3600" b="1" dirty="0" smtClean="0"/>
              <a:t>Handheld Personal Communications Devices While Driving</a:t>
            </a:r>
            <a:endParaRPr lang="en-US" sz="3600" b="1" dirty="0"/>
          </a:p>
        </p:txBody>
      </p:sp>
      <p:sp>
        <p:nvSpPr>
          <p:cNvPr id="3" name="Content Placeholder 2"/>
          <p:cNvSpPr>
            <a:spLocks noGrp="1"/>
          </p:cNvSpPr>
          <p:nvPr>
            <p:ph idx="1"/>
          </p:nvPr>
        </p:nvSpPr>
        <p:spPr>
          <a:xfrm>
            <a:off x="464127" y="1600200"/>
            <a:ext cx="8229600" cy="4343399"/>
          </a:xfrm>
        </p:spPr>
        <p:txBody>
          <a:bodyPr>
            <a:normAutofit fontScale="92500" lnSpcReduction="10000"/>
          </a:bodyPr>
          <a:lstStyle/>
          <a:p>
            <a:pPr marL="0" indent="0">
              <a:buNone/>
            </a:pPr>
            <a:r>
              <a:rPr lang="en-US" b="1" dirty="0" smtClean="0"/>
              <a:t>HB </a:t>
            </a:r>
            <a:r>
              <a:rPr lang="en-US" b="1" dirty="0" smtClean="0"/>
              <a:t>874 </a:t>
            </a:r>
            <a:r>
              <a:rPr lang="en-US" b="1" dirty="0" smtClean="0"/>
              <a:t>(Bourne)/SB </a:t>
            </a:r>
            <a:r>
              <a:rPr lang="en-US" b="1" dirty="0" smtClean="0"/>
              <a:t>160 </a:t>
            </a:r>
            <a:r>
              <a:rPr lang="en-US" b="1" dirty="0" smtClean="0"/>
              <a:t>(</a:t>
            </a:r>
            <a:r>
              <a:rPr lang="en-US" b="1" dirty="0" err="1" smtClean="0"/>
              <a:t>Surovell</a:t>
            </a:r>
            <a:r>
              <a:rPr lang="en-US" b="1" dirty="0" smtClean="0"/>
              <a:t>)</a:t>
            </a:r>
          </a:p>
          <a:p>
            <a:pPr lvl="0"/>
            <a:r>
              <a:rPr lang="en-US" sz="2800" dirty="0"/>
              <a:t>Prohibits any person from holding a handheld personal communications device while driving a motor vehicle</a:t>
            </a:r>
            <a:r>
              <a:rPr lang="en-US" sz="2800" dirty="0" smtClean="0"/>
              <a:t>.</a:t>
            </a:r>
          </a:p>
          <a:p>
            <a:pPr lvl="0"/>
            <a:r>
              <a:rPr lang="en-US" sz="2800" dirty="0" smtClean="0"/>
              <a:t>Does not apply while lawfully stopped.</a:t>
            </a:r>
            <a:endParaRPr lang="en-US" sz="2800" dirty="0"/>
          </a:p>
          <a:p>
            <a:pPr lvl="0"/>
            <a:r>
              <a:rPr lang="en-US" sz="2800" dirty="0"/>
              <a:t>Adds to the exempt list the use of (a) amateur or CB radios and (b) official DOT or traffic incident management. </a:t>
            </a:r>
          </a:p>
          <a:p>
            <a:pPr lvl="0"/>
            <a:r>
              <a:rPr lang="en-US" sz="2800" u="sng" dirty="0" smtClean="0"/>
              <a:t>Delayed </a:t>
            </a:r>
            <a:r>
              <a:rPr lang="en-US" sz="2800" u="sng" dirty="0"/>
              <a:t>effective date of January 1, 2021</a:t>
            </a:r>
            <a:r>
              <a:rPr lang="en-US" sz="2800" dirty="0"/>
              <a:t>. </a:t>
            </a:r>
            <a:endParaRPr lang="en-US" sz="2800" dirty="0" smtClean="0"/>
          </a:p>
          <a:p>
            <a:r>
              <a:rPr lang="en-US" sz="2800" dirty="0" smtClean="0"/>
              <a:t>Adds </a:t>
            </a:r>
            <a:r>
              <a:rPr lang="en-US" sz="2800" dirty="0"/>
              <a:t>§ </a:t>
            </a:r>
            <a:r>
              <a:rPr lang="en-US" sz="2800" dirty="0" smtClean="0"/>
              <a:t>46.2-818.2; repeals </a:t>
            </a:r>
            <a:r>
              <a:rPr lang="en-US" sz="2800" dirty="0"/>
              <a:t>§46.2-1078.1</a:t>
            </a:r>
          </a:p>
          <a:p>
            <a:pPr lvl="0"/>
            <a:endParaRPr lang="en-US" sz="2800" dirty="0"/>
          </a:p>
          <a:p>
            <a:pPr marL="0" indent="0">
              <a:buNone/>
            </a:pPr>
            <a:endParaRPr lang="en-US" sz="2800" b="1" dirty="0" smtClean="0"/>
          </a:p>
        </p:txBody>
      </p:sp>
    </p:spTree>
    <p:extLst>
      <p:ext uri="{BB962C8B-B14F-4D97-AF65-F5344CB8AC3E}">
        <p14:creationId xmlns:p14="http://schemas.microsoft.com/office/powerpoint/2010/main" val="548423650"/>
      </p:ext>
    </p:extLst>
  </p:cSld>
  <p:clrMapOvr>
    <a:masterClrMapping/>
  </p:clrMapOvr>
</p:sld>
</file>

<file path=ppt/slides/slide1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274638"/>
            <a:ext cx="8686800" cy="1143000"/>
          </a:xfrm>
        </p:spPr>
        <p:txBody>
          <a:bodyPr>
            <a:normAutofit fontScale="90000"/>
          </a:bodyPr>
          <a:lstStyle/>
          <a:p>
            <a:r>
              <a:rPr lang="en-US" sz="4000" b="1" dirty="0" smtClean="0"/>
              <a:t>Reckless Driving; Raises Threshold; Exceeding Speed Limit</a:t>
            </a:r>
            <a:endParaRPr lang="en-US" sz="4000" b="1" dirty="0"/>
          </a:p>
        </p:txBody>
      </p:sp>
      <p:sp>
        <p:nvSpPr>
          <p:cNvPr id="3" name="Content Placeholder 2"/>
          <p:cNvSpPr>
            <a:spLocks noGrp="1"/>
          </p:cNvSpPr>
          <p:nvPr>
            <p:ph idx="1"/>
          </p:nvPr>
        </p:nvSpPr>
        <p:spPr/>
        <p:txBody>
          <a:bodyPr>
            <a:normAutofit/>
          </a:bodyPr>
          <a:lstStyle/>
          <a:p>
            <a:pPr marL="0" indent="0">
              <a:buNone/>
            </a:pPr>
            <a:r>
              <a:rPr lang="en-US" sz="3000" b="1" dirty="0" smtClean="0"/>
              <a:t>HB </a:t>
            </a:r>
            <a:r>
              <a:rPr lang="en-US" sz="3000" b="1" dirty="0" smtClean="0"/>
              <a:t>885 </a:t>
            </a:r>
            <a:r>
              <a:rPr lang="en-US" sz="3000" b="1" dirty="0" smtClean="0"/>
              <a:t>(Sickles)/SB </a:t>
            </a:r>
            <a:r>
              <a:rPr lang="en-US" sz="3000" b="1" dirty="0" smtClean="0"/>
              <a:t>63 </a:t>
            </a:r>
            <a:r>
              <a:rPr lang="en-US" sz="3000" b="1" dirty="0" smtClean="0"/>
              <a:t>(</a:t>
            </a:r>
            <a:r>
              <a:rPr lang="en-US" sz="3000" b="1" dirty="0" err="1" smtClean="0"/>
              <a:t>Sutterlein</a:t>
            </a:r>
            <a:r>
              <a:rPr lang="en-US" sz="3000" b="1" dirty="0" smtClean="0"/>
              <a:t>)</a:t>
            </a:r>
          </a:p>
          <a:p>
            <a:r>
              <a:rPr lang="en-US" sz="2800" dirty="0"/>
              <a:t>Raises per se reckless driving by speed to driving in excess of eighty-five (85) MPH. </a:t>
            </a:r>
            <a:endParaRPr lang="en-US" sz="2800" dirty="0" smtClean="0"/>
          </a:p>
          <a:p>
            <a:r>
              <a:rPr lang="en-US" sz="2800" dirty="0" smtClean="0"/>
              <a:t>Per se reckless driving for more than 20 MPH over speed limit remains unchanged.</a:t>
            </a:r>
            <a:endParaRPr lang="en-US" sz="2800" dirty="0"/>
          </a:p>
          <a:p>
            <a:r>
              <a:rPr lang="en-US" sz="2800" dirty="0" smtClean="0"/>
              <a:t>Amends § 46.2-862</a:t>
            </a:r>
          </a:p>
          <a:p>
            <a:pPr marL="0" indent="0">
              <a:buNone/>
            </a:pPr>
            <a:endParaRPr lang="en-US" sz="2800" dirty="0"/>
          </a:p>
        </p:txBody>
      </p:sp>
    </p:spTree>
    <p:extLst>
      <p:ext uri="{BB962C8B-B14F-4D97-AF65-F5344CB8AC3E}">
        <p14:creationId xmlns:p14="http://schemas.microsoft.com/office/powerpoint/2010/main" val="227729821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b="1" dirty="0"/>
              <a:t>Materials</a:t>
            </a:r>
          </a:p>
        </p:txBody>
      </p:sp>
      <p:sp>
        <p:nvSpPr>
          <p:cNvPr id="3" name="Content Placeholder 2"/>
          <p:cNvSpPr>
            <a:spLocks noGrp="1"/>
          </p:cNvSpPr>
          <p:nvPr>
            <p:ph idx="1"/>
          </p:nvPr>
        </p:nvSpPr>
        <p:spPr/>
        <p:txBody>
          <a:bodyPr>
            <a:normAutofit lnSpcReduction="10000"/>
          </a:bodyPr>
          <a:lstStyle/>
          <a:p>
            <a:pPr algn="just"/>
            <a:r>
              <a:rPr lang="en-US" sz="3600" dirty="0"/>
              <a:t>This PowerPoint attempts to identify the legislation from the </a:t>
            </a:r>
            <a:r>
              <a:rPr lang="en-US" sz="3600" dirty="0" smtClean="0"/>
              <a:t>2020 </a:t>
            </a:r>
            <a:r>
              <a:rPr lang="en-US" sz="3600" dirty="0"/>
              <a:t>General Assembly session that has the greatest impact on law enforcement and public safety.</a:t>
            </a:r>
          </a:p>
          <a:p>
            <a:pPr algn="just"/>
            <a:r>
              <a:rPr lang="en-US" sz="3600" dirty="0"/>
              <a:t>Consult the </a:t>
            </a:r>
            <a:r>
              <a:rPr lang="en-US" sz="3600" i="1" dirty="0" smtClean="0"/>
              <a:t>2020 </a:t>
            </a:r>
            <a:r>
              <a:rPr lang="en-US" sz="3600" i="1" dirty="0"/>
              <a:t>Legislative Update Master List</a:t>
            </a:r>
            <a:r>
              <a:rPr lang="en-US" sz="3600" dirty="0"/>
              <a:t> for full listing of bills of interest.</a:t>
            </a:r>
          </a:p>
          <a:p>
            <a:endParaRPr lang="en-US" sz="3500" dirty="0"/>
          </a:p>
        </p:txBody>
      </p:sp>
    </p:spTree>
    <p:extLst>
      <p:ext uri="{BB962C8B-B14F-4D97-AF65-F5344CB8AC3E}">
        <p14:creationId xmlns:p14="http://schemas.microsoft.com/office/powerpoint/2010/main" val="2400703002"/>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8839200" cy="1143000"/>
          </a:xfrm>
        </p:spPr>
        <p:txBody>
          <a:bodyPr>
            <a:normAutofit/>
          </a:bodyPr>
          <a:lstStyle/>
          <a:p>
            <a:r>
              <a:rPr lang="en-US" sz="4000" b="1" dirty="0"/>
              <a:t>Hunting </a:t>
            </a:r>
            <a:r>
              <a:rPr lang="en-US" sz="4000" b="1" dirty="0" smtClean="0"/>
              <a:t>Waterfowl</a:t>
            </a:r>
            <a:r>
              <a:rPr lang="en-US" sz="4000" b="1" dirty="0"/>
              <a:t>; </a:t>
            </a:r>
            <a:r>
              <a:rPr lang="en-US" sz="4000" b="1" dirty="0" smtClean="0"/>
              <a:t>Duck </a:t>
            </a:r>
            <a:r>
              <a:rPr lang="en-US" sz="4000" b="1" dirty="0"/>
              <a:t>B</a:t>
            </a:r>
            <a:r>
              <a:rPr lang="en-US" sz="4000" b="1" dirty="0" smtClean="0"/>
              <a:t>linds</a:t>
            </a:r>
            <a:endParaRPr lang="en-US" sz="4000" b="1" dirty="0"/>
          </a:p>
        </p:txBody>
      </p:sp>
      <p:sp>
        <p:nvSpPr>
          <p:cNvPr id="3" name="Content Placeholder 2"/>
          <p:cNvSpPr>
            <a:spLocks noGrp="1"/>
          </p:cNvSpPr>
          <p:nvPr>
            <p:ph idx="1"/>
          </p:nvPr>
        </p:nvSpPr>
        <p:spPr>
          <a:xfrm>
            <a:off x="457200" y="1295400"/>
            <a:ext cx="8229600" cy="4876800"/>
          </a:xfrm>
        </p:spPr>
        <p:txBody>
          <a:bodyPr>
            <a:normAutofit fontScale="85000" lnSpcReduction="10000"/>
          </a:bodyPr>
          <a:lstStyle/>
          <a:p>
            <a:pPr marL="0" indent="0">
              <a:buNone/>
            </a:pPr>
            <a:r>
              <a:rPr lang="en-US" sz="3500" b="1" dirty="0" smtClean="0"/>
              <a:t>SB 987 (Stuart)</a:t>
            </a:r>
            <a:endParaRPr lang="en-US" sz="3500" dirty="0" smtClean="0"/>
          </a:p>
          <a:p>
            <a:pPr lvl="0"/>
            <a:r>
              <a:rPr lang="en-US" sz="2800" dirty="0" smtClean="0"/>
              <a:t>Prohibits hunting or shooting migratory waterfowl in the public waters of the Commonwealth from a boat, float, raft, etc., within 150 yards of a residence without the consent of the landowner, except when in active pursuit of a visibly crippled waterfowl that was legally shot by the person. </a:t>
            </a:r>
          </a:p>
          <a:p>
            <a:pPr lvl="0"/>
            <a:r>
              <a:rPr lang="en-US" sz="2800" dirty="0" smtClean="0"/>
              <a:t>Requires a person hunting waterfowl or applying to license a stationary blind in public waters to also have a state and federal duck stamp. </a:t>
            </a:r>
          </a:p>
          <a:p>
            <a:pPr lvl="0"/>
            <a:r>
              <a:rPr lang="en-US" sz="2800" dirty="0" smtClean="0"/>
              <a:t>Places a limit on the number of stationary blinds per individual outside the Virginia Beach area.</a:t>
            </a:r>
          </a:p>
          <a:p>
            <a:r>
              <a:rPr lang="en-US" sz="2800" dirty="0" smtClean="0"/>
              <a:t>Amends </a:t>
            </a:r>
            <a:r>
              <a:rPr lang="en-US" sz="2800" dirty="0"/>
              <a:t>§29.1-340, §29.1-341.1, §29.1-344, §29.1-349 </a:t>
            </a:r>
          </a:p>
          <a:p>
            <a:pPr lvl="0"/>
            <a:endParaRPr lang="en-US" sz="2800" dirty="0" smtClean="0"/>
          </a:p>
          <a:p>
            <a:pPr lvl="0"/>
            <a:endParaRPr lang="en-US" sz="2800" dirty="0" smtClean="0"/>
          </a:p>
          <a:p>
            <a:pPr lvl="0"/>
            <a:endParaRPr lang="en-US" sz="2800" dirty="0"/>
          </a:p>
        </p:txBody>
      </p:sp>
    </p:spTree>
    <p:extLst>
      <p:ext uri="{BB962C8B-B14F-4D97-AF65-F5344CB8AC3E}">
        <p14:creationId xmlns:p14="http://schemas.microsoft.com/office/powerpoint/2010/main" val="1803896479"/>
      </p:ext>
    </p:extLst>
  </p:cSld>
  <p:clrMapOvr>
    <a:masterClrMapping/>
  </p:clrMapOvr>
  <p:timing>
    <p:tnLst>
      <p:par>
        <p:cTn id="1" dur="indefinite" restart="never" nodeType="tmRoot"/>
      </p:par>
    </p:tnLst>
  </p:timing>
</p:sld>
</file>

<file path=ppt/slides/slide2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b="1" dirty="0" smtClean="0"/>
              <a:t>Signals; Overtaking Vehicle</a:t>
            </a:r>
            <a:endParaRPr lang="en-US" sz="4000" b="1" dirty="0"/>
          </a:p>
        </p:txBody>
      </p:sp>
      <p:sp>
        <p:nvSpPr>
          <p:cNvPr id="3" name="Content Placeholder 2"/>
          <p:cNvSpPr>
            <a:spLocks noGrp="1"/>
          </p:cNvSpPr>
          <p:nvPr>
            <p:ph idx="1"/>
          </p:nvPr>
        </p:nvSpPr>
        <p:spPr>
          <a:xfrm>
            <a:off x="457200" y="1417639"/>
            <a:ext cx="8229600" cy="4373562"/>
          </a:xfrm>
        </p:spPr>
        <p:txBody>
          <a:bodyPr>
            <a:normAutofit/>
          </a:bodyPr>
          <a:lstStyle/>
          <a:p>
            <a:pPr marL="0" indent="0">
              <a:buNone/>
            </a:pPr>
            <a:r>
              <a:rPr lang="en-US" b="1" dirty="0" smtClean="0"/>
              <a:t>HB 1066 (Adams)</a:t>
            </a:r>
          </a:p>
          <a:p>
            <a:r>
              <a:rPr lang="en-US" sz="2800" dirty="0" smtClean="0"/>
              <a:t>Removes the requirement that driver of overtaking vehicle use lights or audible signal to driver of a slower vehicle to move to the right. </a:t>
            </a:r>
          </a:p>
          <a:p>
            <a:r>
              <a:rPr lang="en-US" sz="2800" dirty="0" smtClean="0"/>
              <a:t>Does </a:t>
            </a:r>
            <a:r>
              <a:rPr lang="en-US" sz="2800" i="1" dirty="0" smtClean="0"/>
              <a:t>not</a:t>
            </a:r>
            <a:r>
              <a:rPr lang="en-US" sz="2800" dirty="0" smtClean="0"/>
              <a:t> change requirement that slower-moving vehicle move to the right for overtaking vehicle. </a:t>
            </a:r>
          </a:p>
          <a:p>
            <a:r>
              <a:rPr lang="en-US" sz="2800" dirty="0" smtClean="0"/>
              <a:t>Amends §§ 46.2-842 &amp; 46.2-842.1</a:t>
            </a:r>
            <a:endParaRPr lang="en-US" sz="2800" dirty="0"/>
          </a:p>
        </p:txBody>
      </p:sp>
    </p:spTree>
    <p:extLst>
      <p:ext uri="{BB962C8B-B14F-4D97-AF65-F5344CB8AC3E}">
        <p14:creationId xmlns:p14="http://schemas.microsoft.com/office/powerpoint/2010/main" val="432289280"/>
      </p:ext>
    </p:extLst>
  </p:cSld>
  <p:clrMapOvr>
    <a:masterClrMapping/>
  </p:clrMapOvr>
</p:sld>
</file>

<file path=ppt/slides/slide2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4000" b="1" dirty="0" smtClean="0"/>
              <a:t>Photo Speed Monitoring Devices; Civil Penalty</a:t>
            </a:r>
            <a:endParaRPr lang="en-US" sz="4000" b="1" dirty="0"/>
          </a:p>
        </p:txBody>
      </p:sp>
      <p:sp>
        <p:nvSpPr>
          <p:cNvPr id="3" name="Content Placeholder 2"/>
          <p:cNvSpPr>
            <a:spLocks noGrp="1"/>
          </p:cNvSpPr>
          <p:nvPr>
            <p:ph idx="1"/>
          </p:nvPr>
        </p:nvSpPr>
        <p:spPr>
          <a:xfrm>
            <a:off x="457200" y="1600201"/>
            <a:ext cx="8229600" cy="4419599"/>
          </a:xfrm>
        </p:spPr>
        <p:txBody>
          <a:bodyPr>
            <a:normAutofit fontScale="92500" lnSpcReduction="20000"/>
          </a:bodyPr>
          <a:lstStyle/>
          <a:p>
            <a:pPr marL="0" indent="0">
              <a:buNone/>
            </a:pPr>
            <a:r>
              <a:rPr lang="en-US" sz="3500" b="1" dirty="0" smtClean="0"/>
              <a:t>HB 1442 (Jones)</a:t>
            </a:r>
          </a:p>
          <a:p>
            <a:r>
              <a:rPr lang="en-US" sz="3000" dirty="0" smtClean="0"/>
              <a:t>Authorizes use of photo speed monitoring devices in or around school crossing zones and highway work zones for purposes of recording images of vehicles that are traveling at least ten (10) mph over posted speed limit. </a:t>
            </a:r>
          </a:p>
          <a:p>
            <a:r>
              <a:rPr lang="en-US" sz="3000" dirty="0" smtClean="0"/>
              <a:t>Up to a $100 civil penalty for violation. </a:t>
            </a:r>
          </a:p>
          <a:p>
            <a:r>
              <a:rPr lang="en-US" sz="3000" dirty="0" smtClean="0"/>
              <a:t>Summonses issued by mail are not placed on driving record. If summons is issued by LEO, violation is reported. </a:t>
            </a:r>
          </a:p>
          <a:p>
            <a:r>
              <a:rPr lang="en-US" sz="3000" dirty="0" smtClean="0"/>
              <a:t>Amends §§ 46.2-208, 46.2-882, &amp; 46.2-882.1</a:t>
            </a:r>
            <a:endParaRPr lang="en-US" sz="3000" dirty="0"/>
          </a:p>
        </p:txBody>
      </p:sp>
    </p:spTree>
    <p:extLst>
      <p:ext uri="{BB962C8B-B14F-4D97-AF65-F5344CB8AC3E}">
        <p14:creationId xmlns:p14="http://schemas.microsoft.com/office/powerpoint/2010/main" val="197468703"/>
      </p:ext>
    </p:extLst>
  </p:cSld>
  <p:clrMapOvr>
    <a:masterClrMapping/>
  </p:clrMapOvr>
</p:sld>
</file>

<file path=ppt/slides/slide2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4000" b="1" dirty="0" smtClean="0"/>
              <a:t>Tow Truck Drivers; </a:t>
            </a:r>
            <a:br>
              <a:rPr lang="en-US" sz="4000" b="1" dirty="0" smtClean="0"/>
            </a:br>
            <a:r>
              <a:rPr lang="en-US" sz="4000" b="1" dirty="0" smtClean="0"/>
              <a:t>Criminal History</a:t>
            </a:r>
            <a:endParaRPr lang="en-US" sz="4000" b="1" dirty="0"/>
          </a:p>
        </p:txBody>
      </p:sp>
      <p:sp>
        <p:nvSpPr>
          <p:cNvPr id="3" name="Content Placeholder 2"/>
          <p:cNvSpPr>
            <a:spLocks noGrp="1"/>
          </p:cNvSpPr>
          <p:nvPr>
            <p:ph idx="1"/>
          </p:nvPr>
        </p:nvSpPr>
        <p:spPr>
          <a:xfrm>
            <a:off x="457200" y="1417638"/>
            <a:ext cx="8229600" cy="4800599"/>
          </a:xfrm>
        </p:spPr>
        <p:txBody>
          <a:bodyPr>
            <a:normAutofit fontScale="77500" lnSpcReduction="20000"/>
          </a:bodyPr>
          <a:lstStyle/>
          <a:p>
            <a:pPr marL="0" indent="0">
              <a:buNone/>
            </a:pPr>
            <a:r>
              <a:rPr lang="en-US" sz="3600" b="1" dirty="0" smtClean="0"/>
              <a:t>HB 1577 (Wyatt)</a:t>
            </a:r>
          </a:p>
          <a:p>
            <a:r>
              <a:rPr lang="en-US" sz="3600" dirty="0" smtClean="0"/>
              <a:t>Authorizes DCJS to issue a tow truck driver registration to a person who was convicted of a violent crime or a crime involving the driving of a tow truck. </a:t>
            </a:r>
          </a:p>
          <a:p>
            <a:r>
              <a:rPr lang="en-US" sz="3600" dirty="0" smtClean="0"/>
              <a:t>Conviction must have occurred more than fifteen (15) years prior to the date of application and all conditions of probation must have been satisfied. </a:t>
            </a:r>
          </a:p>
          <a:p>
            <a:r>
              <a:rPr lang="en-US" sz="3600" dirty="0" smtClean="0"/>
              <a:t>Does not change prohibition against sex offenders. </a:t>
            </a:r>
            <a:endParaRPr lang="en-US" sz="3600" dirty="0"/>
          </a:p>
          <a:p>
            <a:r>
              <a:rPr lang="en-US" sz="3600" dirty="0" smtClean="0"/>
              <a:t>Amends § 46.2-116</a:t>
            </a:r>
            <a:endParaRPr lang="en-US" sz="3600" dirty="0"/>
          </a:p>
        </p:txBody>
      </p:sp>
    </p:spTree>
    <p:extLst>
      <p:ext uri="{BB962C8B-B14F-4D97-AF65-F5344CB8AC3E}">
        <p14:creationId xmlns:p14="http://schemas.microsoft.com/office/powerpoint/2010/main" val="165972191"/>
      </p:ext>
    </p:extLst>
  </p:cSld>
  <p:clrMapOvr>
    <a:masterClrMapping/>
  </p:clrMapOvr>
</p:sld>
</file>

<file path=ppt/slides/slide2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4000" b="1" dirty="0" smtClean="0"/>
              <a:t>Yielding Right-of-Way to Pedestrians; Stopping</a:t>
            </a:r>
            <a:endParaRPr lang="en-US" sz="4000" b="1" dirty="0"/>
          </a:p>
        </p:txBody>
      </p:sp>
      <p:sp>
        <p:nvSpPr>
          <p:cNvPr id="3" name="Content Placeholder 2"/>
          <p:cNvSpPr>
            <a:spLocks noGrp="1"/>
          </p:cNvSpPr>
          <p:nvPr>
            <p:ph idx="1"/>
          </p:nvPr>
        </p:nvSpPr>
        <p:spPr/>
        <p:txBody>
          <a:bodyPr>
            <a:normAutofit/>
          </a:bodyPr>
          <a:lstStyle/>
          <a:p>
            <a:pPr marL="0" indent="0">
              <a:buNone/>
            </a:pPr>
            <a:r>
              <a:rPr lang="en-US" b="1" dirty="0" smtClean="0"/>
              <a:t>HB 1705 (Kory)</a:t>
            </a:r>
          </a:p>
          <a:p>
            <a:r>
              <a:rPr lang="en-US" sz="2800" dirty="0" smtClean="0"/>
              <a:t>Clarifies the duties of vehicle drivers to stop when yielding to pedestrians at certain areas.</a:t>
            </a:r>
          </a:p>
          <a:p>
            <a:r>
              <a:rPr lang="en-US" sz="2800" dirty="0" smtClean="0"/>
              <a:t>Prohibits the driver of another vehicle approaching such stopped vehicle from an adjacent lane or from behind from overtaking and passing the stopped vehicle. </a:t>
            </a:r>
          </a:p>
          <a:p>
            <a:r>
              <a:rPr lang="en-US" sz="2800" dirty="0" smtClean="0"/>
              <a:t>Amends §</a:t>
            </a:r>
            <a:r>
              <a:rPr lang="en-US" sz="2800" dirty="0" smtClean="0"/>
              <a:t>46.2-924</a:t>
            </a:r>
            <a:endParaRPr lang="en-US" sz="2800" dirty="0"/>
          </a:p>
        </p:txBody>
      </p:sp>
    </p:spTree>
    <p:extLst>
      <p:ext uri="{BB962C8B-B14F-4D97-AF65-F5344CB8AC3E}">
        <p14:creationId xmlns:p14="http://schemas.microsoft.com/office/powerpoint/2010/main" val="200127377"/>
      </p:ext>
    </p:extLst>
  </p:cSld>
  <p:clrMapOvr>
    <a:masterClrMapping/>
  </p:clrMapOvr>
</p:sld>
</file>

<file path=ppt/slides/slide2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4000" b="1" dirty="0" smtClean="0"/>
              <a:t>Ignition Interlock for First Offense </a:t>
            </a:r>
            <a:r>
              <a:rPr lang="en-US" sz="4000" b="1" dirty="0" smtClean="0"/>
              <a:t>DUID</a:t>
            </a:r>
            <a:endParaRPr lang="en-US" sz="4000" b="1" dirty="0"/>
          </a:p>
        </p:txBody>
      </p:sp>
      <p:sp>
        <p:nvSpPr>
          <p:cNvPr id="3" name="Content Placeholder 2"/>
          <p:cNvSpPr>
            <a:spLocks noGrp="1"/>
          </p:cNvSpPr>
          <p:nvPr>
            <p:ph idx="1"/>
          </p:nvPr>
        </p:nvSpPr>
        <p:spPr>
          <a:xfrm>
            <a:off x="457200" y="1752600"/>
            <a:ext cx="8229600" cy="4190999"/>
          </a:xfrm>
        </p:spPr>
        <p:txBody>
          <a:bodyPr>
            <a:normAutofit/>
          </a:bodyPr>
          <a:lstStyle/>
          <a:p>
            <a:pPr marL="0" indent="0">
              <a:buNone/>
            </a:pPr>
            <a:r>
              <a:rPr lang="en-US" b="1" dirty="0" smtClean="0"/>
              <a:t>SB 282 (Deeds)</a:t>
            </a:r>
          </a:p>
          <a:p>
            <a:r>
              <a:rPr lang="en-US" sz="2800" dirty="0" smtClean="0"/>
              <a:t>Requiring ignition interlock to receive a restricted license is now </a:t>
            </a:r>
            <a:r>
              <a:rPr lang="en-US" sz="2800" dirty="0"/>
              <a:t>discretionary for DUID first </a:t>
            </a:r>
            <a:r>
              <a:rPr lang="en-US" sz="2800" dirty="0" smtClean="0"/>
              <a:t>conviction.</a:t>
            </a:r>
          </a:p>
          <a:p>
            <a:r>
              <a:rPr lang="en-US" sz="2800" dirty="0" smtClean="0"/>
              <a:t>Ignition interlock was required under the old version of the statute. </a:t>
            </a:r>
          </a:p>
          <a:p>
            <a:r>
              <a:rPr lang="en-US" sz="2800" dirty="0" smtClean="0"/>
              <a:t>Amends § 18.2-270.1</a:t>
            </a:r>
            <a:endParaRPr lang="en-US" sz="2800" dirty="0"/>
          </a:p>
        </p:txBody>
      </p:sp>
    </p:spTree>
    <p:extLst>
      <p:ext uri="{BB962C8B-B14F-4D97-AF65-F5344CB8AC3E}">
        <p14:creationId xmlns:p14="http://schemas.microsoft.com/office/powerpoint/2010/main" val="3575941473"/>
      </p:ext>
    </p:extLst>
  </p:cSld>
  <p:clrMapOvr>
    <a:masterClrMapping/>
  </p:clrMapOvr>
</p:sld>
</file>

<file path=ppt/slides/slide2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Bicyclists; Other Vulnerable Road Users; Penalty</a:t>
            </a:r>
            <a:endParaRPr lang="en-US" b="1" dirty="0"/>
          </a:p>
        </p:txBody>
      </p:sp>
      <p:sp>
        <p:nvSpPr>
          <p:cNvPr id="3" name="Content Placeholder 2"/>
          <p:cNvSpPr>
            <a:spLocks noGrp="1"/>
          </p:cNvSpPr>
          <p:nvPr>
            <p:ph idx="1"/>
          </p:nvPr>
        </p:nvSpPr>
        <p:spPr>
          <a:xfrm>
            <a:off x="457200" y="1600201"/>
            <a:ext cx="8229600" cy="4343399"/>
          </a:xfrm>
        </p:spPr>
        <p:txBody>
          <a:bodyPr>
            <a:normAutofit fontScale="85000" lnSpcReduction="20000"/>
          </a:bodyPr>
          <a:lstStyle/>
          <a:p>
            <a:pPr marL="0" indent="0">
              <a:buNone/>
            </a:pPr>
            <a:r>
              <a:rPr lang="en-US" sz="3500" b="1" dirty="0" smtClean="0"/>
              <a:t>SB 437 (</a:t>
            </a:r>
            <a:r>
              <a:rPr lang="en-US" sz="3500" b="1" dirty="0" err="1" smtClean="0"/>
              <a:t>Surovell</a:t>
            </a:r>
            <a:r>
              <a:rPr lang="en-US" sz="3500" b="1" dirty="0" smtClean="0"/>
              <a:t>)</a:t>
            </a:r>
          </a:p>
          <a:p>
            <a:r>
              <a:rPr lang="en-US" sz="2800" dirty="0" smtClean="0"/>
              <a:t>A person who operates a motor vehicle in a careless or distracted manner and is the proximate cause of serious physical injury to a vulnerable road user is guilty of a Class 1 misdemeanor.</a:t>
            </a:r>
          </a:p>
          <a:p>
            <a:r>
              <a:rPr lang="en-US" sz="2800" dirty="0" smtClean="0"/>
              <a:t>Prohibits the driver of a motor vehicle from crossing into a bicycle lane to pass or attempt to pass another vehicle, except in certain circumstances.</a:t>
            </a:r>
          </a:p>
          <a:p>
            <a:r>
              <a:rPr lang="en-US" sz="2800" dirty="0" smtClean="0"/>
              <a:t>Introduces </a:t>
            </a:r>
            <a:r>
              <a:rPr lang="en-US" sz="2800" dirty="0"/>
              <a:t>negligence </a:t>
            </a:r>
            <a:r>
              <a:rPr lang="en-US" sz="2800" dirty="0" smtClean="0"/>
              <a:t>standard </a:t>
            </a:r>
            <a:r>
              <a:rPr lang="en-US" sz="2800" dirty="0"/>
              <a:t>into the criminal code.</a:t>
            </a:r>
          </a:p>
          <a:p>
            <a:r>
              <a:rPr lang="en-US" sz="2800" dirty="0"/>
              <a:t>Prosecution for reckless driving under §46.2-852 is a bar to prosecution under this section and vice-versa. </a:t>
            </a:r>
            <a:endParaRPr lang="en-US" sz="2800" dirty="0" smtClean="0"/>
          </a:p>
          <a:p>
            <a:r>
              <a:rPr lang="en-US" sz="2800" dirty="0" smtClean="0"/>
              <a:t>Amends </a:t>
            </a:r>
            <a:r>
              <a:rPr lang="en-US" sz="2800" dirty="0"/>
              <a:t>§ 46.2-841; </a:t>
            </a:r>
            <a:r>
              <a:rPr lang="en-US" sz="2800" dirty="0" smtClean="0"/>
              <a:t>adds § </a:t>
            </a:r>
            <a:r>
              <a:rPr lang="en-US" sz="2800" dirty="0"/>
              <a:t>46.2-816.1</a:t>
            </a:r>
          </a:p>
        </p:txBody>
      </p:sp>
    </p:spTree>
    <p:extLst>
      <p:ext uri="{BB962C8B-B14F-4D97-AF65-F5344CB8AC3E}">
        <p14:creationId xmlns:p14="http://schemas.microsoft.com/office/powerpoint/2010/main" val="2658067365"/>
      </p:ext>
    </p:extLst>
  </p:cSld>
  <p:clrMapOvr>
    <a:masterClrMapping/>
  </p:clrMapOvr>
</p:sld>
</file>

<file path=ppt/slides/slide2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8229600" cy="1143000"/>
          </a:xfrm>
        </p:spPr>
        <p:txBody>
          <a:bodyPr>
            <a:noAutofit/>
          </a:bodyPr>
          <a:lstStyle/>
          <a:p>
            <a:r>
              <a:rPr lang="en-US" sz="4000" b="1" dirty="0" smtClean="0"/>
              <a:t>DUI; Remote Alcohol Monitoring; Penalty</a:t>
            </a:r>
            <a:endParaRPr lang="en-US" sz="4000" b="1" dirty="0"/>
          </a:p>
        </p:txBody>
      </p:sp>
      <p:sp>
        <p:nvSpPr>
          <p:cNvPr id="3" name="Content Placeholder 2"/>
          <p:cNvSpPr>
            <a:spLocks noGrp="1"/>
          </p:cNvSpPr>
          <p:nvPr>
            <p:ph idx="1"/>
          </p:nvPr>
        </p:nvSpPr>
        <p:spPr>
          <a:xfrm>
            <a:off x="464127" y="1676400"/>
            <a:ext cx="8229600" cy="4495800"/>
          </a:xfrm>
        </p:spPr>
        <p:txBody>
          <a:bodyPr>
            <a:normAutofit fontScale="55000" lnSpcReduction="20000"/>
          </a:bodyPr>
          <a:lstStyle/>
          <a:p>
            <a:pPr marL="0" indent="0">
              <a:buNone/>
            </a:pPr>
            <a:r>
              <a:rPr lang="en-US" sz="5500" b="1" dirty="0" smtClean="0"/>
              <a:t>SB 439 (</a:t>
            </a:r>
            <a:r>
              <a:rPr lang="en-US" sz="5500" b="1" dirty="0" err="1" smtClean="0"/>
              <a:t>Surovell</a:t>
            </a:r>
            <a:r>
              <a:rPr lang="en-US" sz="5500" b="1" dirty="0" smtClean="0"/>
              <a:t>)</a:t>
            </a:r>
          </a:p>
          <a:p>
            <a:pPr lvl="0"/>
            <a:r>
              <a:rPr lang="en-US" sz="4500" dirty="0"/>
              <a:t>For adult offenders’ first DUI conviction with BAC less than 0.15, upon motion of the offender, sole restriction on license shall be requiring ignition interlock without any violation for one (1) year.</a:t>
            </a:r>
          </a:p>
          <a:p>
            <a:pPr lvl="0"/>
            <a:r>
              <a:rPr lang="en-US" sz="4500" dirty="0"/>
              <a:t>If not eligible for restricted license, can use remote alcohol monitor, refrain from alcohol use, and complete ASAP. </a:t>
            </a:r>
          </a:p>
          <a:p>
            <a:pPr lvl="1"/>
            <a:r>
              <a:rPr lang="en-US" sz="4500" dirty="0"/>
              <a:t>Tampering with remote alcohol device </a:t>
            </a:r>
            <a:r>
              <a:rPr lang="en-US" sz="4500" dirty="0" smtClean="0"/>
              <a:t>a </a:t>
            </a:r>
            <a:r>
              <a:rPr lang="en-US" sz="4500" dirty="0"/>
              <a:t>Class 1 m</a:t>
            </a:r>
            <a:r>
              <a:rPr lang="en-US" sz="4500" dirty="0" smtClean="0"/>
              <a:t>isdemeanor.</a:t>
            </a:r>
          </a:p>
          <a:p>
            <a:r>
              <a:rPr lang="en-US" sz="4500" u="sng" dirty="0" smtClean="0"/>
              <a:t>Delayed effective date of July 1, 2021</a:t>
            </a:r>
            <a:r>
              <a:rPr lang="en-US" sz="4500" dirty="0" smtClean="0"/>
              <a:t>. </a:t>
            </a:r>
          </a:p>
          <a:p>
            <a:r>
              <a:rPr lang="en-US" sz="4500" dirty="0" smtClean="0"/>
              <a:t>Amends §§ </a:t>
            </a:r>
            <a:r>
              <a:rPr lang="en-US" sz="4500" dirty="0"/>
              <a:t>18.2-270.1, 18.2-270.2, 18.2-271.1</a:t>
            </a:r>
            <a:r>
              <a:rPr lang="en-US" sz="4500" dirty="0" smtClean="0"/>
              <a:t>, &amp; </a:t>
            </a:r>
            <a:r>
              <a:rPr lang="en-US" sz="4500" dirty="0"/>
              <a:t>18.2-272</a:t>
            </a:r>
          </a:p>
          <a:p>
            <a:endParaRPr lang="en-US" sz="2800" dirty="0" smtClean="0"/>
          </a:p>
          <a:p>
            <a:pPr marL="0" indent="0">
              <a:buNone/>
            </a:pPr>
            <a:endParaRPr lang="en-US" sz="2800" b="1" dirty="0"/>
          </a:p>
        </p:txBody>
      </p:sp>
    </p:spTree>
    <p:extLst>
      <p:ext uri="{BB962C8B-B14F-4D97-AF65-F5344CB8AC3E}">
        <p14:creationId xmlns:p14="http://schemas.microsoft.com/office/powerpoint/2010/main" val="2687876299"/>
      </p:ext>
    </p:extLst>
  </p:cSld>
  <p:clrMapOvr>
    <a:masterClrMapping/>
  </p:clrMapOvr>
</p:sld>
</file>

<file path=ppt/slides/slide2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9144000" cy="1143000"/>
          </a:xfrm>
        </p:spPr>
        <p:txBody>
          <a:bodyPr>
            <a:normAutofit fontScale="90000"/>
          </a:bodyPr>
          <a:lstStyle/>
          <a:p>
            <a:r>
              <a:rPr lang="en-US" b="1" dirty="0"/>
              <a:t>Driving After Forfeiture of </a:t>
            </a:r>
            <a:r>
              <a:rPr lang="en-US" b="1" dirty="0" smtClean="0"/>
              <a:t>License; Highways Only</a:t>
            </a:r>
            <a:endParaRPr lang="en-US" b="1" dirty="0"/>
          </a:p>
        </p:txBody>
      </p:sp>
      <p:sp>
        <p:nvSpPr>
          <p:cNvPr id="3" name="Content Placeholder 2"/>
          <p:cNvSpPr>
            <a:spLocks noGrp="1"/>
          </p:cNvSpPr>
          <p:nvPr>
            <p:ph idx="1"/>
          </p:nvPr>
        </p:nvSpPr>
        <p:spPr>
          <a:xfrm>
            <a:off x="457200" y="1600201"/>
            <a:ext cx="8229600" cy="4495799"/>
          </a:xfrm>
        </p:spPr>
        <p:txBody>
          <a:bodyPr>
            <a:normAutofit/>
          </a:bodyPr>
          <a:lstStyle/>
          <a:p>
            <a:pPr marL="0" indent="0">
              <a:buNone/>
            </a:pPr>
            <a:r>
              <a:rPr lang="en-US" b="1" dirty="0" smtClean="0"/>
              <a:t>SB 798 (Morrissey)</a:t>
            </a:r>
            <a:endParaRPr lang="en-US" b="1" dirty="0"/>
          </a:p>
          <a:p>
            <a:pPr lvl="0"/>
            <a:r>
              <a:rPr lang="en-US" sz="2600" dirty="0" smtClean="0"/>
              <a:t>Limits any prosecution under this code section to operation of a motor vehicle on a </a:t>
            </a:r>
            <a:r>
              <a:rPr lang="en-US" sz="2600" i="1" dirty="0" smtClean="0"/>
              <a:t>highway</a:t>
            </a:r>
            <a:r>
              <a:rPr lang="en-US" sz="2600" dirty="0" smtClean="0"/>
              <a:t> </a:t>
            </a:r>
            <a:r>
              <a:rPr lang="en-US" sz="2600" dirty="0" smtClean="0"/>
              <a:t>(previous </a:t>
            </a:r>
            <a:r>
              <a:rPr lang="en-US" sz="2600" dirty="0" smtClean="0"/>
              <a:t>version of statute did not limit to highways.)</a:t>
            </a:r>
          </a:p>
          <a:p>
            <a:pPr lvl="1"/>
            <a:r>
              <a:rPr lang="en-US" sz="2600" dirty="0" smtClean="0"/>
              <a:t>Applies to operating a motor vehicle 1) with a revoked license, 2) in violation of a restricted license, 3) without an ignition interlock, if required, 4) with a license restricted in any way because of a DUI.</a:t>
            </a:r>
          </a:p>
          <a:p>
            <a:r>
              <a:rPr lang="en-US" sz="2600" dirty="0" smtClean="0"/>
              <a:t>Amends §18.2-272</a:t>
            </a:r>
          </a:p>
          <a:p>
            <a:pPr lvl="1"/>
            <a:endParaRPr lang="en-US" sz="2600" dirty="0"/>
          </a:p>
        </p:txBody>
      </p:sp>
    </p:spTree>
    <p:extLst>
      <p:ext uri="{BB962C8B-B14F-4D97-AF65-F5344CB8AC3E}">
        <p14:creationId xmlns:p14="http://schemas.microsoft.com/office/powerpoint/2010/main" val="3244226235"/>
      </p:ext>
    </p:extLst>
  </p:cSld>
  <p:clrMapOvr>
    <a:masterClrMapping/>
  </p:clrMapOvr>
  <p:timing>
    <p:tnLst>
      <p:par>
        <p:cTn id="1" dur="indefinite" restart="never" nodeType="tmRoot"/>
      </p:par>
    </p:tnLst>
  </p:timing>
</p:sld>
</file>

<file path=ppt/slides/slide2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458200" cy="4221162"/>
          </a:xfrm>
        </p:spPr>
        <p:txBody>
          <a:bodyPr>
            <a:normAutofit/>
          </a:bodyPr>
          <a:lstStyle/>
          <a:p>
            <a:r>
              <a:rPr lang="en-US" sz="7200" dirty="0" smtClean="0"/>
              <a:t>MOTOR VEHICLES</a:t>
            </a:r>
            <a:br>
              <a:rPr lang="en-US" sz="7200" dirty="0" smtClean="0"/>
            </a:br>
            <a:r>
              <a:rPr lang="en-US" sz="4000" dirty="0" smtClean="0"/>
              <a:t>Vehicle Regulations</a:t>
            </a:r>
            <a:endParaRPr lang="en-US" sz="7200" dirty="0"/>
          </a:p>
        </p:txBody>
      </p:sp>
    </p:spTree>
    <p:extLst>
      <p:ext uri="{BB962C8B-B14F-4D97-AF65-F5344CB8AC3E}">
        <p14:creationId xmlns:p14="http://schemas.microsoft.com/office/powerpoint/2010/main" val="3697313817"/>
      </p:ext>
    </p:extLst>
  </p:cSld>
  <p:clrMapOvr>
    <a:masterClrMapping/>
  </p:clrMapOvr>
</p:sld>
</file>

<file path=ppt/slides/slide2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22565"/>
            <a:ext cx="8229600" cy="1143000"/>
          </a:xfrm>
        </p:spPr>
        <p:txBody>
          <a:bodyPr>
            <a:noAutofit/>
          </a:bodyPr>
          <a:lstStyle/>
          <a:p>
            <a:r>
              <a:rPr lang="en-US" sz="4000" b="1" dirty="0" smtClean="0"/>
              <a:t>Vehicles Used for Agricultural and Farm Purposes</a:t>
            </a:r>
            <a:endParaRPr lang="en-US" sz="4000" b="1" dirty="0"/>
          </a:p>
        </p:txBody>
      </p:sp>
      <p:sp>
        <p:nvSpPr>
          <p:cNvPr id="3" name="Content Placeholder 2"/>
          <p:cNvSpPr>
            <a:spLocks noGrp="1"/>
          </p:cNvSpPr>
          <p:nvPr>
            <p:ph idx="1"/>
          </p:nvPr>
        </p:nvSpPr>
        <p:spPr>
          <a:xfrm>
            <a:off x="457200" y="1752600"/>
            <a:ext cx="8229600" cy="4267199"/>
          </a:xfrm>
        </p:spPr>
        <p:txBody>
          <a:bodyPr>
            <a:normAutofit lnSpcReduction="10000"/>
          </a:bodyPr>
          <a:lstStyle/>
          <a:p>
            <a:pPr marL="0" indent="0">
              <a:buNone/>
            </a:pPr>
            <a:r>
              <a:rPr lang="en-US" b="1" dirty="0" smtClean="0"/>
              <a:t>HB 193 (</a:t>
            </a:r>
            <a:r>
              <a:rPr lang="en-US" b="1" dirty="0" err="1" smtClean="0"/>
              <a:t>Orrock</a:t>
            </a:r>
            <a:r>
              <a:rPr lang="en-US" b="1" dirty="0" smtClean="0"/>
              <a:t>, Sr.)</a:t>
            </a:r>
          </a:p>
          <a:p>
            <a:r>
              <a:rPr lang="en-US" sz="2800" dirty="0" smtClean="0"/>
              <a:t>Authorizes the use of vehicles exempt from vehicle registration and used exclusively for agricultural or horticultural purposes to transport the vehicle owner between his residence and the land where such activities take place.</a:t>
            </a:r>
          </a:p>
          <a:p>
            <a:r>
              <a:rPr lang="en-US" sz="2800" dirty="0" smtClean="0"/>
              <a:t>Clarifies that the same applies to farm motor vehicles. </a:t>
            </a:r>
          </a:p>
          <a:p>
            <a:r>
              <a:rPr lang="en-US" sz="2800" dirty="0" smtClean="0"/>
              <a:t>Amends § 46.2-665 &amp; 46.2-698</a:t>
            </a:r>
            <a:endParaRPr lang="en-US" sz="2800" dirty="0"/>
          </a:p>
        </p:txBody>
      </p:sp>
    </p:spTree>
    <p:extLst>
      <p:ext uri="{BB962C8B-B14F-4D97-AF65-F5344CB8AC3E}">
        <p14:creationId xmlns:p14="http://schemas.microsoft.com/office/powerpoint/2010/main" val="305885385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Dangerous </a:t>
            </a:r>
            <a:r>
              <a:rPr lang="en-US" b="1" dirty="0" smtClean="0"/>
              <a:t>Captive </a:t>
            </a:r>
            <a:r>
              <a:rPr lang="en-US" b="1" dirty="0"/>
              <a:t>A</a:t>
            </a:r>
            <a:r>
              <a:rPr lang="en-US" b="1" dirty="0" smtClean="0"/>
              <a:t>nimal Exhibits</a:t>
            </a:r>
            <a:endParaRPr lang="en-US" b="1" dirty="0"/>
          </a:p>
        </p:txBody>
      </p:sp>
      <p:sp>
        <p:nvSpPr>
          <p:cNvPr id="3" name="Content Placeholder 2"/>
          <p:cNvSpPr>
            <a:spLocks noGrp="1"/>
          </p:cNvSpPr>
          <p:nvPr>
            <p:ph idx="1"/>
          </p:nvPr>
        </p:nvSpPr>
        <p:spPr/>
        <p:txBody>
          <a:bodyPr>
            <a:normAutofit lnSpcReduction="10000"/>
          </a:bodyPr>
          <a:lstStyle/>
          <a:p>
            <a:pPr marL="0" indent="0">
              <a:buNone/>
            </a:pPr>
            <a:r>
              <a:rPr lang="en-US" sz="2800" b="1" dirty="0"/>
              <a:t>SB 1030</a:t>
            </a:r>
            <a:r>
              <a:rPr lang="en-US" sz="2800" dirty="0"/>
              <a:t> </a:t>
            </a:r>
            <a:r>
              <a:rPr lang="en-US" sz="2800" b="1" dirty="0"/>
              <a:t>(Spruill, Sr.)</a:t>
            </a:r>
            <a:endParaRPr lang="en-US" sz="2800" dirty="0"/>
          </a:p>
          <a:p>
            <a:pPr lvl="0"/>
            <a:r>
              <a:rPr lang="en-US" sz="2600" dirty="0" smtClean="0"/>
              <a:t>The </a:t>
            </a:r>
            <a:r>
              <a:rPr lang="en-US" sz="2600" dirty="0"/>
              <a:t>bill prohibits a keeper of dangerous captive animals from providing or offering to provide to any member of the public, for free or for a cost, direct contact with such dangerous captive </a:t>
            </a:r>
            <a:r>
              <a:rPr lang="en-US" sz="2600" dirty="0" smtClean="0"/>
              <a:t>animal.</a:t>
            </a:r>
          </a:p>
          <a:p>
            <a:pPr lvl="0"/>
            <a:r>
              <a:rPr lang="en-US" sz="2600" dirty="0" smtClean="0"/>
              <a:t>Class </a:t>
            </a:r>
            <a:r>
              <a:rPr lang="en-US" sz="2600" dirty="0"/>
              <a:t>3 misdemeanor and a fine of not more than $500. </a:t>
            </a:r>
            <a:endParaRPr lang="en-US" sz="2600" dirty="0" smtClean="0"/>
          </a:p>
          <a:p>
            <a:pPr lvl="0"/>
            <a:r>
              <a:rPr lang="en-US" sz="2600" u="sng" dirty="0" smtClean="0"/>
              <a:t>The </a:t>
            </a:r>
            <a:r>
              <a:rPr lang="en-US" sz="2600" u="sng" dirty="0"/>
              <a:t>bill has a delayed effective date of July 1, 2021</a:t>
            </a:r>
            <a:r>
              <a:rPr lang="en-US" sz="2600" dirty="0" smtClean="0"/>
              <a:t>.</a:t>
            </a:r>
          </a:p>
          <a:p>
            <a:r>
              <a:rPr lang="en-US" sz="2600" dirty="0" smtClean="0"/>
              <a:t>Adds Chapter 65, Article 14: §3.2-6594</a:t>
            </a:r>
            <a:r>
              <a:rPr lang="en-US" sz="2600" dirty="0"/>
              <a:t> §3.2-6595, §</a:t>
            </a:r>
            <a:r>
              <a:rPr lang="en-US" sz="2600" dirty="0" smtClean="0"/>
              <a:t>3.2-6596; amends </a:t>
            </a:r>
            <a:r>
              <a:rPr lang="en-US" sz="2600" dirty="0"/>
              <a:t>§</a:t>
            </a:r>
            <a:r>
              <a:rPr lang="en-US" sz="2600" dirty="0" smtClean="0"/>
              <a:t>3.2-6500.</a:t>
            </a:r>
            <a:endParaRPr lang="en-US" sz="2600" dirty="0"/>
          </a:p>
          <a:p>
            <a:pPr lvl="0"/>
            <a:endParaRPr lang="en-US" sz="2800" dirty="0"/>
          </a:p>
        </p:txBody>
      </p:sp>
    </p:spTree>
    <p:extLst>
      <p:ext uri="{BB962C8B-B14F-4D97-AF65-F5344CB8AC3E}">
        <p14:creationId xmlns:p14="http://schemas.microsoft.com/office/powerpoint/2010/main" val="919577307"/>
      </p:ext>
    </p:extLst>
  </p:cSld>
  <p:clrMapOvr>
    <a:masterClrMapping/>
  </p:clrMapOvr>
  <p:timing>
    <p:tnLst>
      <p:par>
        <p:cTn id="1" dur="indefinite" restart="never" nodeType="tmRoot"/>
      </p:par>
    </p:tnLst>
  </p:timing>
</p:sld>
</file>

<file path=ppt/slides/slide2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4000" b="1" dirty="0" smtClean="0"/>
              <a:t>Light Units; Candlepower to Lumens</a:t>
            </a:r>
            <a:endParaRPr lang="en-US" sz="4000" b="1" dirty="0"/>
          </a:p>
        </p:txBody>
      </p:sp>
      <p:sp>
        <p:nvSpPr>
          <p:cNvPr id="3" name="Content Placeholder 2"/>
          <p:cNvSpPr>
            <a:spLocks noGrp="1"/>
          </p:cNvSpPr>
          <p:nvPr>
            <p:ph idx="1"/>
          </p:nvPr>
        </p:nvSpPr>
        <p:spPr/>
        <p:txBody>
          <a:bodyPr>
            <a:normAutofit/>
          </a:bodyPr>
          <a:lstStyle/>
          <a:p>
            <a:pPr marL="0" indent="0">
              <a:buNone/>
            </a:pPr>
            <a:r>
              <a:rPr lang="en-US" b="1" dirty="0" smtClean="0"/>
              <a:t>HB 445 (Robinson)</a:t>
            </a:r>
          </a:p>
          <a:p>
            <a:r>
              <a:rPr lang="en-US" sz="2800" dirty="0" smtClean="0"/>
              <a:t>States the limits on brightness for certain lights in vehicles in lumens. </a:t>
            </a:r>
          </a:p>
          <a:p>
            <a:r>
              <a:rPr lang="en-US" sz="2800" dirty="0" smtClean="0"/>
              <a:t>Current law only provides the restrictions in candlepower. </a:t>
            </a:r>
          </a:p>
          <a:p>
            <a:r>
              <a:rPr lang="en-US" sz="2800" dirty="0" smtClean="0"/>
              <a:t>Amends §§ 46.2-1004, 46.2-1012, 46.2-1020, &amp; 46.2-2099.5</a:t>
            </a:r>
            <a:endParaRPr lang="en-US" sz="2800" dirty="0"/>
          </a:p>
        </p:txBody>
      </p:sp>
    </p:spTree>
    <p:extLst>
      <p:ext uri="{BB962C8B-B14F-4D97-AF65-F5344CB8AC3E}">
        <p14:creationId xmlns:p14="http://schemas.microsoft.com/office/powerpoint/2010/main" val="1964909573"/>
      </p:ext>
    </p:extLst>
  </p:cSld>
  <p:clrMapOvr>
    <a:masterClrMapping/>
  </p:clrMapOvr>
</p:sld>
</file>

<file path=ppt/slides/slide2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27709"/>
            <a:ext cx="8229600" cy="1143000"/>
          </a:xfrm>
        </p:spPr>
        <p:txBody>
          <a:bodyPr>
            <a:noAutofit/>
          </a:bodyPr>
          <a:lstStyle/>
          <a:p>
            <a:r>
              <a:rPr lang="en-US" sz="4000" b="1" dirty="0" smtClean="0"/>
              <a:t/>
            </a:r>
            <a:br>
              <a:rPr lang="en-US" sz="4000" b="1" dirty="0" smtClean="0"/>
            </a:br>
            <a:r>
              <a:rPr lang="en-US" sz="4000" b="1" dirty="0" smtClean="0"/>
              <a:t>Electric Power-Assisted Bicycles</a:t>
            </a:r>
            <a:endParaRPr lang="en-US" sz="4000" b="1" dirty="0"/>
          </a:p>
        </p:txBody>
      </p:sp>
      <p:sp>
        <p:nvSpPr>
          <p:cNvPr id="3" name="Content Placeholder 2"/>
          <p:cNvSpPr>
            <a:spLocks noGrp="1"/>
          </p:cNvSpPr>
          <p:nvPr>
            <p:ph idx="1"/>
          </p:nvPr>
        </p:nvSpPr>
        <p:spPr>
          <a:xfrm>
            <a:off x="512618" y="1600200"/>
            <a:ext cx="8229600" cy="4419600"/>
          </a:xfrm>
        </p:spPr>
        <p:txBody>
          <a:bodyPr>
            <a:noAutofit/>
          </a:bodyPr>
          <a:lstStyle/>
          <a:p>
            <a:pPr marL="0" indent="0">
              <a:buNone/>
            </a:pPr>
            <a:r>
              <a:rPr lang="en-US" b="1" dirty="0" smtClean="0"/>
              <a:t>HB 543 (</a:t>
            </a:r>
            <a:r>
              <a:rPr lang="en-US" b="1" dirty="0" err="1" smtClean="0"/>
              <a:t>Carr</a:t>
            </a:r>
            <a:r>
              <a:rPr lang="en-US" b="1" dirty="0" smtClean="0"/>
              <a:t>)/SB 0871 (Marsden)</a:t>
            </a:r>
          </a:p>
          <a:p>
            <a:r>
              <a:rPr lang="en-US" sz="2500" dirty="0" smtClean="0"/>
              <a:t>Amends the definition to include three (3) classes of such bicycles, based upon the type of motor and maximum MPH.</a:t>
            </a:r>
          </a:p>
          <a:p>
            <a:r>
              <a:rPr lang="en-US" sz="2500" dirty="0" smtClean="0"/>
              <a:t>Afforded same rights and privileges as bicycles.</a:t>
            </a:r>
          </a:p>
          <a:p>
            <a:r>
              <a:rPr lang="en-US" sz="2500" dirty="0" smtClean="0"/>
              <a:t>Establishes certain manufacturer requirements.</a:t>
            </a:r>
          </a:p>
          <a:p>
            <a:r>
              <a:rPr lang="en-US" sz="2500" dirty="0" smtClean="0"/>
              <a:t>Requires persons operating or riding on a class three (3) electric power-assisted bicycle to wear a helmet. </a:t>
            </a:r>
          </a:p>
          <a:p>
            <a:r>
              <a:rPr lang="en-US" sz="2500" dirty="0" smtClean="0"/>
              <a:t>Amends §§ 46.2-100, 46.2-908.1; </a:t>
            </a:r>
            <a:r>
              <a:rPr lang="en-US" sz="2500" dirty="0"/>
              <a:t>adds </a:t>
            </a:r>
            <a:r>
              <a:rPr lang="en-US" sz="2500" dirty="0" smtClean="0"/>
              <a:t>§ 46.2-904.1 </a:t>
            </a:r>
            <a:endParaRPr lang="en-US" sz="2500" dirty="0"/>
          </a:p>
        </p:txBody>
      </p:sp>
    </p:spTree>
    <p:extLst>
      <p:ext uri="{BB962C8B-B14F-4D97-AF65-F5344CB8AC3E}">
        <p14:creationId xmlns:p14="http://schemas.microsoft.com/office/powerpoint/2010/main" val="1930655548"/>
      </p:ext>
    </p:extLst>
  </p:cSld>
  <p:clrMapOvr>
    <a:masterClrMapping/>
  </p:clrMapOvr>
</p:sld>
</file>

<file path=ppt/slides/slide2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4127" y="450274"/>
            <a:ext cx="8229600" cy="1143000"/>
          </a:xfrm>
        </p:spPr>
        <p:txBody>
          <a:bodyPr>
            <a:noAutofit/>
          </a:bodyPr>
          <a:lstStyle/>
          <a:p>
            <a:r>
              <a:rPr lang="en-US" sz="4000" b="1" dirty="0" smtClean="0"/>
              <a:t>Firefighting Equipment; Weight Limitation</a:t>
            </a:r>
            <a:endParaRPr lang="en-US" sz="4000" b="1" dirty="0"/>
          </a:p>
        </p:txBody>
      </p:sp>
      <p:sp>
        <p:nvSpPr>
          <p:cNvPr id="3" name="Content Placeholder 2"/>
          <p:cNvSpPr>
            <a:spLocks noGrp="1"/>
          </p:cNvSpPr>
          <p:nvPr>
            <p:ph idx="1"/>
          </p:nvPr>
        </p:nvSpPr>
        <p:spPr>
          <a:xfrm>
            <a:off x="464127" y="1828800"/>
            <a:ext cx="8229600" cy="4190999"/>
          </a:xfrm>
        </p:spPr>
        <p:txBody>
          <a:bodyPr>
            <a:normAutofit/>
          </a:bodyPr>
          <a:lstStyle/>
          <a:p>
            <a:pPr marL="0" indent="0">
              <a:buNone/>
            </a:pPr>
            <a:r>
              <a:rPr lang="en-US" b="1" dirty="0" smtClean="0"/>
              <a:t>HB 991 (Reid)</a:t>
            </a:r>
          </a:p>
          <a:p>
            <a:r>
              <a:rPr lang="en-US" sz="2800" dirty="0" smtClean="0"/>
              <a:t>Requires firefighting equipment to comply with existing weight limitations for emergency vehicles on interstate highways. </a:t>
            </a:r>
          </a:p>
          <a:p>
            <a:r>
              <a:rPr lang="en-US" sz="2800" dirty="0" smtClean="0"/>
              <a:t>Prior law provided an exemption.</a:t>
            </a:r>
          </a:p>
          <a:p>
            <a:r>
              <a:rPr lang="en-US" sz="2800" dirty="0" smtClean="0"/>
              <a:t>Waives fees for overweight permits for certain agencies.  </a:t>
            </a:r>
          </a:p>
          <a:p>
            <a:r>
              <a:rPr lang="en-US" sz="2800" dirty="0" smtClean="0"/>
              <a:t>Amends § </a:t>
            </a:r>
            <a:r>
              <a:rPr lang="en-US" sz="2800" dirty="0" smtClean="0"/>
              <a:t>46.2-1102</a:t>
            </a:r>
            <a:endParaRPr lang="en-US" sz="2800" dirty="0"/>
          </a:p>
        </p:txBody>
      </p:sp>
    </p:spTree>
    <p:extLst>
      <p:ext uri="{BB962C8B-B14F-4D97-AF65-F5344CB8AC3E}">
        <p14:creationId xmlns:p14="http://schemas.microsoft.com/office/powerpoint/2010/main" val="573372037"/>
      </p:ext>
    </p:extLst>
  </p:cSld>
  <p:clrMapOvr>
    <a:masterClrMapping/>
  </p:clrMapOvr>
</p:sld>
</file>

<file path=ppt/slides/slide2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0273" y="381000"/>
            <a:ext cx="8229600" cy="1143000"/>
          </a:xfrm>
        </p:spPr>
        <p:txBody>
          <a:bodyPr>
            <a:noAutofit/>
          </a:bodyPr>
          <a:lstStyle/>
          <a:p>
            <a:r>
              <a:rPr lang="en-US" sz="4000" b="1" dirty="0" smtClean="0"/>
              <a:t>DMV; Release of Information</a:t>
            </a:r>
            <a:endParaRPr lang="en-US" sz="4000" b="1" dirty="0"/>
          </a:p>
        </p:txBody>
      </p:sp>
      <p:sp>
        <p:nvSpPr>
          <p:cNvPr id="3" name="Content Placeholder 2"/>
          <p:cNvSpPr>
            <a:spLocks noGrp="1"/>
          </p:cNvSpPr>
          <p:nvPr>
            <p:ph idx="1"/>
          </p:nvPr>
        </p:nvSpPr>
        <p:spPr>
          <a:xfrm>
            <a:off x="415637" y="1524000"/>
            <a:ext cx="8042563" cy="5334000"/>
          </a:xfrm>
        </p:spPr>
        <p:txBody>
          <a:bodyPr>
            <a:noAutofit/>
          </a:bodyPr>
          <a:lstStyle/>
          <a:p>
            <a:pPr marL="0" indent="0">
              <a:buNone/>
            </a:pPr>
            <a:r>
              <a:rPr lang="en-US" b="1" dirty="0" smtClean="0"/>
              <a:t>HB 1092 (Ayala)</a:t>
            </a:r>
          </a:p>
          <a:p>
            <a:r>
              <a:rPr lang="en-US" sz="2400" dirty="0" smtClean="0"/>
              <a:t>Mostly relates to DMV records management and distribution.</a:t>
            </a:r>
          </a:p>
          <a:p>
            <a:r>
              <a:rPr lang="en-US" sz="2400" dirty="0" smtClean="0"/>
              <a:t>Repeals code requiring DMV to furnish a certificate linking a license plate number to an individual and permitting DMV to publish personal information related to certain delinquent accounts online. </a:t>
            </a:r>
          </a:p>
          <a:p>
            <a:r>
              <a:rPr lang="en-US" sz="2400" u="sng" dirty="0" smtClean="0"/>
              <a:t>Contains an emergency clause</a:t>
            </a:r>
            <a:r>
              <a:rPr lang="en-US" sz="2400" dirty="0" smtClean="0"/>
              <a:t>.</a:t>
            </a:r>
          </a:p>
          <a:p>
            <a:r>
              <a:rPr lang="en-US" sz="2400" dirty="0" smtClean="0"/>
              <a:t>Amends §§ </a:t>
            </a:r>
            <a:r>
              <a:rPr lang="en-US" sz="2400" dirty="0"/>
              <a:t>46.2-203.1</a:t>
            </a:r>
            <a:r>
              <a:rPr lang="en-US" sz="2400" dirty="0" smtClean="0"/>
              <a:t>, 46.2-208, 46.2-208.1, 46.2-380, &amp; 46.2-208.3</a:t>
            </a:r>
            <a:endParaRPr lang="en-US" sz="2400" dirty="0"/>
          </a:p>
        </p:txBody>
      </p:sp>
    </p:spTree>
    <p:extLst>
      <p:ext uri="{BB962C8B-B14F-4D97-AF65-F5344CB8AC3E}">
        <p14:creationId xmlns:p14="http://schemas.microsoft.com/office/powerpoint/2010/main" val="1902800949"/>
      </p:ext>
    </p:extLst>
  </p:cSld>
  <p:clrMapOvr>
    <a:masterClrMapping/>
  </p:clrMapOvr>
</p:sld>
</file>

<file path=ppt/slides/slide2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1"/>
            <a:ext cx="8229600" cy="1143000"/>
          </a:xfrm>
        </p:spPr>
        <p:txBody>
          <a:bodyPr>
            <a:noAutofit/>
          </a:bodyPr>
          <a:lstStyle/>
          <a:p>
            <a:r>
              <a:rPr lang="en-US" sz="4000" b="1" dirty="0" smtClean="0"/>
              <a:t>Abandoned, Unattended, or Immobile Vehicles; Weight</a:t>
            </a:r>
            <a:endParaRPr lang="en-US" sz="4000" b="1" dirty="0"/>
          </a:p>
        </p:txBody>
      </p:sp>
      <p:sp>
        <p:nvSpPr>
          <p:cNvPr id="3" name="Content Placeholder 2"/>
          <p:cNvSpPr>
            <a:spLocks noGrp="1"/>
          </p:cNvSpPr>
          <p:nvPr>
            <p:ph idx="1"/>
          </p:nvPr>
        </p:nvSpPr>
        <p:spPr>
          <a:xfrm>
            <a:off x="457200" y="1981200"/>
            <a:ext cx="8229600" cy="4190999"/>
          </a:xfrm>
        </p:spPr>
        <p:txBody>
          <a:bodyPr>
            <a:normAutofit/>
          </a:bodyPr>
          <a:lstStyle/>
          <a:p>
            <a:pPr marL="0" indent="0">
              <a:buNone/>
            </a:pPr>
            <a:r>
              <a:rPr lang="en-US" b="1" dirty="0" smtClean="0"/>
              <a:t>HB 1126 (Davis)</a:t>
            </a:r>
          </a:p>
          <a:p>
            <a:r>
              <a:rPr lang="en-US" sz="2800" dirty="0" smtClean="0"/>
              <a:t>Limits the current prohibition on and remedies for abandoned, unattended, or immobile vehicles to those that weigh at least seventy-five (75) pounds. </a:t>
            </a:r>
          </a:p>
          <a:p>
            <a:r>
              <a:rPr lang="en-US" sz="2800" dirty="0" smtClean="0"/>
              <a:t>Amends § 46.2-1200 &amp; 46.2-1209</a:t>
            </a:r>
            <a:endParaRPr lang="en-US" sz="2800" dirty="0"/>
          </a:p>
        </p:txBody>
      </p:sp>
    </p:spTree>
    <p:extLst>
      <p:ext uri="{BB962C8B-B14F-4D97-AF65-F5344CB8AC3E}">
        <p14:creationId xmlns:p14="http://schemas.microsoft.com/office/powerpoint/2010/main" val="3866484678"/>
      </p:ext>
    </p:extLst>
  </p:cSld>
  <p:clrMapOvr>
    <a:masterClrMapping/>
  </p:clrMapOvr>
</p:sld>
</file>

<file path=ppt/slides/slide2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4000" b="1" dirty="0" smtClean="0"/>
              <a:t>Overweight Permits; </a:t>
            </a:r>
            <a:br>
              <a:rPr lang="en-US" sz="4000" b="1" dirty="0" smtClean="0"/>
            </a:br>
            <a:r>
              <a:rPr lang="en-US" sz="4000" b="1" dirty="0" smtClean="0"/>
              <a:t>Forest Products</a:t>
            </a:r>
            <a:endParaRPr lang="en-US" sz="4000" b="1" dirty="0"/>
          </a:p>
        </p:txBody>
      </p:sp>
      <p:sp>
        <p:nvSpPr>
          <p:cNvPr id="3" name="Content Placeholder 2"/>
          <p:cNvSpPr>
            <a:spLocks noGrp="1"/>
          </p:cNvSpPr>
          <p:nvPr>
            <p:ph idx="1"/>
          </p:nvPr>
        </p:nvSpPr>
        <p:spPr/>
        <p:txBody>
          <a:bodyPr>
            <a:normAutofit/>
          </a:bodyPr>
          <a:lstStyle/>
          <a:p>
            <a:pPr marL="0" indent="0">
              <a:buNone/>
            </a:pPr>
            <a:r>
              <a:rPr lang="en-US" b="1" dirty="0" smtClean="0"/>
              <a:t>HB 1348 (Tyler)/SB 0328 (Lucas)</a:t>
            </a:r>
          </a:p>
          <a:p>
            <a:r>
              <a:rPr lang="en-US" sz="2800" dirty="0" smtClean="0"/>
              <a:t>Clarifies that the definition of forest products for the purpose of qualifying for an overweight permit for hauling forest products includes wood pellets. </a:t>
            </a:r>
          </a:p>
          <a:p>
            <a:r>
              <a:rPr lang="en-US" sz="2800" dirty="0" smtClean="0"/>
              <a:t>Amends § 46.2-1148.1</a:t>
            </a:r>
            <a:endParaRPr lang="en-US" sz="2800" dirty="0"/>
          </a:p>
        </p:txBody>
      </p:sp>
    </p:spTree>
    <p:extLst>
      <p:ext uri="{BB962C8B-B14F-4D97-AF65-F5344CB8AC3E}">
        <p14:creationId xmlns:p14="http://schemas.microsoft.com/office/powerpoint/2010/main" val="2149233892"/>
      </p:ext>
    </p:extLst>
  </p:cSld>
  <p:clrMapOvr>
    <a:masterClrMapping/>
  </p:clrMapOvr>
</p:sld>
</file>

<file path=ppt/slides/slide2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685800"/>
            <a:ext cx="9144000" cy="1143000"/>
          </a:xfrm>
        </p:spPr>
        <p:txBody>
          <a:bodyPr>
            <a:noAutofit/>
          </a:bodyPr>
          <a:lstStyle/>
          <a:p>
            <a:r>
              <a:rPr lang="en-US" sz="3600" b="1" dirty="0" smtClean="0"/>
              <a:t>Voluntary Registry for People with Disability that Impairs Communication</a:t>
            </a:r>
            <a:endParaRPr lang="en-US" sz="3600" b="1" dirty="0"/>
          </a:p>
        </p:txBody>
      </p:sp>
      <p:sp>
        <p:nvSpPr>
          <p:cNvPr id="3" name="Content Placeholder 2"/>
          <p:cNvSpPr>
            <a:spLocks noGrp="1"/>
          </p:cNvSpPr>
          <p:nvPr>
            <p:ph idx="1"/>
          </p:nvPr>
        </p:nvSpPr>
        <p:spPr>
          <a:xfrm>
            <a:off x="457200" y="2209801"/>
            <a:ext cx="8229600" cy="4038600"/>
          </a:xfrm>
        </p:spPr>
        <p:txBody>
          <a:bodyPr>
            <a:normAutofit/>
          </a:bodyPr>
          <a:lstStyle/>
          <a:p>
            <a:pPr marL="0" indent="0">
              <a:buNone/>
            </a:pPr>
            <a:r>
              <a:rPr lang="en-US" sz="3000" b="1" dirty="0" smtClean="0"/>
              <a:t>HB 1666 (Hayes, Jr.)</a:t>
            </a:r>
          </a:p>
          <a:p>
            <a:r>
              <a:rPr lang="en-US" sz="2800" dirty="0" smtClean="0"/>
              <a:t>Authorizes an individual with a disability that can impair communication to voluntarily indicate such on motor vehicle registration application. </a:t>
            </a:r>
          </a:p>
          <a:p>
            <a:r>
              <a:rPr lang="en-US" sz="2800" dirty="0" smtClean="0"/>
              <a:t>DMV must share this indication with criminal justice agencies. </a:t>
            </a:r>
          </a:p>
          <a:p>
            <a:r>
              <a:rPr lang="en-US" sz="2800" dirty="0" smtClean="0"/>
              <a:t>Adds § 46.2-600.1</a:t>
            </a:r>
            <a:endParaRPr lang="en-US" sz="2800" dirty="0"/>
          </a:p>
        </p:txBody>
      </p:sp>
    </p:spTree>
    <p:extLst>
      <p:ext uri="{BB962C8B-B14F-4D97-AF65-F5344CB8AC3E}">
        <p14:creationId xmlns:p14="http://schemas.microsoft.com/office/powerpoint/2010/main" val="252471541"/>
      </p:ext>
    </p:extLst>
  </p:cSld>
  <p:clrMapOvr>
    <a:masterClrMapping/>
  </p:clrMapOvr>
</p:sld>
</file>

<file path=ppt/slides/slide2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3855"/>
            <a:ext cx="8229600" cy="1143000"/>
          </a:xfrm>
        </p:spPr>
        <p:txBody>
          <a:bodyPr>
            <a:normAutofit fontScale="90000"/>
          </a:bodyPr>
          <a:lstStyle/>
          <a:p>
            <a:r>
              <a:rPr lang="en-US" b="1" dirty="0" smtClean="0"/>
              <a:t>Electric Personal Delivery Devices</a:t>
            </a:r>
            <a:endParaRPr lang="en-US" b="1" dirty="0"/>
          </a:p>
        </p:txBody>
      </p:sp>
      <p:sp>
        <p:nvSpPr>
          <p:cNvPr id="3" name="Content Placeholder 2"/>
          <p:cNvSpPr>
            <a:spLocks noGrp="1"/>
          </p:cNvSpPr>
          <p:nvPr>
            <p:ph idx="1"/>
          </p:nvPr>
        </p:nvSpPr>
        <p:spPr>
          <a:xfrm>
            <a:off x="429491" y="1156855"/>
            <a:ext cx="8229600" cy="4190999"/>
          </a:xfrm>
        </p:spPr>
        <p:txBody>
          <a:bodyPr>
            <a:noAutofit/>
          </a:bodyPr>
          <a:lstStyle/>
          <a:p>
            <a:pPr marL="0" indent="0">
              <a:buNone/>
            </a:pPr>
            <a:r>
              <a:rPr lang="en-US" b="1" dirty="0" smtClean="0"/>
              <a:t>SB 758 (Marsden)</a:t>
            </a:r>
          </a:p>
          <a:p>
            <a:r>
              <a:rPr lang="en-US" sz="2800" dirty="0" smtClean="0"/>
              <a:t>Changes weight limit of such devices from fifty (50) to five-hundred (500) pounds. </a:t>
            </a:r>
          </a:p>
          <a:p>
            <a:r>
              <a:rPr lang="en-US" sz="2800" dirty="0" smtClean="0"/>
              <a:t>Allows localities to regulate use on sidewalks, crosswalks, or roadways but requires localities to allow operation on the side of a roadway with a speed limit of less than twenty-five (25) MPH or less if sidewalk is not available. </a:t>
            </a:r>
          </a:p>
          <a:p>
            <a:r>
              <a:rPr lang="en-US" sz="2800" dirty="0" smtClean="0"/>
              <a:t>Amends §§ 46.2-100, 46.2-904, 46.2-908.1, 46.2-908.1:1; 46.2-1015 &amp; 46.2-2101</a:t>
            </a:r>
            <a:endParaRPr lang="en-US" sz="2800" dirty="0"/>
          </a:p>
        </p:txBody>
      </p:sp>
    </p:spTree>
    <p:extLst>
      <p:ext uri="{BB962C8B-B14F-4D97-AF65-F5344CB8AC3E}">
        <p14:creationId xmlns:p14="http://schemas.microsoft.com/office/powerpoint/2010/main" val="1972296515"/>
      </p:ext>
    </p:extLst>
  </p:cSld>
  <p:clrMapOvr>
    <a:masterClrMapping/>
  </p:clrMapOvr>
</p:sld>
</file>

<file path=ppt/slides/slide2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068762"/>
          </a:xfrm>
        </p:spPr>
        <p:txBody>
          <a:bodyPr>
            <a:normAutofit/>
          </a:bodyPr>
          <a:lstStyle/>
          <a:p>
            <a:r>
              <a:rPr lang="en-US" sz="7200" dirty="0" smtClean="0"/>
              <a:t>PAROLE/ </a:t>
            </a:r>
            <a:br>
              <a:rPr lang="en-US" sz="7200" dirty="0" smtClean="0"/>
            </a:br>
            <a:r>
              <a:rPr lang="en-US" sz="7200" dirty="0" smtClean="0"/>
              <a:t>EARLY RELEASE</a:t>
            </a:r>
            <a:endParaRPr lang="en-US" sz="7200" dirty="0"/>
          </a:p>
        </p:txBody>
      </p:sp>
    </p:spTree>
    <p:extLst>
      <p:ext uri="{BB962C8B-B14F-4D97-AF65-F5344CB8AC3E}">
        <p14:creationId xmlns:p14="http://schemas.microsoft.com/office/powerpoint/2010/main" val="3347054670"/>
      </p:ext>
    </p:extLst>
  </p:cSld>
  <p:clrMapOvr>
    <a:masterClrMapping/>
  </p:clrMapOvr>
</p:sld>
</file>

<file path=ppt/slides/slide2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9144000" cy="1143000"/>
          </a:xfrm>
        </p:spPr>
        <p:txBody>
          <a:bodyPr>
            <a:normAutofit fontScale="90000"/>
          </a:bodyPr>
          <a:lstStyle/>
          <a:p>
            <a:r>
              <a:rPr lang="en-US" b="1" dirty="0" smtClean="0"/>
              <a:t>Governor’s Budget Amendment; DOC Early Release of Inmates</a:t>
            </a:r>
            <a:endParaRPr lang="en-US" b="1" dirty="0"/>
          </a:p>
        </p:txBody>
      </p:sp>
      <p:sp>
        <p:nvSpPr>
          <p:cNvPr id="3" name="Content Placeholder 2"/>
          <p:cNvSpPr>
            <a:spLocks noGrp="1"/>
          </p:cNvSpPr>
          <p:nvPr>
            <p:ph idx="1"/>
          </p:nvPr>
        </p:nvSpPr>
        <p:spPr>
          <a:xfrm>
            <a:off x="152400" y="1676399"/>
            <a:ext cx="8763000" cy="4114801"/>
          </a:xfrm>
        </p:spPr>
        <p:txBody>
          <a:bodyPr>
            <a:normAutofit fontScale="85000" lnSpcReduction="10000"/>
          </a:bodyPr>
          <a:lstStyle/>
          <a:p>
            <a:pPr marL="0" indent="0">
              <a:buNone/>
            </a:pPr>
            <a:r>
              <a:rPr lang="en-US" b="1" dirty="0" smtClean="0"/>
              <a:t>HB 29 – Caboose Budget Bill – Amendment 21</a:t>
            </a:r>
          </a:p>
          <a:p>
            <a:pPr marL="0" indent="0">
              <a:buNone/>
            </a:pPr>
            <a:r>
              <a:rPr lang="en-US" b="1" dirty="0" smtClean="0"/>
              <a:t>HB 30 – Biennial Budget Bill – Amendment 101</a:t>
            </a:r>
          </a:p>
          <a:p>
            <a:r>
              <a:rPr lang="en-US" sz="2900" dirty="0" smtClean="0"/>
              <a:t>Caboose Budget Bill covers the adjustments to </a:t>
            </a:r>
            <a:r>
              <a:rPr lang="en-US" sz="2900" dirty="0" smtClean="0"/>
              <a:t>fiscal </a:t>
            </a:r>
            <a:r>
              <a:rPr lang="en-US" sz="2900" dirty="0" smtClean="0"/>
              <a:t>year that ends on June </a:t>
            </a:r>
            <a:r>
              <a:rPr lang="en-US" sz="2900" dirty="0" smtClean="0"/>
              <a:t>30, 2020. </a:t>
            </a:r>
            <a:endParaRPr lang="en-US" sz="2900" dirty="0" smtClean="0"/>
          </a:p>
          <a:p>
            <a:r>
              <a:rPr lang="en-US" sz="2900" dirty="0" smtClean="0"/>
              <a:t>Biennial Budget Bill covers July 1, 2020 – June 30, 2021.</a:t>
            </a:r>
          </a:p>
          <a:p>
            <a:r>
              <a:rPr lang="en-US" sz="2900" dirty="0" smtClean="0"/>
              <a:t>Typically, there are few revisions; however due to COVID-19, the Governor made multiple suggested changes to respond to the pandemic. </a:t>
            </a:r>
          </a:p>
          <a:p>
            <a:r>
              <a:rPr lang="en-US" sz="2900" dirty="0" smtClean="0"/>
              <a:t>Amendments 21 &amp; 101 relate to the Dept. of Corrections.</a:t>
            </a:r>
          </a:p>
        </p:txBody>
      </p:sp>
    </p:spTree>
    <p:extLst>
      <p:ext uri="{BB962C8B-B14F-4D97-AF65-F5344CB8AC3E}">
        <p14:creationId xmlns:p14="http://schemas.microsoft.com/office/powerpoint/2010/main" val="426169236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Dangerous </a:t>
            </a:r>
            <a:r>
              <a:rPr lang="en-US" b="1" dirty="0" smtClean="0"/>
              <a:t>Captive </a:t>
            </a:r>
            <a:r>
              <a:rPr lang="en-US" b="1" dirty="0"/>
              <a:t>A</a:t>
            </a:r>
            <a:r>
              <a:rPr lang="en-US" b="1" dirty="0" smtClean="0"/>
              <a:t>nimal </a:t>
            </a:r>
            <a:r>
              <a:rPr lang="en-US" b="1" dirty="0"/>
              <a:t>E</a:t>
            </a:r>
            <a:r>
              <a:rPr lang="en-US" b="1" dirty="0" smtClean="0"/>
              <a:t>xhibits; Definitions</a:t>
            </a:r>
            <a:endParaRPr lang="en-US" b="1" dirty="0"/>
          </a:p>
        </p:txBody>
      </p:sp>
      <p:sp>
        <p:nvSpPr>
          <p:cNvPr id="3" name="Content Placeholder 2"/>
          <p:cNvSpPr>
            <a:spLocks noGrp="1"/>
          </p:cNvSpPr>
          <p:nvPr>
            <p:ph idx="1"/>
          </p:nvPr>
        </p:nvSpPr>
        <p:spPr>
          <a:xfrm>
            <a:off x="457200" y="1600201"/>
            <a:ext cx="8229600" cy="4495799"/>
          </a:xfrm>
        </p:spPr>
        <p:txBody>
          <a:bodyPr>
            <a:normAutofit fontScale="92500" lnSpcReduction="10000"/>
          </a:bodyPr>
          <a:lstStyle/>
          <a:p>
            <a:pPr lvl="0"/>
            <a:r>
              <a:rPr lang="en-US" sz="2600" u="sng" dirty="0" smtClean="0"/>
              <a:t>Dangerous captive animal</a:t>
            </a:r>
            <a:r>
              <a:rPr lang="en-US" sz="2600" dirty="0" smtClean="0"/>
              <a:t> means any bear, cougar, jaguar, leopard, lion, nonhuman primate, or tiger, or any hybrid of any such animal, except a clouded leopard.</a:t>
            </a:r>
          </a:p>
          <a:p>
            <a:pPr lvl="0"/>
            <a:r>
              <a:rPr lang="en-US" sz="2600" u="sng" dirty="0" smtClean="0"/>
              <a:t>Direct contact</a:t>
            </a:r>
            <a:r>
              <a:rPr lang="en-US" sz="2600" dirty="0" smtClean="0"/>
              <a:t> is physical contact or proximity where physical contact is possible, including an opportunity for photography without a permanent physical barrier designed to prevent physical contact between the public and a dangerous captive animal.</a:t>
            </a:r>
          </a:p>
          <a:p>
            <a:pPr lvl="0"/>
            <a:r>
              <a:rPr lang="en-US" sz="2600" u="sng" dirty="0" smtClean="0"/>
              <a:t>Keeper</a:t>
            </a:r>
            <a:r>
              <a:rPr lang="en-US" sz="2600" dirty="0" smtClean="0"/>
              <a:t> is any person, as defined in § 1-230, who owns, has custody of, or is in control of a dangerous captive animal.</a:t>
            </a:r>
          </a:p>
          <a:p>
            <a:pPr marL="0" indent="0">
              <a:buNone/>
            </a:pPr>
            <a:endParaRPr lang="en-US" sz="2600" dirty="0" smtClean="0"/>
          </a:p>
          <a:p>
            <a:pPr lvl="0"/>
            <a:endParaRPr lang="en-US" sz="2600" dirty="0" smtClean="0"/>
          </a:p>
          <a:p>
            <a:pPr lvl="0"/>
            <a:endParaRPr lang="en-US" sz="2800" dirty="0"/>
          </a:p>
        </p:txBody>
      </p:sp>
    </p:spTree>
    <p:extLst>
      <p:ext uri="{BB962C8B-B14F-4D97-AF65-F5344CB8AC3E}">
        <p14:creationId xmlns:p14="http://schemas.microsoft.com/office/powerpoint/2010/main" val="422371362"/>
      </p:ext>
    </p:extLst>
  </p:cSld>
  <p:clrMapOvr>
    <a:masterClrMapping/>
  </p:clrMapOvr>
  <p:timing>
    <p:tnLst>
      <p:par>
        <p:cTn id="1" dur="indefinite" restart="never" nodeType="tmRoot"/>
      </p:par>
    </p:tnLst>
  </p:timing>
</p:sld>
</file>

<file path=ppt/slides/slide2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304800"/>
            <a:ext cx="8991600" cy="1143000"/>
          </a:xfrm>
        </p:spPr>
        <p:txBody>
          <a:bodyPr>
            <a:normAutofit fontScale="90000"/>
          </a:bodyPr>
          <a:lstStyle/>
          <a:p>
            <a:r>
              <a:rPr lang="en-US" b="1" dirty="0"/>
              <a:t>Governor’s Budget Amendment; DOC Early Release of Inmates</a:t>
            </a:r>
            <a:endParaRPr lang="en-US" dirty="0">
              <a:solidFill>
                <a:srgbClr val="FF0000"/>
              </a:solidFill>
            </a:endParaRPr>
          </a:p>
        </p:txBody>
      </p:sp>
      <p:sp>
        <p:nvSpPr>
          <p:cNvPr id="3" name="Content Placeholder 2"/>
          <p:cNvSpPr>
            <a:spLocks noGrp="1"/>
          </p:cNvSpPr>
          <p:nvPr>
            <p:ph idx="1"/>
          </p:nvPr>
        </p:nvSpPr>
        <p:spPr>
          <a:xfrm>
            <a:off x="0" y="1600201"/>
            <a:ext cx="9144000" cy="4648199"/>
          </a:xfrm>
        </p:spPr>
        <p:txBody>
          <a:bodyPr>
            <a:noAutofit/>
          </a:bodyPr>
          <a:lstStyle/>
          <a:p>
            <a:r>
              <a:rPr lang="en-US" sz="2300" dirty="0" smtClean="0"/>
              <a:t>“[U]</a:t>
            </a:r>
            <a:r>
              <a:rPr lang="en-US" sz="2300" dirty="0" err="1" smtClean="0"/>
              <a:t>pon</a:t>
            </a:r>
            <a:r>
              <a:rPr lang="en-US" sz="2300" dirty="0" smtClean="0"/>
              <a:t> </a:t>
            </a:r>
            <a:r>
              <a:rPr lang="en-US" sz="2300" dirty="0"/>
              <a:t>the declaration by the Governor of a state of emergency pursuant to § 44-146.17 </a:t>
            </a:r>
            <a:r>
              <a:rPr lang="en-US" sz="2300" dirty="0" smtClean="0"/>
              <a:t>in </a:t>
            </a:r>
            <a:r>
              <a:rPr lang="en-US" sz="2300" dirty="0"/>
              <a:t>response to a communicable disease of public health threat as defined in § </a:t>
            </a:r>
            <a:r>
              <a:rPr lang="en-US" sz="2300" dirty="0" smtClean="0"/>
              <a:t>44-146.16, </a:t>
            </a:r>
            <a:r>
              <a:rPr lang="en-US" sz="2300" dirty="0"/>
              <a:t>the Director shall, during the duration of the declared </a:t>
            </a:r>
            <a:r>
              <a:rPr lang="en-US" sz="2300" dirty="0" smtClean="0"/>
              <a:t>emergency, </a:t>
            </a:r>
            <a:r>
              <a:rPr lang="en-US" sz="2300" dirty="0"/>
              <a:t>have the authority to </a:t>
            </a:r>
            <a:endParaRPr lang="en-US" sz="2300" dirty="0" smtClean="0"/>
          </a:p>
          <a:p>
            <a:pPr lvl="1"/>
            <a:r>
              <a:rPr lang="en-US" sz="2300" dirty="0" smtClean="0"/>
              <a:t>(</a:t>
            </a:r>
            <a:r>
              <a:rPr lang="en-US" sz="2300" dirty="0"/>
              <a:t>i) discharge from incarceration or </a:t>
            </a:r>
            <a:endParaRPr lang="en-US" sz="2300" dirty="0" smtClean="0"/>
          </a:p>
          <a:p>
            <a:pPr lvl="1"/>
            <a:r>
              <a:rPr lang="en-US" sz="2300" dirty="0" smtClean="0"/>
              <a:t>(</a:t>
            </a:r>
            <a:r>
              <a:rPr lang="en-US" sz="2300" dirty="0"/>
              <a:t>ii) place into a lower level of supervision, including probation supervision, home electronic incarceration, or other forms of community corrections, </a:t>
            </a:r>
          </a:p>
          <a:p>
            <a:r>
              <a:rPr lang="en-US" sz="2300" dirty="0" smtClean="0"/>
              <a:t>any </a:t>
            </a:r>
            <a:r>
              <a:rPr lang="en-US" sz="2300" dirty="0"/>
              <a:t>prisoner committed to the Department who has </a:t>
            </a:r>
            <a:r>
              <a:rPr lang="en-US" sz="2300" i="1" dirty="0"/>
              <a:t>less than one year</a:t>
            </a:r>
            <a:r>
              <a:rPr lang="en-US" sz="2300" dirty="0"/>
              <a:t> of his sentence remaining to be served prior to his scheduled </a:t>
            </a:r>
            <a:r>
              <a:rPr lang="en-US" sz="2300" dirty="0" smtClean="0"/>
              <a:t>release.”</a:t>
            </a:r>
            <a:endParaRPr lang="en-US" sz="2300" dirty="0"/>
          </a:p>
        </p:txBody>
      </p:sp>
    </p:spTree>
    <p:extLst>
      <p:ext uri="{BB962C8B-B14F-4D97-AF65-F5344CB8AC3E}">
        <p14:creationId xmlns:p14="http://schemas.microsoft.com/office/powerpoint/2010/main" val="949536412"/>
      </p:ext>
    </p:extLst>
  </p:cSld>
  <p:clrMapOvr>
    <a:masterClrMapping/>
  </p:clrMapOvr>
</p:sld>
</file>

<file path=ppt/slides/slide2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9144000" cy="1143000"/>
          </a:xfrm>
        </p:spPr>
        <p:txBody>
          <a:bodyPr>
            <a:normAutofit fontScale="90000"/>
          </a:bodyPr>
          <a:lstStyle/>
          <a:p>
            <a:r>
              <a:rPr lang="en-US" b="1" dirty="0"/>
              <a:t>Governor’s Budget Amendment; DOC Early Release of Inmates</a:t>
            </a:r>
            <a:endParaRPr lang="en-US" dirty="0">
              <a:solidFill>
                <a:srgbClr val="FF0000"/>
              </a:solidFill>
            </a:endParaRPr>
          </a:p>
        </p:txBody>
      </p:sp>
      <p:sp>
        <p:nvSpPr>
          <p:cNvPr id="3" name="Content Placeholder 2"/>
          <p:cNvSpPr>
            <a:spLocks noGrp="1"/>
          </p:cNvSpPr>
          <p:nvPr>
            <p:ph idx="1"/>
          </p:nvPr>
        </p:nvSpPr>
        <p:spPr/>
        <p:txBody>
          <a:bodyPr>
            <a:noAutofit/>
          </a:bodyPr>
          <a:lstStyle/>
          <a:p>
            <a:r>
              <a:rPr lang="en-US" sz="2600" dirty="0" smtClean="0"/>
              <a:t>Before releasing a prisoner early, the </a:t>
            </a:r>
            <a:r>
              <a:rPr lang="en-US" sz="2600" dirty="0"/>
              <a:t>Director </a:t>
            </a:r>
            <a:r>
              <a:rPr lang="en-US" sz="2600" dirty="0" smtClean="0"/>
              <a:t>must first determine </a:t>
            </a:r>
            <a:r>
              <a:rPr lang="en-US" sz="2600" dirty="0"/>
              <a:t>that </a:t>
            </a:r>
            <a:endParaRPr lang="en-US" sz="2600" dirty="0" smtClean="0"/>
          </a:p>
          <a:p>
            <a:pPr lvl="1"/>
            <a:r>
              <a:rPr lang="en-US" sz="2600" dirty="0" smtClean="0"/>
              <a:t>“(</a:t>
            </a:r>
            <a:r>
              <a:rPr lang="en-US" sz="2600" dirty="0"/>
              <a:t>a) any such discharge or placement during the declared emergency will assist in maintaining the health, safety, and welfare of any prisoner discharged or placed or the prisoners remaining in state correctional facilities and </a:t>
            </a:r>
            <a:endParaRPr lang="en-US" sz="2600" dirty="0" smtClean="0"/>
          </a:p>
          <a:p>
            <a:pPr lvl="1"/>
            <a:r>
              <a:rPr lang="en-US" sz="2600" dirty="0" smtClean="0"/>
              <a:t>(</a:t>
            </a:r>
            <a:r>
              <a:rPr lang="en-US" sz="2600" dirty="0"/>
              <a:t>b) any such discharge or placement is compatible with the interests of society and public safety</a:t>
            </a:r>
            <a:r>
              <a:rPr lang="en-US" sz="2600" dirty="0" smtClean="0"/>
              <a:t>.”</a:t>
            </a:r>
            <a:endParaRPr lang="en-US" sz="2600" dirty="0"/>
          </a:p>
        </p:txBody>
      </p:sp>
    </p:spTree>
    <p:extLst>
      <p:ext uri="{BB962C8B-B14F-4D97-AF65-F5344CB8AC3E}">
        <p14:creationId xmlns:p14="http://schemas.microsoft.com/office/powerpoint/2010/main" val="3349247907"/>
      </p:ext>
    </p:extLst>
  </p:cSld>
  <p:clrMapOvr>
    <a:masterClrMapping/>
  </p:clrMapOvr>
</p:sld>
</file>

<file path=ppt/slides/slide2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9144000" cy="1143000"/>
          </a:xfrm>
        </p:spPr>
        <p:txBody>
          <a:bodyPr>
            <a:normAutofit fontScale="90000"/>
          </a:bodyPr>
          <a:lstStyle/>
          <a:p>
            <a:r>
              <a:rPr lang="en-US" b="1" dirty="0"/>
              <a:t>Governor’s Budget Amendment; DOC Early Release of Inmates</a:t>
            </a:r>
            <a:endParaRPr lang="en-US" dirty="0">
              <a:solidFill>
                <a:srgbClr val="FF0000"/>
              </a:solidFill>
            </a:endParaRPr>
          </a:p>
        </p:txBody>
      </p:sp>
      <p:sp>
        <p:nvSpPr>
          <p:cNvPr id="3" name="Content Placeholder 2"/>
          <p:cNvSpPr>
            <a:spLocks noGrp="1"/>
          </p:cNvSpPr>
          <p:nvPr>
            <p:ph idx="1"/>
          </p:nvPr>
        </p:nvSpPr>
        <p:spPr/>
        <p:txBody>
          <a:bodyPr>
            <a:normAutofit/>
          </a:bodyPr>
          <a:lstStyle/>
          <a:p>
            <a:r>
              <a:rPr lang="en-US" sz="2800" dirty="0" smtClean="0"/>
              <a:t>Excludes persons convicted of Class 1 Felony (Capital Murder) or </a:t>
            </a:r>
            <a:r>
              <a:rPr lang="en-US" sz="2800" dirty="0"/>
              <a:t>a sexually violent offense as defined in § </a:t>
            </a:r>
            <a:r>
              <a:rPr lang="en-US" sz="2800" dirty="0" smtClean="0"/>
              <a:t>37.2-900.</a:t>
            </a:r>
          </a:p>
          <a:p>
            <a:r>
              <a:rPr lang="en-US" sz="2800" dirty="0" smtClean="0"/>
              <a:t>Does not exclude all non-violent felons.</a:t>
            </a:r>
          </a:p>
          <a:p>
            <a:r>
              <a:rPr lang="en-US" sz="2800" dirty="0"/>
              <a:t>Both amendments state that the authority is granted during the declared emergency and </a:t>
            </a:r>
            <a:r>
              <a:rPr lang="en-US" sz="2800" u="sng" dirty="0"/>
              <a:t>expires on July 1, 2021</a:t>
            </a:r>
            <a:r>
              <a:rPr lang="en-US" sz="2800" dirty="0"/>
              <a:t>. </a:t>
            </a:r>
          </a:p>
        </p:txBody>
      </p:sp>
    </p:spTree>
    <p:extLst>
      <p:ext uri="{BB962C8B-B14F-4D97-AF65-F5344CB8AC3E}">
        <p14:creationId xmlns:p14="http://schemas.microsoft.com/office/powerpoint/2010/main" val="642031986"/>
      </p:ext>
    </p:extLst>
  </p:cSld>
  <p:clrMapOvr>
    <a:masterClrMapping/>
  </p:clrMapOvr>
</p:sld>
</file>

<file path=ppt/slides/slide2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9144000" cy="1143000"/>
          </a:xfrm>
        </p:spPr>
        <p:txBody>
          <a:bodyPr>
            <a:normAutofit fontScale="90000"/>
          </a:bodyPr>
          <a:lstStyle/>
          <a:p>
            <a:r>
              <a:rPr lang="en-US" b="1" dirty="0"/>
              <a:t>Parole </a:t>
            </a:r>
            <a:r>
              <a:rPr lang="en-US" b="1" dirty="0" smtClean="0"/>
              <a:t>Eligibility;  </a:t>
            </a:r>
            <a:r>
              <a:rPr lang="en-US" b="1" i="1" dirty="0" err="1"/>
              <a:t>Fishback</a:t>
            </a:r>
            <a:r>
              <a:rPr lang="en-US" b="1" dirty="0"/>
              <a:t> Bill</a:t>
            </a:r>
          </a:p>
        </p:txBody>
      </p:sp>
      <p:sp>
        <p:nvSpPr>
          <p:cNvPr id="3" name="Content Placeholder 2"/>
          <p:cNvSpPr>
            <a:spLocks noGrp="1"/>
          </p:cNvSpPr>
          <p:nvPr>
            <p:ph idx="1"/>
          </p:nvPr>
        </p:nvSpPr>
        <p:spPr>
          <a:xfrm>
            <a:off x="457200" y="1417639"/>
            <a:ext cx="8229600" cy="4373562"/>
          </a:xfrm>
        </p:spPr>
        <p:txBody>
          <a:bodyPr>
            <a:normAutofit fontScale="92500" lnSpcReduction="10000"/>
          </a:bodyPr>
          <a:lstStyle/>
          <a:p>
            <a:pPr marL="0" indent="0">
              <a:buNone/>
            </a:pPr>
            <a:r>
              <a:rPr lang="en-US" sz="3500" b="1" dirty="0" smtClean="0"/>
              <a:t>HB 33 (Lindsey) / SB 793 (McClellan)</a:t>
            </a:r>
          </a:p>
          <a:p>
            <a:r>
              <a:rPr lang="en-US" sz="2900" dirty="0" smtClean="0"/>
              <a:t>Provides for parole eligibility for incarcerated defendants sentenced by a jury between the time parole was abolished in 1995 and </a:t>
            </a:r>
            <a:r>
              <a:rPr lang="en-US" sz="2900" i="1" dirty="0" err="1" smtClean="0"/>
              <a:t>Fishback</a:t>
            </a:r>
            <a:r>
              <a:rPr lang="en-US" sz="2900" dirty="0" smtClean="0"/>
              <a:t> decision in 2000.</a:t>
            </a:r>
          </a:p>
          <a:p>
            <a:r>
              <a:rPr lang="en-US" sz="2900" dirty="0" smtClean="0"/>
              <a:t>Exception for defendants convicted of capital murder and certain child sexual abuse offenses.  </a:t>
            </a:r>
          </a:p>
          <a:p>
            <a:r>
              <a:rPr lang="en-US" sz="2900" u="sng" dirty="0" smtClean="0"/>
              <a:t>Contains emergency clause </a:t>
            </a:r>
            <a:r>
              <a:rPr lang="en-US" sz="2900" dirty="0" smtClean="0"/>
              <a:t>to make the law effective on passage.</a:t>
            </a:r>
          </a:p>
          <a:p>
            <a:r>
              <a:rPr lang="en-US" sz="2900" dirty="0" smtClean="0"/>
              <a:t>Amends §53.1-165.1</a:t>
            </a:r>
          </a:p>
          <a:p>
            <a:endParaRPr lang="en-US" dirty="0"/>
          </a:p>
          <a:p>
            <a:endParaRPr lang="en-US" dirty="0" smtClean="0"/>
          </a:p>
        </p:txBody>
      </p:sp>
    </p:spTree>
    <p:extLst>
      <p:ext uri="{BB962C8B-B14F-4D97-AF65-F5344CB8AC3E}">
        <p14:creationId xmlns:p14="http://schemas.microsoft.com/office/powerpoint/2010/main" val="3906392794"/>
      </p:ext>
    </p:extLst>
  </p:cSld>
  <p:clrMapOvr>
    <a:masterClrMapping/>
  </p:clrMapOvr>
  <p:timing>
    <p:tnLst>
      <p:par>
        <p:cTn id="1" dur="indefinite" restart="never" nodeType="tmRoot"/>
      </p:par>
    </p:tnLst>
  </p:timing>
</p:sld>
</file>

<file path=ppt/slides/slide2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9144000" cy="1143000"/>
          </a:xfrm>
        </p:spPr>
        <p:txBody>
          <a:bodyPr>
            <a:normAutofit fontScale="90000"/>
          </a:bodyPr>
          <a:lstStyle/>
          <a:p>
            <a:r>
              <a:rPr lang="en-US" b="1" dirty="0"/>
              <a:t>Parole </a:t>
            </a:r>
            <a:r>
              <a:rPr lang="en-US" b="1" dirty="0" smtClean="0"/>
              <a:t>Eligibility:  </a:t>
            </a:r>
            <a:r>
              <a:rPr lang="en-US" b="1" dirty="0"/>
              <a:t>Juveniles </a:t>
            </a:r>
            <a:r>
              <a:rPr lang="en-US" b="1" dirty="0" smtClean="0"/>
              <a:t>Sentenced </a:t>
            </a:r>
            <a:r>
              <a:rPr lang="en-US" b="1" dirty="0"/>
              <a:t>to 20 </a:t>
            </a:r>
            <a:r>
              <a:rPr lang="en-US" b="1" dirty="0" smtClean="0"/>
              <a:t>Years </a:t>
            </a:r>
            <a:r>
              <a:rPr lang="en-US" b="1" dirty="0"/>
              <a:t>to </a:t>
            </a:r>
            <a:r>
              <a:rPr lang="en-US" b="1" dirty="0" smtClean="0"/>
              <a:t>Life</a:t>
            </a:r>
            <a:endParaRPr lang="en-US" b="1" dirty="0"/>
          </a:p>
        </p:txBody>
      </p:sp>
      <p:sp>
        <p:nvSpPr>
          <p:cNvPr id="3" name="Content Placeholder 2"/>
          <p:cNvSpPr>
            <a:spLocks noGrp="1"/>
          </p:cNvSpPr>
          <p:nvPr>
            <p:ph idx="1"/>
          </p:nvPr>
        </p:nvSpPr>
        <p:spPr>
          <a:xfrm>
            <a:off x="457200" y="1752600"/>
            <a:ext cx="8382000" cy="4648200"/>
          </a:xfrm>
        </p:spPr>
        <p:txBody>
          <a:bodyPr>
            <a:normAutofit/>
          </a:bodyPr>
          <a:lstStyle/>
          <a:p>
            <a:pPr marL="0" indent="0">
              <a:buNone/>
            </a:pPr>
            <a:r>
              <a:rPr lang="en-US" sz="2800" b="1" dirty="0" smtClean="0"/>
              <a:t>HB 35 (Lindsey) / SB 103 (Marsden)</a:t>
            </a:r>
          </a:p>
          <a:p>
            <a:r>
              <a:rPr lang="en-US" sz="2600" dirty="0" smtClean="0"/>
              <a:t>Provides that any juvenile sentenced to at least 20 years for a single felony offense or multiple felony offenses is eligible for parole after serving at least</a:t>
            </a:r>
            <a:r>
              <a:rPr lang="en-US" sz="2600" i="1" dirty="0" smtClean="0"/>
              <a:t> </a:t>
            </a:r>
            <a:r>
              <a:rPr lang="en-US" sz="2600" b="1" i="1" dirty="0" smtClean="0"/>
              <a:t>20 years</a:t>
            </a:r>
            <a:r>
              <a:rPr lang="en-US" sz="2600" i="1" dirty="0" smtClean="0"/>
              <a:t> </a:t>
            </a:r>
            <a:r>
              <a:rPr lang="en-US" sz="2600" dirty="0" smtClean="0"/>
              <a:t>of the sentence.  </a:t>
            </a:r>
          </a:p>
          <a:p>
            <a:r>
              <a:rPr lang="en-US" sz="2600" dirty="0" smtClean="0"/>
              <a:t>Parole board to adopt rules for granting of parole on the basis of demonstrated maturity and rehabilitation and the lesser culpability of juvenile offenders.</a:t>
            </a:r>
          </a:p>
          <a:p>
            <a:r>
              <a:rPr lang="en-US" sz="2400" dirty="0" smtClean="0"/>
              <a:t>Amends §§</a:t>
            </a:r>
            <a:r>
              <a:rPr lang="en-US" sz="2400" dirty="0"/>
              <a:t>19.2-387, 19.2-389, 19.2-391, 53.1-136 &amp; 53.1-165.1</a:t>
            </a:r>
          </a:p>
          <a:p>
            <a:endParaRPr lang="en-US" sz="2600" dirty="0" smtClean="0"/>
          </a:p>
          <a:p>
            <a:endParaRPr lang="en-US" dirty="0"/>
          </a:p>
        </p:txBody>
      </p:sp>
    </p:spTree>
    <p:extLst>
      <p:ext uri="{BB962C8B-B14F-4D97-AF65-F5344CB8AC3E}">
        <p14:creationId xmlns:p14="http://schemas.microsoft.com/office/powerpoint/2010/main" val="2045416616"/>
      </p:ext>
    </p:extLst>
  </p:cSld>
  <p:clrMapOvr>
    <a:masterClrMapping/>
  </p:clrMapOvr>
  <p:timing>
    <p:tnLst>
      <p:par>
        <p:cTn id="1" dur="indefinite" restart="never" nodeType="tmRoot"/>
      </p:par>
    </p:tnLst>
  </p:timing>
</p:sld>
</file>

<file path=ppt/slides/slide2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normAutofit/>
          </a:bodyPr>
          <a:lstStyle/>
          <a:p>
            <a:pPr marL="0" indent="0" algn="ctr">
              <a:buNone/>
            </a:pPr>
            <a:r>
              <a:rPr lang="en-US" sz="7000" dirty="0" smtClean="0"/>
              <a:t>POST-TRIAL</a:t>
            </a:r>
          </a:p>
          <a:p>
            <a:pPr marL="0" indent="0" algn="ctr">
              <a:buNone/>
            </a:pPr>
            <a:r>
              <a:rPr lang="en-US" sz="7000" dirty="0" smtClean="0"/>
              <a:t>PROVISIONS</a:t>
            </a:r>
            <a:endParaRPr lang="en-US" sz="7000" dirty="0"/>
          </a:p>
        </p:txBody>
      </p:sp>
    </p:spTree>
    <p:extLst>
      <p:ext uri="{BB962C8B-B14F-4D97-AF65-F5344CB8AC3E}">
        <p14:creationId xmlns:p14="http://schemas.microsoft.com/office/powerpoint/2010/main" val="2794593218"/>
      </p:ext>
    </p:extLst>
  </p:cSld>
  <p:clrMapOvr>
    <a:masterClrMapping/>
  </p:clrMapOvr>
  <p:timing>
    <p:tnLst>
      <p:par>
        <p:cTn id="1" dur="indefinite" restart="never" nodeType="tmRoot"/>
      </p:par>
    </p:tnLst>
  </p:timing>
</p:sld>
</file>

<file path=ppt/slides/slide2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274638"/>
            <a:ext cx="8839200" cy="1143000"/>
          </a:xfrm>
        </p:spPr>
        <p:txBody>
          <a:bodyPr>
            <a:noAutofit/>
          </a:bodyPr>
          <a:lstStyle/>
          <a:p>
            <a:r>
              <a:rPr lang="en-US" sz="3800" b="1" dirty="0" smtClean="0"/>
              <a:t>Furloughs; Work Release Programs; Notice to Local Sheriff</a:t>
            </a:r>
            <a:endParaRPr lang="en-US" sz="3800" b="1" dirty="0"/>
          </a:p>
        </p:txBody>
      </p:sp>
      <p:sp>
        <p:nvSpPr>
          <p:cNvPr id="3" name="Content Placeholder 2"/>
          <p:cNvSpPr>
            <a:spLocks noGrp="1"/>
          </p:cNvSpPr>
          <p:nvPr>
            <p:ph idx="1"/>
          </p:nvPr>
        </p:nvSpPr>
        <p:spPr/>
        <p:txBody>
          <a:bodyPr/>
          <a:lstStyle/>
          <a:p>
            <a:pPr marL="0" indent="0">
              <a:buNone/>
            </a:pPr>
            <a:r>
              <a:rPr lang="en-US" b="1" dirty="0" smtClean="0"/>
              <a:t>HB 369 (R. Bell)</a:t>
            </a:r>
          </a:p>
          <a:p>
            <a:r>
              <a:rPr lang="en-US" sz="2800" dirty="0" smtClean="0"/>
              <a:t>Provides that if any furlough permitted by a work release program for an offender under the supervision  of a regional jail extends the limits of confinement of the offender to a locality not served by that regional jail, notice of such furlough shall be given to the sheriff of such locality.</a:t>
            </a:r>
          </a:p>
          <a:p>
            <a:r>
              <a:rPr lang="en-US" sz="2800" dirty="0" smtClean="0"/>
              <a:t>Amends § 53.1-132</a:t>
            </a:r>
            <a:endParaRPr lang="en-US" sz="2800" dirty="0"/>
          </a:p>
        </p:txBody>
      </p:sp>
    </p:spTree>
    <p:extLst>
      <p:ext uri="{BB962C8B-B14F-4D97-AF65-F5344CB8AC3E}">
        <p14:creationId xmlns:p14="http://schemas.microsoft.com/office/powerpoint/2010/main" val="2135054639"/>
      </p:ext>
    </p:extLst>
  </p:cSld>
  <p:clrMapOvr>
    <a:masterClrMapping/>
  </p:clrMapOvr>
</p:sld>
</file>

<file path=ppt/slides/slide2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9144000" cy="1143000"/>
          </a:xfrm>
        </p:spPr>
        <p:txBody>
          <a:bodyPr>
            <a:normAutofit fontScale="90000"/>
          </a:bodyPr>
          <a:lstStyle/>
          <a:p>
            <a:r>
              <a:rPr lang="en-US" b="1" dirty="0" smtClean="0"/>
              <a:t>Deferred Dispositions; Larceny</a:t>
            </a:r>
            <a:endParaRPr lang="en-US" b="1" dirty="0"/>
          </a:p>
        </p:txBody>
      </p:sp>
      <p:sp>
        <p:nvSpPr>
          <p:cNvPr id="3" name="Content Placeholder 2"/>
          <p:cNvSpPr>
            <a:spLocks noGrp="1"/>
          </p:cNvSpPr>
          <p:nvPr>
            <p:ph idx="1"/>
          </p:nvPr>
        </p:nvSpPr>
        <p:spPr/>
        <p:txBody>
          <a:bodyPr>
            <a:normAutofit/>
          </a:bodyPr>
          <a:lstStyle/>
          <a:p>
            <a:pPr marL="0" indent="0">
              <a:buNone/>
            </a:pPr>
            <a:r>
              <a:rPr lang="en-US" sz="3500" b="1" dirty="0" smtClean="0"/>
              <a:t>HB 660 (Mullin) / SB 286 (Deeds)</a:t>
            </a:r>
          </a:p>
          <a:p>
            <a:r>
              <a:rPr lang="en-US" sz="2800" dirty="0" smtClean="0"/>
              <a:t>Adds misdemeanor crimes of larceny under </a:t>
            </a:r>
            <a:r>
              <a:rPr lang="en-US" sz="2800" i="1" dirty="0"/>
              <a:t>Article 3 (§ 18.2-95 et seq.),</a:t>
            </a:r>
            <a:r>
              <a:rPr lang="en-US" sz="2800" dirty="0"/>
              <a:t>  </a:t>
            </a:r>
            <a:r>
              <a:rPr lang="en-US" sz="2800" dirty="0" smtClean="0"/>
              <a:t>to the crimes eligible for deferred dispositions for property crimes.</a:t>
            </a:r>
          </a:p>
          <a:p>
            <a:r>
              <a:rPr lang="en-US" sz="2800" dirty="0"/>
              <a:t>Eliminates deferred disposition for peeping crimes. </a:t>
            </a:r>
            <a:endParaRPr lang="en-US" sz="2800" dirty="0" smtClean="0"/>
          </a:p>
          <a:p>
            <a:r>
              <a:rPr lang="en-US" sz="2800" dirty="0" smtClean="0"/>
              <a:t>Amends §19.2-303.2</a:t>
            </a:r>
            <a:endParaRPr lang="en-US" sz="2800" dirty="0"/>
          </a:p>
          <a:p>
            <a:pPr marL="0" indent="0">
              <a:buNone/>
            </a:pPr>
            <a:endParaRPr lang="en-US" dirty="0"/>
          </a:p>
        </p:txBody>
      </p:sp>
    </p:spTree>
    <p:extLst>
      <p:ext uri="{BB962C8B-B14F-4D97-AF65-F5344CB8AC3E}">
        <p14:creationId xmlns:p14="http://schemas.microsoft.com/office/powerpoint/2010/main" val="3549255311"/>
      </p:ext>
    </p:extLst>
  </p:cSld>
  <p:clrMapOvr>
    <a:masterClrMapping/>
  </p:clrMapOvr>
  <p:timing>
    <p:tnLst>
      <p:par>
        <p:cTn id="1" dur="indefinite" restart="never" nodeType="tmRoot"/>
      </p:par>
    </p:tnLst>
  </p:timing>
</p:sld>
</file>

<file path=ppt/slides/slide2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4000" b="1" dirty="0" err="1" smtClean="0"/>
              <a:t>Postrelease</a:t>
            </a:r>
            <a:r>
              <a:rPr lang="en-US" sz="4000" b="1" dirty="0" smtClean="0"/>
              <a:t> Incarceration; Sex Offender Registry Violations</a:t>
            </a:r>
            <a:endParaRPr lang="en-US" sz="4000" b="1" dirty="0"/>
          </a:p>
        </p:txBody>
      </p:sp>
      <p:sp>
        <p:nvSpPr>
          <p:cNvPr id="3" name="Content Placeholder 2"/>
          <p:cNvSpPr>
            <a:spLocks noGrp="1"/>
          </p:cNvSpPr>
          <p:nvPr>
            <p:ph idx="1"/>
          </p:nvPr>
        </p:nvSpPr>
        <p:spPr>
          <a:xfrm>
            <a:off x="457200" y="1600201"/>
            <a:ext cx="8229600" cy="4648199"/>
          </a:xfrm>
        </p:spPr>
        <p:txBody>
          <a:bodyPr>
            <a:normAutofit fontScale="92500" lnSpcReduction="10000"/>
          </a:bodyPr>
          <a:lstStyle/>
          <a:p>
            <a:pPr marL="0" indent="0">
              <a:buNone/>
            </a:pPr>
            <a:r>
              <a:rPr lang="en-US" sz="3500" b="1" dirty="0" smtClean="0"/>
              <a:t>HB 752 (Jones) / SB 312 (Stanley, Jr.)</a:t>
            </a:r>
          </a:p>
          <a:p>
            <a:r>
              <a:rPr lang="en-US" sz="2800" dirty="0" smtClean="0"/>
              <a:t>Clarifies that offenders convicted of certain Sex Offender Registry violations can be subject to </a:t>
            </a:r>
            <a:r>
              <a:rPr lang="en-US" sz="2800" dirty="0" err="1" smtClean="0"/>
              <a:t>postrelease</a:t>
            </a:r>
            <a:r>
              <a:rPr lang="en-US" sz="2800" dirty="0" smtClean="0"/>
              <a:t> incarceration.</a:t>
            </a:r>
          </a:p>
          <a:p>
            <a:r>
              <a:rPr lang="en-US" sz="2800" dirty="0" smtClean="0"/>
              <a:t>Clarifies that “</a:t>
            </a:r>
            <a:r>
              <a:rPr lang="en-US" sz="2800" dirty="0" err="1" smtClean="0"/>
              <a:t>postrelease</a:t>
            </a:r>
            <a:r>
              <a:rPr lang="en-US" sz="2800" dirty="0" smtClean="0"/>
              <a:t> supervision” is actually a period of incarceration that is added to an active term of incarceration and suspended as the suspended time that may be revoked during supervision after release from the active term of incarceration.  </a:t>
            </a:r>
          </a:p>
          <a:p>
            <a:r>
              <a:rPr lang="en-US" sz="2800" dirty="0" smtClean="0"/>
              <a:t>Amends §§</a:t>
            </a:r>
            <a:r>
              <a:rPr lang="en-US" sz="2800" dirty="0"/>
              <a:t>18.2-10, 19.2-295.2 &amp; 19.2-295.2:1</a:t>
            </a:r>
          </a:p>
          <a:p>
            <a:endParaRPr lang="en-US" sz="2800" dirty="0" smtClean="0"/>
          </a:p>
        </p:txBody>
      </p:sp>
    </p:spTree>
    <p:extLst>
      <p:ext uri="{BB962C8B-B14F-4D97-AF65-F5344CB8AC3E}">
        <p14:creationId xmlns:p14="http://schemas.microsoft.com/office/powerpoint/2010/main" val="3951180223"/>
      </p:ext>
    </p:extLst>
  </p:cSld>
  <p:clrMapOvr>
    <a:masterClrMapping/>
  </p:clrMapOvr>
  <p:timing>
    <p:tnLst>
      <p:par>
        <p:cTn id="1" dur="indefinite" restart="never" nodeType="tmRoot"/>
      </p:par>
    </p:tnLst>
  </p:timing>
</p:sld>
</file>

<file path=ppt/slides/slide2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b="1" dirty="0" smtClean="0"/>
              <a:t>Writ of Actual Innocence</a:t>
            </a:r>
            <a:endParaRPr lang="en-US" sz="4000" b="1" dirty="0"/>
          </a:p>
        </p:txBody>
      </p:sp>
      <p:sp>
        <p:nvSpPr>
          <p:cNvPr id="3" name="Content Placeholder 2"/>
          <p:cNvSpPr>
            <a:spLocks noGrp="1"/>
          </p:cNvSpPr>
          <p:nvPr>
            <p:ph idx="1"/>
          </p:nvPr>
        </p:nvSpPr>
        <p:spPr>
          <a:xfrm>
            <a:off x="457200" y="1417638"/>
            <a:ext cx="8229600" cy="4830761"/>
          </a:xfrm>
        </p:spPr>
        <p:txBody>
          <a:bodyPr>
            <a:normAutofit fontScale="92500" lnSpcReduction="10000"/>
          </a:bodyPr>
          <a:lstStyle/>
          <a:p>
            <a:pPr marL="0" indent="0">
              <a:buNone/>
            </a:pPr>
            <a:r>
              <a:rPr lang="en-US" b="1" dirty="0" smtClean="0"/>
              <a:t>HB 974 (Herring) / SB 511 (Edwards)</a:t>
            </a:r>
          </a:p>
          <a:p>
            <a:pPr marL="0" indent="0">
              <a:buNone/>
            </a:pPr>
            <a:endParaRPr lang="en-US" sz="1900" b="1" dirty="0"/>
          </a:p>
          <a:p>
            <a:r>
              <a:rPr lang="en-US" sz="2800" dirty="0" smtClean="0"/>
              <a:t>Allows </a:t>
            </a:r>
            <a:r>
              <a:rPr lang="en-US" sz="2800" dirty="0"/>
              <a:t>a p</a:t>
            </a:r>
            <a:r>
              <a:rPr lang="en-US" sz="2800" dirty="0" smtClean="0"/>
              <a:t>etition for writ of actual </a:t>
            </a:r>
            <a:r>
              <a:rPr lang="en-US" sz="2800" dirty="0"/>
              <a:t>i</a:t>
            </a:r>
            <a:r>
              <a:rPr lang="en-US" sz="2800" dirty="0" smtClean="0"/>
              <a:t>nnocence to </a:t>
            </a:r>
            <a:r>
              <a:rPr lang="en-US" sz="2800" dirty="0"/>
              <a:t>be filed on any felony </a:t>
            </a:r>
            <a:r>
              <a:rPr lang="en-US" sz="2800" dirty="0" smtClean="0"/>
              <a:t>conviction or delinquency adjudication based on biological or </a:t>
            </a:r>
            <a:r>
              <a:rPr lang="en-US" sz="2800" dirty="0" err="1" smtClean="0"/>
              <a:t>nonbiological</a:t>
            </a:r>
            <a:r>
              <a:rPr lang="en-US" sz="2800" dirty="0" smtClean="0"/>
              <a:t> evidence, regardless </a:t>
            </a:r>
            <a:r>
              <a:rPr lang="en-US" sz="2800" dirty="0"/>
              <a:t>of the plea that was </a:t>
            </a:r>
            <a:r>
              <a:rPr lang="en-US" sz="2800" dirty="0" smtClean="0"/>
              <a:t>entered at trial </a:t>
            </a:r>
            <a:r>
              <a:rPr lang="en-US" sz="2800" dirty="0"/>
              <a:t>or the seriousness of the offense</a:t>
            </a:r>
            <a:r>
              <a:rPr lang="en-US" sz="2800" dirty="0" smtClean="0"/>
              <a:t>.</a:t>
            </a:r>
          </a:p>
          <a:p>
            <a:r>
              <a:rPr lang="en-US" sz="2800" dirty="0" smtClean="0"/>
              <a:t>Expands </a:t>
            </a:r>
            <a:r>
              <a:rPr lang="en-US" sz="2800" dirty="0"/>
              <a:t>the </a:t>
            </a:r>
            <a:r>
              <a:rPr lang="en-US" sz="2800" dirty="0" smtClean="0"/>
              <a:t>Writ </a:t>
            </a:r>
            <a:r>
              <a:rPr lang="en-US" sz="2800" dirty="0"/>
              <a:t>of </a:t>
            </a:r>
            <a:r>
              <a:rPr lang="en-US" sz="2800" dirty="0" smtClean="0"/>
              <a:t>Actual Innocence </a:t>
            </a:r>
            <a:r>
              <a:rPr lang="en-US" sz="2800" dirty="0"/>
              <a:t>on </a:t>
            </a:r>
            <a:r>
              <a:rPr lang="en-US" sz="2800" dirty="0" err="1"/>
              <a:t>nonbiological</a:t>
            </a:r>
            <a:r>
              <a:rPr lang="en-US" sz="2800" dirty="0"/>
              <a:t> evidence to allow a writ for evidence that was known but </a:t>
            </a:r>
            <a:r>
              <a:rPr lang="en-US" sz="2800" b="1" u="sng" dirty="0"/>
              <a:t>untested</a:t>
            </a:r>
            <a:r>
              <a:rPr lang="en-US" sz="2800" dirty="0"/>
              <a:t> at the time of conviction and a scientific test supporting innocence has been done on the previously untested evidence. </a:t>
            </a:r>
          </a:p>
          <a:p>
            <a:pPr marL="0" indent="0">
              <a:buNone/>
            </a:pPr>
            <a:endParaRPr lang="en-US" sz="3000" b="1" dirty="0" smtClean="0">
              <a:solidFill>
                <a:srgbClr val="C00000"/>
              </a:solidFill>
            </a:endParaRPr>
          </a:p>
          <a:p>
            <a:pPr marL="0" indent="0">
              <a:buNone/>
            </a:pPr>
            <a:endParaRPr lang="en-US" sz="3000" b="1" dirty="0" smtClean="0">
              <a:solidFill>
                <a:srgbClr val="C00000"/>
              </a:solidFill>
            </a:endParaRPr>
          </a:p>
          <a:p>
            <a:pPr marL="0" indent="0">
              <a:buNone/>
            </a:pPr>
            <a:endParaRPr lang="en-US" sz="3000" b="1" dirty="0">
              <a:solidFill>
                <a:srgbClr val="C00000"/>
              </a:solidFill>
            </a:endParaRPr>
          </a:p>
          <a:p>
            <a:endParaRPr lang="en-US" dirty="0"/>
          </a:p>
          <a:p>
            <a:pPr marL="0" indent="0">
              <a:buNone/>
            </a:pPr>
            <a:endParaRPr lang="en-US" dirty="0">
              <a:solidFill>
                <a:srgbClr val="C00000"/>
              </a:solidFill>
            </a:endParaRPr>
          </a:p>
          <a:p>
            <a:pPr marL="0" indent="0">
              <a:buNone/>
            </a:pPr>
            <a:endParaRPr lang="en-US" dirty="0" smtClean="0"/>
          </a:p>
        </p:txBody>
      </p:sp>
    </p:spTree>
    <p:extLst>
      <p:ext uri="{BB962C8B-B14F-4D97-AF65-F5344CB8AC3E}">
        <p14:creationId xmlns:p14="http://schemas.microsoft.com/office/powerpoint/2010/main" val="294760582"/>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221162"/>
          </a:xfrm>
        </p:spPr>
        <p:txBody>
          <a:bodyPr>
            <a:normAutofit/>
          </a:bodyPr>
          <a:lstStyle/>
          <a:p>
            <a:r>
              <a:rPr lang="en-US" sz="6000" dirty="0" smtClean="0"/>
              <a:t>ASSET FORFEITURE</a:t>
            </a:r>
            <a:endParaRPr lang="en-US" sz="6000" dirty="0"/>
          </a:p>
        </p:txBody>
      </p:sp>
    </p:spTree>
    <p:extLst>
      <p:ext uri="{BB962C8B-B14F-4D97-AF65-F5344CB8AC3E}">
        <p14:creationId xmlns:p14="http://schemas.microsoft.com/office/powerpoint/2010/main" val="2795173451"/>
      </p:ext>
    </p:extLst>
  </p:cSld>
  <p:clrMapOvr>
    <a:masterClrMapping/>
  </p:clrMapOvr>
</p:sld>
</file>

<file path=ppt/slides/slide2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Writ of Actual Innocence</a:t>
            </a:r>
            <a:endParaRPr lang="en-US" dirty="0"/>
          </a:p>
        </p:txBody>
      </p:sp>
      <p:sp>
        <p:nvSpPr>
          <p:cNvPr id="3" name="Content Placeholder 2"/>
          <p:cNvSpPr>
            <a:spLocks noGrp="1"/>
          </p:cNvSpPr>
          <p:nvPr>
            <p:ph idx="1"/>
          </p:nvPr>
        </p:nvSpPr>
        <p:spPr/>
        <p:txBody>
          <a:bodyPr>
            <a:normAutofit lnSpcReduction="10000"/>
          </a:bodyPr>
          <a:lstStyle/>
          <a:p>
            <a:r>
              <a:rPr lang="en-US" sz="3000" dirty="0" smtClean="0"/>
              <a:t>Does </a:t>
            </a:r>
            <a:r>
              <a:rPr lang="en-US" sz="3000" dirty="0"/>
              <a:t>not impose any limit on number of times a writ can be filed under this chapter.</a:t>
            </a:r>
          </a:p>
          <a:p>
            <a:r>
              <a:rPr lang="en-US" sz="3000" dirty="0" smtClean="0"/>
              <a:t>Reduces </a:t>
            </a:r>
            <a:r>
              <a:rPr lang="en-US" sz="3000" dirty="0"/>
              <a:t>the burden of proof for the court to grant the writ of actual innocence based upon biological evidence from clear &amp; convincing evidence to preponderance of the evidence.</a:t>
            </a:r>
          </a:p>
          <a:p>
            <a:r>
              <a:rPr lang="en-US" sz="3000" dirty="0" smtClean="0"/>
              <a:t>Amends §§</a:t>
            </a:r>
            <a:r>
              <a:rPr lang="en-US" sz="3000" dirty="0"/>
              <a:t>19.2-327.2, 19.2-327.2:1, 19.2-327.3, 19.2-327.5, 19.2-327.10, 19.2-327.10:1, 19.2-327.11 &amp; 19.2-327.13</a:t>
            </a:r>
          </a:p>
          <a:p>
            <a:endParaRPr lang="en-US" dirty="0"/>
          </a:p>
        </p:txBody>
      </p:sp>
    </p:spTree>
    <p:extLst>
      <p:ext uri="{BB962C8B-B14F-4D97-AF65-F5344CB8AC3E}">
        <p14:creationId xmlns:p14="http://schemas.microsoft.com/office/powerpoint/2010/main" val="2535484023"/>
      </p:ext>
    </p:extLst>
  </p:cSld>
  <p:clrMapOvr>
    <a:masterClrMapping/>
  </p:clrMapOvr>
</p:sld>
</file>

<file path=ppt/slides/slide2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274638"/>
            <a:ext cx="8839200" cy="1143000"/>
          </a:xfrm>
        </p:spPr>
        <p:txBody>
          <a:bodyPr>
            <a:normAutofit fontScale="90000"/>
          </a:bodyPr>
          <a:lstStyle/>
          <a:p>
            <a:r>
              <a:rPr lang="en-US" b="1" dirty="0" smtClean="0"/>
              <a:t>Community Service in </a:t>
            </a:r>
            <a:r>
              <a:rPr lang="en-US" b="1" dirty="0"/>
              <a:t>L</a:t>
            </a:r>
            <a:r>
              <a:rPr lang="en-US" b="1" dirty="0" smtClean="0"/>
              <a:t>ieu of Payment during Imprisonment</a:t>
            </a:r>
            <a:endParaRPr lang="en-US" b="1" dirty="0"/>
          </a:p>
        </p:txBody>
      </p:sp>
      <p:sp>
        <p:nvSpPr>
          <p:cNvPr id="3" name="Content Placeholder 2"/>
          <p:cNvSpPr>
            <a:spLocks noGrp="1"/>
          </p:cNvSpPr>
          <p:nvPr>
            <p:ph idx="1"/>
          </p:nvPr>
        </p:nvSpPr>
        <p:spPr/>
        <p:txBody>
          <a:bodyPr>
            <a:normAutofit/>
          </a:bodyPr>
          <a:lstStyle/>
          <a:p>
            <a:pPr marL="0" indent="0">
              <a:buNone/>
            </a:pPr>
            <a:r>
              <a:rPr lang="en-US" b="1" dirty="0" smtClean="0"/>
              <a:t>HB 277 (Price) / SB 736 (</a:t>
            </a:r>
            <a:r>
              <a:rPr lang="en-US" b="1" dirty="0" err="1" smtClean="0"/>
              <a:t>Obenshain</a:t>
            </a:r>
            <a:r>
              <a:rPr lang="en-US" b="1" dirty="0" smtClean="0"/>
              <a:t>) </a:t>
            </a:r>
          </a:p>
          <a:p>
            <a:r>
              <a:rPr lang="en-US" sz="2800" dirty="0" smtClean="0"/>
              <a:t>Provides </a:t>
            </a:r>
            <a:r>
              <a:rPr lang="en-US" sz="2800" dirty="0"/>
              <a:t>that a court may permit an inmate to earn credits against any fines and court costs imposed against him by performing community service. </a:t>
            </a:r>
            <a:endParaRPr lang="en-US" sz="2800" dirty="0" smtClean="0"/>
          </a:p>
          <a:p>
            <a:r>
              <a:rPr lang="en-US" sz="2800" dirty="0" smtClean="0"/>
              <a:t>Under </a:t>
            </a:r>
            <a:r>
              <a:rPr lang="en-US" sz="2800" dirty="0"/>
              <a:t>current law, credits may be earned only before or </a:t>
            </a:r>
            <a:r>
              <a:rPr lang="en-US" sz="2800" dirty="0" smtClean="0"/>
              <a:t>after </a:t>
            </a:r>
            <a:r>
              <a:rPr lang="en-US" sz="2800" dirty="0"/>
              <a:t>imprisonment. </a:t>
            </a:r>
            <a:endParaRPr lang="en-US" sz="2800" dirty="0" smtClean="0"/>
          </a:p>
          <a:p>
            <a:r>
              <a:rPr lang="en-US" sz="2800" dirty="0" smtClean="0"/>
              <a:t>Amends §19.2-354</a:t>
            </a:r>
            <a:endParaRPr lang="en-US" sz="2800" dirty="0"/>
          </a:p>
          <a:p>
            <a:endParaRPr lang="en-US" dirty="0" smtClean="0"/>
          </a:p>
        </p:txBody>
      </p:sp>
    </p:spTree>
    <p:extLst>
      <p:ext uri="{BB962C8B-B14F-4D97-AF65-F5344CB8AC3E}">
        <p14:creationId xmlns:p14="http://schemas.microsoft.com/office/powerpoint/2010/main" val="3056305229"/>
      </p:ext>
    </p:extLst>
  </p:cSld>
  <p:clrMapOvr>
    <a:masterClrMapping/>
  </p:clrMapOvr>
  <p:timing>
    <p:tnLst>
      <p:par>
        <p:cTn id="1" dur="indefinite" restart="never" nodeType="tmRoot"/>
      </p:par>
    </p:tnLst>
  </p:timing>
</p:sld>
</file>

<file path=ppt/slides/slide2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9144000" cy="1143000"/>
          </a:xfrm>
        </p:spPr>
        <p:txBody>
          <a:bodyPr>
            <a:noAutofit/>
          </a:bodyPr>
          <a:lstStyle/>
          <a:p>
            <a:r>
              <a:rPr lang="en-US" sz="4000" b="1" dirty="0" smtClean="0"/>
              <a:t>Deferred Disposition; </a:t>
            </a:r>
            <a:br>
              <a:rPr lang="en-US" sz="4000" b="1" dirty="0" smtClean="0"/>
            </a:br>
            <a:r>
              <a:rPr lang="en-US" sz="4000" b="1" dirty="0" smtClean="0"/>
              <a:t>Autism or Intellectual Disability</a:t>
            </a:r>
            <a:endParaRPr lang="en-US" sz="4000" b="1" dirty="0"/>
          </a:p>
        </p:txBody>
      </p:sp>
      <p:sp>
        <p:nvSpPr>
          <p:cNvPr id="3" name="Content Placeholder 2"/>
          <p:cNvSpPr>
            <a:spLocks noGrp="1"/>
          </p:cNvSpPr>
          <p:nvPr>
            <p:ph idx="1"/>
          </p:nvPr>
        </p:nvSpPr>
        <p:spPr>
          <a:xfrm>
            <a:off x="228600" y="1600201"/>
            <a:ext cx="8686800" cy="4571999"/>
          </a:xfrm>
        </p:spPr>
        <p:txBody>
          <a:bodyPr>
            <a:normAutofit fontScale="92500" lnSpcReduction="10000"/>
          </a:bodyPr>
          <a:lstStyle/>
          <a:p>
            <a:pPr marL="0" indent="0">
              <a:buNone/>
            </a:pPr>
            <a:r>
              <a:rPr lang="en-US" sz="2800" b="1" dirty="0" smtClean="0"/>
              <a:t>SB 133 (Stuart)</a:t>
            </a:r>
          </a:p>
          <a:p>
            <a:r>
              <a:rPr lang="en-US" sz="2800" dirty="0" smtClean="0"/>
              <a:t>Authorizes a deferred disposition for any criminal offense other than capital </a:t>
            </a:r>
            <a:r>
              <a:rPr lang="en-US" sz="2800" dirty="0"/>
              <a:t>m</a:t>
            </a:r>
            <a:r>
              <a:rPr lang="en-US" sz="2800" dirty="0" smtClean="0"/>
              <a:t>urder or other act of violence listed in §19.2-297.1 when the offenders has been diagnosed with autism or an intellectual disability.</a:t>
            </a:r>
          </a:p>
          <a:p>
            <a:r>
              <a:rPr lang="en-US" sz="2800" dirty="0"/>
              <a:t>The defendant must present evidence that he has been diagnosed by a psychiatrist or clinical </a:t>
            </a:r>
            <a:r>
              <a:rPr lang="en-US" sz="2800" dirty="0" smtClean="0"/>
              <a:t>psychologist.</a:t>
            </a:r>
          </a:p>
          <a:p>
            <a:r>
              <a:rPr lang="en-US" sz="2800" dirty="0" smtClean="0"/>
              <a:t>The court must find by </a:t>
            </a:r>
            <a:r>
              <a:rPr lang="en-US" sz="2800" dirty="0"/>
              <a:t>clear and convincing evidence that the criminal conduct was caused by or had a direct and substantial relationship to the person's disorder or </a:t>
            </a:r>
            <a:r>
              <a:rPr lang="en-US" sz="2800" dirty="0" smtClean="0"/>
              <a:t>disability.</a:t>
            </a:r>
          </a:p>
          <a:p>
            <a:endParaRPr lang="en-US" sz="2800" dirty="0"/>
          </a:p>
        </p:txBody>
      </p:sp>
    </p:spTree>
    <p:extLst>
      <p:ext uri="{BB962C8B-B14F-4D97-AF65-F5344CB8AC3E}">
        <p14:creationId xmlns:p14="http://schemas.microsoft.com/office/powerpoint/2010/main" val="1271827867"/>
      </p:ext>
    </p:extLst>
  </p:cSld>
  <p:clrMapOvr>
    <a:masterClrMapping/>
  </p:clrMapOvr>
  <p:timing>
    <p:tnLst>
      <p:par>
        <p:cTn id="1" dur="indefinite" restart="never" nodeType="tmRoot"/>
      </p:par>
    </p:tnLst>
  </p:timing>
</p:sld>
</file>

<file path=ppt/slides/slide2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274638"/>
            <a:ext cx="8839200" cy="1143000"/>
          </a:xfrm>
        </p:spPr>
        <p:txBody>
          <a:bodyPr>
            <a:normAutofit fontScale="90000"/>
          </a:bodyPr>
          <a:lstStyle/>
          <a:p>
            <a:r>
              <a:rPr lang="en-US" b="1" dirty="0"/>
              <a:t>Deferred Disposition; </a:t>
            </a:r>
            <a:br>
              <a:rPr lang="en-US" b="1" dirty="0"/>
            </a:br>
            <a:r>
              <a:rPr lang="en-US" b="1" dirty="0"/>
              <a:t>Autism or Intellectual Disability</a:t>
            </a:r>
            <a:endParaRPr lang="en-US" dirty="0"/>
          </a:p>
        </p:txBody>
      </p:sp>
      <p:sp>
        <p:nvSpPr>
          <p:cNvPr id="3" name="Content Placeholder 2"/>
          <p:cNvSpPr>
            <a:spLocks noGrp="1"/>
          </p:cNvSpPr>
          <p:nvPr>
            <p:ph idx="1"/>
          </p:nvPr>
        </p:nvSpPr>
        <p:spPr>
          <a:xfrm>
            <a:off x="457200" y="1600201"/>
            <a:ext cx="8229600" cy="3886199"/>
          </a:xfrm>
        </p:spPr>
        <p:txBody>
          <a:bodyPr>
            <a:normAutofit/>
          </a:bodyPr>
          <a:lstStyle/>
          <a:p>
            <a:r>
              <a:rPr lang="en-US" sz="2800" dirty="0"/>
              <a:t>The defendant must consent to the deferred disposition.</a:t>
            </a:r>
          </a:p>
          <a:p>
            <a:r>
              <a:rPr lang="en-US" sz="2800" dirty="0"/>
              <a:t>Before offering the deferred disposition, the court must give “due consideration” to the position of the </a:t>
            </a:r>
            <a:r>
              <a:rPr lang="en-US" sz="2800" dirty="0" smtClean="0"/>
              <a:t>CA and </a:t>
            </a:r>
            <a:r>
              <a:rPr lang="en-US" sz="2800" dirty="0"/>
              <a:t>the views of the </a:t>
            </a:r>
            <a:r>
              <a:rPr lang="en-US" sz="2800" dirty="0" smtClean="0"/>
              <a:t>victim.</a:t>
            </a:r>
          </a:p>
          <a:p>
            <a:r>
              <a:rPr lang="en-US" sz="2800" dirty="0"/>
              <a:t>Amends §§16.2-69.48:1, 17.1-275.2, 17.2-275.7, 19.2-303.4, 19.2-335, &amp; 19.2-336; adds §19.2-303.6</a:t>
            </a:r>
          </a:p>
          <a:p>
            <a:endParaRPr lang="en-US" sz="2800" dirty="0"/>
          </a:p>
        </p:txBody>
      </p:sp>
    </p:spTree>
    <p:extLst>
      <p:ext uri="{BB962C8B-B14F-4D97-AF65-F5344CB8AC3E}">
        <p14:creationId xmlns:p14="http://schemas.microsoft.com/office/powerpoint/2010/main" val="3684837648"/>
      </p:ext>
    </p:extLst>
  </p:cSld>
  <p:clrMapOvr>
    <a:masterClrMapping/>
  </p:clrMapOvr>
</p:sld>
</file>

<file path=ppt/slides/slide2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b="1" dirty="0" smtClean="0"/>
              <a:t>Sentence Reduction</a:t>
            </a:r>
            <a:endParaRPr lang="en-US" sz="4000" b="1" dirty="0"/>
          </a:p>
        </p:txBody>
      </p:sp>
      <p:sp>
        <p:nvSpPr>
          <p:cNvPr id="3" name="Content Placeholder 2"/>
          <p:cNvSpPr>
            <a:spLocks noGrp="1"/>
          </p:cNvSpPr>
          <p:nvPr>
            <p:ph idx="1"/>
          </p:nvPr>
        </p:nvSpPr>
        <p:spPr>
          <a:xfrm>
            <a:off x="457200" y="1417639"/>
            <a:ext cx="8229600" cy="4373562"/>
          </a:xfrm>
        </p:spPr>
        <p:txBody>
          <a:bodyPr>
            <a:normAutofit/>
          </a:bodyPr>
          <a:lstStyle/>
          <a:p>
            <a:pPr marL="0" indent="0">
              <a:buNone/>
            </a:pPr>
            <a:r>
              <a:rPr lang="en-US" b="1" dirty="0" smtClean="0"/>
              <a:t>SB 1018 (Stanley, Jr.)</a:t>
            </a:r>
          </a:p>
          <a:p>
            <a:r>
              <a:rPr lang="en-US" sz="2800" dirty="0" smtClean="0"/>
              <a:t>Adds </a:t>
            </a:r>
            <a:r>
              <a:rPr lang="en-US" sz="2800" i="1" dirty="0" smtClean="0"/>
              <a:t>grand larceny of a firearm </a:t>
            </a:r>
            <a:r>
              <a:rPr lang="en-US" sz="2800" dirty="0" smtClean="0"/>
              <a:t>to the list of crimes for which a defendant may get a sentence reduction for </a:t>
            </a:r>
            <a:r>
              <a:rPr lang="en-US" sz="2800" dirty="0"/>
              <a:t>substantial assistance in furtherance </a:t>
            </a:r>
            <a:r>
              <a:rPr lang="en-US" sz="2800" dirty="0" smtClean="0"/>
              <a:t>of an investigation</a:t>
            </a:r>
            <a:r>
              <a:rPr lang="en-US" sz="2800" dirty="0"/>
              <a:t> </a:t>
            </a:r>
            <a:r>
              <a:rPr lang="en-US" sz="2800" dirty="0" smtClean="0"/>
              <a:t>or prosecution.</a:t>
            </a:r>
            <a:endParaRPr lang="en-US" sz="2800" dirty="0"/>
          </a:p>
          <a:p>
            <a:r>
              <a:rPr lang="en-US" sz="2800" dirty="0" smtClean="0"/>
              <a:t>Consistent with current law, consideration for a sentence </a:t>
            </a:r>
            <a:r>
              <a:rPr lang="en-US" sz="2800" dirty="0"/>
              <a:t>reduction can occur only upon motion of the attorney for the Commonwealth.</a:t>
            </a:r>
          </a:p>
          <a:p>
            <a:r>
              <a:rPr lang="en-US" sz="2800" dirty="0" smtClean="0"/>
              <a:t>Amends §19.2-303.01</a:t>
            </a:r>
            <a:endParaRPr lang="en-US" sz="2800" dirty="0"/>
          </a:p>
          <a:p>
            <a:endParaRPr lang="en-US" dirty="0"/>
          </a:p>
        </p:txBody>
      </p:sp>
    </p:spTree>
    <p:extLst>
      <p:ext uri="{BB962C8B-B14F-4D97-AF65-F5344CB8AC3E}">
        <p14:creationId xmlns:p14="http://schemas.microsoft.com/office/powerpoint/2010/main" val="2808176227"/>
      </p:ext>
    </p:extLst>
  </p:cSld>
  <p:clrMapOvr>
    <a:masterClrMapping/>
  </p:clrMapOvr>
  <p:timing>
    <p:tnLst>
      <p:par>
        <p:cTn id="1" dur="indefinite" restart="never" nodeType="tmRoot"/>
      </p:par>
    </p:tnLst>
  </p:timing>
</p:sld>
</file>

<file path=ppt/slides/slide2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pPr marL="0" indent="0" algn="ctr">
              <a:buNone/>
            </a:pPr>
            <a:endParaRPr lang="en-US" sz="7000" dirty="0" smtClean="0"/>
          </a:p>
          <a:p>
            <a:pPr marL="0" indent="0" algn="ctr">
              <a:buNone/>
            </a:pPr>
            <a:r>
              <a:rPr lang="en-US" sz="7000" dirty="0" smtClean="0"/>
              <a:t>SCHOOLS</a:t>
            </a:r>
            <a:endParaRPr lang="en-US" sz="7000" dirty="0"/>
          </a:p>
        </p:txBody>
      </p:sp>
    </p:spTree>
    <p:extLst>
      <p:ext uri="{BB962C8B-B14F-4D97-AF65-F5344CB8AC3E}">
        <p14:creationId xmlns:p14="http://schemas.microsoft.com/office/powerpoint/2010/main" val="446042811"/>
      </p:ext>
    </p:extLst>
  </p:cSld>
  <p:clrMapOvr>
    <a:masterClrMapping/>
  </p:clrMapOvr>
  <p:timing>
    <p:tnLst>
      <p:par>
        <p:cTn id="1" dur="indefinite" restart="never" nodeType="tmRoot"/>
      </p:par>
    </p:tnLst>
  </p:timing>
</p:sld>
</file>

<file path=ppt/slides/slide2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8839200" cy="1143000"/>
          </a:xfrm>
        </p:spPr>
        <p:txBody>
          <a:bodyPr>
            <a:normAutofit fontScale="90000"/>
          </a:bodyPr>
          <a:lstStyle/>
          <a:p>
            <a:r>
              <a:rPr lang="en-US" b="1" dirty="0"/>
              <a:t>Eliminates Disorderly Conduct </a:t>
            </a:r>
            <a:r>
              <a:rPr lang="en-US" b="1" dirty="0" smtClean="0"/>
              <a:t/>
            </a:r>
            <a:br>
              <a:rPr lang="en-US" b="1" dirty="0" smtClean="0"/>
            </a:br>
            <a:r>
              <a:rPr lang="en-US" b="1" dirty="0" smtClean="0"/>
              <a:t>for </a:t>
            </a:r>
            <a:r>
              <a:rPr lang="en-US" b="1" dirty="0"/>
              <a:t>Students at School</a:t>
            </a:r>
          </a:p>
        </p:txBody>
      </p:sp>
      <p:sp>
        <p:nvSpPr>
          <p:cNvPr id="3" name="Content Placeholder 2"/>
          <p:cNvSpPr>
            <a:spLocks noGrp="1"/>
          </p:cNvSpPr>
          <p:nvPr>
            <p:ph idx="1"/>
          </p:nvPr>
        </p:nvSpPr>
        <p:spPr/>
        <p:txBody>
          <a:bodyPr>
            <a:normAutofit lnSpcReduction="10000"/>
          </a:bodyPr>
          <a:lstStyle/>
          <a:p>
            <a:pPr marL="0" indent="0">
              <a:buNone/>
            </a:pPr>
            <a:r>
              <a:rPr lang="en-US" b="1" dirty="0"/>
              <a:t>HB </a:t>
            </a:r>
            <a:r>
              <a:rPr lang="en-US" b="1" dirty="0" smtClean="0"/>
              <a:t>256</a:t>
            </a:r>
            <a:r>
              <a:rPr lang="en-US" b="1" dirty="0"/>
              <a:t> </a:t>
            </a:r>
            <a:r>
              <a:rPr lang="en-US" b="1" dirty="0" smtClean="0"/>
              <a:t>(Mullin</a:t>
            </a:r>
            <a:r>
              <a:rPr lang="en-US" b="1" dirty="0"/>
              <a:t>) / SB </a:t>
            </a:r>
            <a:r>
              <a:rPr lang="en-US" b="1" dirty="0" smtClean="0"/>
              <a:t>3</a:t>
            </a:r>
            <a:r>
              <a:rPr lang="en-US" b="1" dirty="0"/>
              <a:t> </a:t>
            </a:r>
            <a:r>
              <a:rPr lang="en-US" b="1" dirty="0" smtClean="0"/>
              <a:t>(McClellan</a:t>
            </a:r>
            <a:r>
              <a:rPr lang="en-US" b="1" dirty="0"/>
              <a:t>) </a:t>
            </a:r>
          </a:p>
          <a:p>
            <a:pPr lvl="0"/>
            <a:r>
              <a:rPr lang="en-US" sz="2800" dirty="0" smtClean="0"/>
              <a:t>The </a:t>
            </a:r>
            <a:r>
              <a:rPr lang="en-US" sz="2800" dirty="0"/>
              <a:t>crime of disorderly conduct cannot be charged against an elementary or secondary student while on school property during school or during a school sponsored event.</a:t>
            </a:r>
          </a:p>
          <a:p>
            <a:pPr lvl="0"/>
            <a:r>
              <a:rPr lang="en-US" sz="2800" dirty="0"/>
              <a:t>School property includes the property of the school or on a school bus or wherever an activity being sponsored by the school is being held</a:t>
            </a:r>
            <a:r>
              <a:rPr lang="en-US" sz="2800" dirty="0" smtClean="0"/>
              <a:t>.</a:t>
            </a:r>
          </a:p>
          <a:p>
            <a:r>
              <a:rPr lang="en-US" sz="2800" dirty="0" smtClean="0"/>
              <a:t>Amends §18.2-415</a:t>
            </a:r>
            <a:endParaRPr lang="en-US" sz="2800" dirty="0"/>
          </a:p>
          <a:p>
            <a:pPr lvl="0"/>
            <a:endParaRPr lang="en-US" sz="2800" dirty="0"/>
          </a:p>
        </p:txBody>
      </p:sp>
    </p:spTree>
    <p:extLst>
      <p:ext uri="{BB962C8B-B14F-4D97-AF65-F5344CB8AC3E}">
        <p14:creationId xmlns:p14="http://schemas.microsoft.com/office/powerpoint/2010/main" val="3721552305"/>
      </p:ext>
    </p:extLst>
  </p:cSld>
  <p:clrMapOvr>
    <a:masterClrMapping/>
  </p:clrMapOvr>
  <p:timing>
    <p:tnLst>
      <p:par>
        <p:cTn id="1" dur="indefinite" restart="never" nodeType="tmRoot"/>
      </p:par>
    </p:tnLst>
  </p:timing>
</p:sld>
</file>

<file path=ppt/slides/slide2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Principals; Reporting to </a:t>
            </a:r>
            <a:br>
              <a:rPr lang="en-US" b="1" dirty="0" smtClean="0"/>
            </a:br>
            <a:r>
              <a:rPr lang="en-US" b="1" dirty="0" smtClean="0"/>
              <a:t>Law Enforcement</a:t>
            </a:r>
            <a:endParaRPr lang="en-US" b="1" dirty="0"/>
          </a:p>
        </p:txBody>
      </p:sp>
      <p:sp>
        <p:nvSpPr>
          <p:cNvPr id="3" name="Content Placeholder 2"/>
          <p:cNvSpPr>
            <a:spLocks noGrp="1"/>
          </p:cNvSpPr>
          <p:nvPr>
            <p:ph idx="1"/>
          </p:nvPr>
        </p:nvSpPr>
        <p:spPr>
          <a:xfrm>
            <a:off x="457200" y="1600200"/>
            <a:ext cx="8458200" cy="4343400"/>
          </a:xfrm>
        </p:spPr>
        <p:txBody>
          <a:bodyPr>
            <a:normAutofit fontScale="92500" lnSpcReduction="10000"/>
          </a:bodyPr>
          <a:lstStyle/>
          <a:p>
            <a:pPr marL="0" indent="0">
              <a:buNone/>
            </a:pPr>
            <a:r>
              <a:rPr lang="en-US" sz="3500" b="1" dirty="0"/>
              <a:t>HB 257 (Mullin) / </a:t>
            </a:r>
            <a:r>
              <a:rPr lang="en-US" sz="3500" b="1" dirty="0" smtClean="0"/>
              <a:t>SB 729</a:t>
            </a:r>
            <a:r>
              <a:rPr lang="en-US" sz="3500" b="1" dirty="0"/>
              <a:t> (McClellan)</a:t>
            </a:r>
          </a:p>
          <a:p>
            <a:pPr lvl="0"/>
            <a:r>
              <a:rPr lang="en-US" sz="2800" dirty="0" smtClean="0"/>
              <a:t>School </a:t>
            </a:r>
            <a:r>
              <a:rPr lang="en-US" sz="2800" dirty="0"/>
              <a:t>principals </a:t>
            </a:r>
            <a:r>
              <a:rPr lang="en-US" sz="2800" dirty="0" smtClean="0"/>
              <a:t>no longer required to report </a:t>
            </a:r>
            <a:r>
              <a:rPr lang="en-US" sz="2800" dirty="0"/>
              <a:t>to law enforcement certain enumerated acts that may constitute a </a:t>
            </a:r>
            <a:r>
              <a:rPr lang="en-US" sz="2800" i="1" dirty="0"/>
              <a:t>misdemeanor</a:t>
            </a:r>
            <a:r>
              <a:rPr lang="en-US" sz="2800" dirty="0"/>
              <a:t> offense</a:t>
            </a:r>
            <a:r>
              <a:rPr lang="en-US" sz="2800" dirty="0" smtClean="0"/>
              <a:t>.</a:t>
            </a:r>
          </a:p>
          <a:p>
            <a:r>
              <a:rPr lang="en-US" sz="2800" dirty="0" smtClean="0"/>
              <a:t>Requires </a:t>
            </a:r>
            <a:r>
              <a:rPr lang="en-US" sz="2800" dirty="0"/>
              <a:t>the principal to </a:t>
            </a:r>
            <a:r>
              <a:rPr lang="en-US" sz="2800" dirty="0" smtClean="0"/>
              <a:t>tell </a:t>
            </a:r>
            <a:r>
              <a:rPr lang="en-US" sz="2800" dirty="0"/>
              <a:t>the parents </a:t>
            </a:r>
            <a:r>
              <a:rPr lang="en-US" sz="2800" dirty="0" smtClean="0"/>
              <a:t>if</a:t>
            </a:r>
            <a:r>
              <a:rPr lang="en-US" sz="2800" dirty="0"/>
              <a:t> the incident has been reported to local law enforcement and</a:t>
            </a:r>
            <a:r>
              <a:rPr lang="en-US" sz="2800" i="1" dirty="0"/>
              <a:t>, if the incident is so reported,</a:t>
            </a:r>
            <a:r>
              <a:rPr lang="en-US" sz="2800" dirty="0"/>
              <a:t> that the parents may contact local law enforcement for further information</a:t>
            </a:r>
            <a:r>
              <a:rPr lang="en-US" dirty="0" smtClean="0"/>
              <a:t>.</a:t>
            </a:r>
          </a:p>
          <a:p>
            <a:r>
              <a:rPr lang="en-US" sz="2800" dirty="0" smtClean="0"/>
              <a:t>Amends §22.1-279.3:1 </a:t>
            </a:r>
            <a:endParaRPr lang="en-US" sz="2800" dirty="0"/>
          </a:p>
          <a:p>
            <a:endParaRPr lang="en-US" sz="2800" dirty="0"/>
          </a:p>
        </p:txBody>
      </p:sp>
    </p:spTree>
    <p:extLst>
      <p:ext uri="{BB962C8B-B14F-4D97-AF65-F5344CB8AC3E}">
        <p14:creationId xmlns:p14="http://schemas.microsoft.com/office/powerpoint/2010/main" val="2998730940"/>
      </p:ext>
    </p:extLst>
  </p:cSld>
  <p:clrMapOvr>
    <a:masterClrMapping/>
  </p:clrMapOvr>
  <p:timing>
    <p:tnLst>
      <p:par>
        <p:cTn id="1" dur="indefinite" restart="never" nodeType="tmRoot"/>
      </p:par>
    </p:tnLst>
  </p:timing>
</p:sld>
</file>

<file path=ppt/slides/slide2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Public Schools; </a:t>
            </a:r>
            <a:br>
              <a:rPr lang="en-US" b="1" dirty="0" smtClean="0"/>
            </a:br>
            <a:r>
              <a:rPr lang="en-US" b="1" dirty="0" smtClean="0"/>
              <a:t>Resource Officers; Data</a:t>
            </a:r>
            <a:endParaRPr lang="en-US" b="1" dirty="0"/>
          </a:p>
        </p:txBody>
      </p:sp>
      <p:sp>
        <p:nvSpPr>
          <p:cNvPr id="3" name="Content Placeholder 2"/>
          <p:cNvSpPr>
            <a:spLocks noGrp="1"/>
          </p:cNvSpPr>
          <p:nvPr>
            <p:ph idx="1"/>
          </p:nvPr>
        </p:nvSpPr>
        <p:spPr>
          <a:xfrm>
            <a:off x="152400" y="1600201"/>
            <a:ext cx="8839200" cy="4190999"/>
          </a:xfrm>
        </p:spPr>
        <p:txBody>
          <a:bodyPr>
            <a:normAutofit/>
          </a:bodyPr>
          <a:lstStyle/>
          <a:p>
            <a:pPr marL="0" indent="0">
              <a:buNone/>
            </a:pPr>
            <a:r>
              <a:rPr lang="en-US" sz="3000" b="1" dirty="0"/>
              <a:t>HB 271 (</a:t>
            </a:r>
            <a:r>
              <a:rPr lang="en-US" sz="3000" b="1" dirty="0" err="1"/>
              <a:t>VanValkenburg</a:t>
            </a:r>
            <a:r>
              <a:rPr lang="en-US" sz="3000" b="1" dirty="0"/>
              <a:t>) / SB 170 (Locke)</a:t>
            </a:r>
          </a:p>
          <a:p>
            <a:pPr lvl="0"/>
            <a:r>
              <a:rPr lang="en-US" sz="2800" dirty="0" smtClean="0"/>
              <a:t>Requires DCJS,  the Dept. </a:t>
            </a:r>
            <a:r>
              <a:rPr lang="en-US" sz="2800" dirty="0"/>
              <a:t>of </a:t>
            </a:r>
            <a:r>
              <a:rPr lang="en-US" sz="2800" dirty="0" smtClean="0"/>
              <a:t>Education </a:t>
            </a:r>
            <a:r>
              <a:rPr lang="en-US" sz="2800" dirty="0"/>
              <a:t>and the </a:t>
            </a:r>
            <a:r>
              <a:rPr lang="en-US" sz="2800" dirty="0" smtClean="0"/>
              <a:t>Dept. </a:t>
            </a:r>
            <a:r>
              <a:rPr lang="en-US" sz="2800" dirty="0"/>
              <a:t>of Juvenile Justice, to annually collect, report, and publish data related to incidents involving students and school resource officers. </a:t>
            </a:r>
          </a:p>
          <a:p>
            <a:pPr lvl="0"/>
            <a:r>
              <a:rPr lang="en-US" sz="2800" dirty="0"/>
              <a:t>Requires the Virginia Center for School and Campus Safety to analyze and disseminate submitted data</a:t>
            </a:r>
            <a:r>
              <a:rPr lang="en-US" sz="2800" dirty="0" smtClean="0"/>
              <a:t>.</a:t>
            </a:r>
          </a:p>
          <a:p>
            <a:r>
              <a:rPr lang="en-US" sz="2800" dirty="0" smtClean="0"/>
              <a:t>Amends §9.1-184; adds §22.1-279.10</a:t>
            </a:r>
            <a:endParaRPr lang="en-US" sz="2800" dirty="0"/>
          </a:p>
          <a:p>
            <a:pPr lvl="0"/>
            <a:endParaRPr lang="en-US" sz="2800" dirty="0"/>
          </a:p>
        </p:txBody>
      </p:sp>
    </p:spTree>
    <p:extLst>
      <p:ext uri="{BB962C8B-B14F-4D97-AF65-F5344CB8AC3E}">
        <p14:creationId xmlns:p14="http://schemas.microsoft.com/office/powerpoint/2010/main" val="4258168297"/>
      </p:ext>
    </p:extLst>
  </p:cSld>
  <p:clrMapOvr>
    <a:masterClrMapping/>
  </p:clrMapOvr>
  <p:timing>
    <p:tnLst>
      <p:par>
        <p:cTn id="1" dur="indefinite" restart="never" nodeType="tmRoot"/>
      </p:par>
    </p:tnLst>
  </p:timing>
</p:sld>
</file>

<file path=ppt/slides/slide2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MOUs between School Board and Law Enforcement Agency </a:t>
            </a:r>
            <a:endParaRPr lang="en-US" b="1" dirty="0"/>
          </a:p>
        </p:txBody>
      </p:sp>
      <p:sp>
        <p:nvSpPr>
          <p:cNvPr id="3" name="Content Placeholder 2"/>
          <p:cNvSpPr>
            <a:spLocks noGrp="1"/>
          </p:cNvSpPr>
          <p:nvPr>
            <p:ph idx="1"/>
          </p:nvPr>
        </p:nvSpPr>
        <p:spPr>
          <a:xfrm>
            <a:off x="152400" y="1600201"/>
            <a:ext cx="8839200" cy="4343399"/>
          </a:xfrm>
        </p:spPr>
        <p:txBody>
          <a:bodyPr>
            <a:normAutofit fontScale="92500" lnSpcReduction="10000"/>
          </a:bodyPr>
          <a:lstStyle/>
          <a:p>
            <a:pPr marL="0" indent="0">
              <a:buNone/>
            </a:pPr>
            <a:r>
              <a:rPr lang="en-US" sz="3300" b="1" dirty="0"/>
              <a:t>HB 292 (</a:t>
            </a:r>
            <a:r>
              <a:rPr lang="en-US" sz="3300" b="1" dirty="0" err="1"/>
              <a:t>VanValkenburg</a:t>
            </a:r>
            <a:r>
              <a:rPr lang="en-US" sz="3300" b="1" dirty="0"/>
              <a:t>) / SB 221 (Locke) </a:t>
            </a:r>
          </a:p>
          <a:p>
            <a:pPr lvl="0"/>
            <a:r>
              <a:rPr lang="en-US" sz="2800" dirty="0" smtClean="0"/>
              <a:t>Shortens </a:t>
            </a:r>
            <a:r>
              <a:rPr lang="en-US" sz="2800" dirty="0"/>
              <a:t>from every 5</a:t>
            </a:r>
            <a:r>
              <a:rPr lang="en-US" sz="2800" dirty="0" smtClean="0"/>
              <a:t> </a:t>
            </a:r>
            <a:r>
              <a:rPr lang="en-US" sz="2800" dirty="0"/>
              <a:t>years to every </a:t>
            </a:r>
            <a:r>
              <a:rPr lang="en-US" sz="2800" dirty="0" smtClean="0"/>
              <a:t>2 </a:t>
            </a:r>
            <a:r>
              <a:rPr lang="en-US" sz="2800" dirty="0"/>
              <a:t>years the frequency of the review period for memorandums of understanding </a:t>
            </a:r>
            <a:r>
              <a:rPr lang="en-US" sz="2800" dirty="0" smtClean="0"/>
              <a:t>(MOU) between </a:t>
            </a:r>
            <a:r>
              <a:rPr lang="en-US" sz="2800" dirty="0"/>
              <a:t>school boards and local law-enforcement agencies. </a:t>
            </a:r>
          </a:p>
          <a:p>
            <a:pPr lvl="0"/>
            <a:r>
              <a:rPr lang="en-US" sz="2800" dirty="0" smtClean="0"/>
              <a:t>Requires </a:t>
            </a:r>
            <a:r>
              <a:rPr lang="en-US" sz="2800" dirty="0"/>
              <a:t>local school boards to conspicuously publish the current division </a:t>
            </a:r>
            <a:r>
              <a:rPr lang="en-US" sz="2800" dirty="0" smtClean="0"/>
              <a:t>MOU on </a:t>
            </a:r>
            <a:r>
              <a:rPr lang="en-US" sz="2800" dirty="0"/>
              <a:t>its division website and provide notice and opportunity for public input during </a:t>
            </a:r>
            <a:r>
              <a:rPr lang="en-US" sz="2800" dirty="0" smtClean="0"/>
              <a:t>each MOU review </a:t>
            </a:r>
            <a:r>
              <a:rPr lang="en-US" sz="2800" dirty="0"/>
              <a:t>period</a:t>
            </a:r>
            <a:r>
              <a:rPr lang="en-US" sz="2800" dirty="0" smtClean="0"/>
              <a:t>.</a:t>
            </a:r>
          </a:p>
          <a:p>
            <a:r>
              <a:rPr lang="en-US" sz="2800" dirty="0" smtClean="0"/>
              <a:t>Amends §22.1-280.2:3</a:t>
            </a:r>
            <a:endParaRPr lang="en-US" sz="2800" dirty="0"/>
          </a:p>
          <a:p>
            <a:pPr lvl="0"/>
            <a:endParaRPr lang="en-US" sz="2800" dirty="0"/>
          </a:p>
        </p:txBody>
      </p:sp>
    </p:spTree>
    <p:extLst>
      <p:ext uri="{BB962C8B-B14F-4D97-AF65-F5344CB8AC3E}">
        <p14:creationId xmlns:p14="http://schemas.microsoft.com/office/powerpoint/2010/main" val="977106629"/>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Forfeiture; </a:t>
            </a:r>
            <a:r>
              <a:rPr lang="en-US" b="1" dirty="0"/>
              <a:t>F</a:t>
            </a:r>
            <a:r>
              <a:rPr lang="en-US" b="1" dirty="0" smtClean="0"/>
              <a:t>inding </a:t>
            </a:r>
            <a:br>
              <a:rPr lang="en-US" b="1" dirty="0" smtClean="0"/>
            </a:br>
            <a:r>
              <a:rPr lang="en-US" b="1" dirty="0" smtClean="0"/>
              <a:t>of Guilt </a:t>
            </a:r>
            <a:r>
              <a:rPr lang="en-US" b="1" dirty="0"/>
              <a:t>R</a:t>
            </a:r>
            <a:r>
              <a:rPr lang="en-US" b="1" dirty="0" smtClean="0"/>
              <a:t>equired</a:t>
            </a:r>
            <a:endParaRPr lang="en-US" b="1" dirty="0"/>
          </a:p>
        </p:txBody>
      </p:sp>
      <p:sp>
        <p:nvSpPr>
          <p:cNvPr id="3" name="Content Placeholder 2"/>
          <p:cNvSpPr>
            <a:spLocks noGrp="1"/>
          </p:cNvSpPr>
          <p:nvPr>
            <p:ph idx="1"/>
          </p:nvPr>
        </p:nvSpPr>
        <p:spPr/>
        <p:txBody>
          <a:bodyPr>
            <a:normAutofit/>
          </a:bodyPr>
          <a:lstStyle/>
          <a:p>
            <a:pPr marL="0" indent="0">
              <a:buNone/>
            </a:pPr>
            <a:r>
              <a:rPr lang="en-US" b="1" dirty="0"/>
              <a:t>HB 1522 </a:t>
            </a:r>
            <a:r>
              <a:rPr lang="en-US" b="1" dirty="0" smtClean="0"/>
              <a:t>(Simon)</a:t>
            </a:r>
            <a:endParaRPr lang="en-US" b="1" dirty="0"/>
          </a:p>
          <a:p>
            <a:pPr lvl="0"/>
            <a:r>
              <a:rPr lang="en-US" sz="2800" dirty="0" smtClean="0"/>
              <a:t>Requires </a:t>
            </a:r>
            <a:r>
              <a:rPr lang="en-US" sz="2800" dirty="0"/>
              <a:t>that any action for the forfeiture of property used in connection with the commission of a crime be stayed until the person whose property is the subject of the forfeiture action has been found guilty of the crime authorizing the forfeiture, regardless of whether he has been sentenced.  </a:t>
            </a:r>
          </a:p>
        </p:txBody>
      </p:sp>
    </p:spTree>
    <p:extLst>
      <p:ext uri="{BB962C8B-B14F-4D97-AF65-F5344CB8AC3E}">
        <p14:creationId xmlns:p14="http://schemas.microsoft.com/office/powerpoint/2010/main" val="3688824855"/>
      </p:ext>
    </p:extLst>
  </p:cSld>
  <p:clrMapOvr>
    <a:masterClrMapping/>
  </p:clrMapOvr>
  <p:timing>
    <p:tnLst>
      <p:par>
        <p:cTn id="1" dur="indefinite" restart="never" nodeType="tmRoot"/>
      </p:par>
    </p:tnLst>
  </p:timing>
</p:sld>
</file>

<file path=ppt/slides/slide2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School </a:t>
            </a:r>
            <a:r>
              <a:rPr lang="en-US" b="1" dirty="0" smtClean="0"/>
              <a:t>Attendance </a:t>
            </a:r>
            <a:br>
              <a:rPr lang="en-US" b="1" dirty="0" smtClean="0"/>
            </a:br>
            <a:r>
              <a:rPr lang="en-US" b="1" dirty="0" smtClean="0"/>
              <a:t>Officers</a:t>
            </a:r>
            <a:r>
              <a:rPr lang="en-US" b="1" dirty="0"/>
              <a:t>; </a:t>
            </a:r>
            <a:r>
              <a:rPr lang="en-US" b="1" dirty="0" smtClean="0"/>
              <a:t>Petitions </a:t>
            </a:r>
            <a:endParaRPr lang="en-US" b="1" dirty="0"/>
          </a:p>
        </p:txBody>
      </p:sp>
      <p:sp>
        <p:nvSpPr>
          <p:cNvPr id="3" name="Content Placeholder 2"/>
          <p:cNvSpPr>
            <a:spLocks noGrp="1"/>
          </p:cNvSpPr>
          <p:nvPr>
            <p:ph idx="1"/>
          </p:nvPr>
        </p:nvSpPr>
        <p:spPr/>
        <p:txBody>
          <a:bodyPr>
            <a:normAutofit fontScale="92500"/>
          </a:bodyPr>
          <a:lstStyle/>
          <a:p>
            <a:pPr marL="0" indent="0">
              <a:buNone/>
            </a:pPr>
            <a:r>
              <a:rPr lang="en-US" sz="3500" b="1" dirty="0"/>
              <a:t>HB 1081 (Guzman) / SB 237 (Barker)</a:t>
            </a:r>
          </a:p>
          <a:p>
            <a:pPr lvl="0"/>
            <a:r>
              <a:rPr lang="en-US" sz="2800" dirty="0" smtClean="0"/>
              <a:t>Provides </a:t>
            </a:r>
            <a:r>
              <a:rPr lang="en-US" sz="2800" dirty="0"/>
              <a:t>that an attendance officer, or a division </a:t>
            </a:r>
            <a:r>
              <a:rPr lang="en-US" sz="2800" dirty="0" smtClean="0"/>
              <a:t>superintendent, </a:t>
            </a:r>
            <a:r>
              <a:rPr lang="en-US" sz="2800" dirty="0"/>
              <a:t>may complete, sign, and file with the intake officer of the </a:t>
            </a:r>
            <a:r>
              <a:rPr lang="en-US" sz="2800" dirty="0" smtClean="0"/>
              <a:t>J&amp;DR court </a:t>
            </a:r>
            <a:r>
              <a:rPr lang="en-US" sz="2800" dirty="0"/>
              <a:t>a petition for a violation of a school attendance order entered </a:t>
            </a:r>
            <a:r>
              <a:rPr lang="en-US" sz="2800" dirty="0" smtClean="0"/>
              <a:t>by a J&amp;DR judge pursuant to a CHINS petition.  </a:t>
            </a:r>
            <a:endParaRPr lang="en-US" sz="2800" dirty="0"/>
          </a:p>
          <a:p>
            <a:pPr lvl="0"/>
            <a:r>
              <a:rPr lang="en-US" sz="2800" dirty="0"/>
              <a:t>The bill provides that such actions do not constitute the unauthorized practice of law</a:t>
            </a:r>
            <a:r>
              <a:rPr lang="en-US" sz="2800" dirty="0" smtClean="0"/>
              <a:t>.</a:t>
            </a:r>
          </a:p>
          <a:p>
            <a:r>
              <a:rPr lang="en-US" sz="2800" dirty="0" smtClean="0"/>
              <a:t>Amends §§ </a:t>
            </a:r>
            <a:r>
              <a:rPr lang="en-US" sz="2800" dirty="0"/>
              <a:t>22.1-258 and 54.1-3900</a:t>
            </a:r>
          </a:p>
          <a:p>
            <a:pPr lvl="0"/>
            <a:endParaRPr lang="en-US" sz="2800" dirty="0"/>
          </a:p>
        </p:txBody>
      </p:sp>
    </p:spTree>
    <p:extLst>
      <p:ext uri="{BB962C8B-B14F-4D97-AF65-F5344CB8AC3E}">
        <p14:creationId xmlns:p14="http://schemas.microsoft.com/office/powerpoint/2010/main" val="1514023372"/>
      </p:ext>
    </p:extLst>
  </p:cSld>
  <p:clrMapOvr>
    <a:masterClrMapping/>
  </p:clrMapOvr>
  <p:timing>
    <p:tnLst>
      <p:par>
        <p:cTn id="1" dur="indefinite" restart="never" nodeType="tmRoot"/>
      </p:par>
    </p:tnLst>
  </p:timing>
</p:sld>
</file>

<file path=ppt/slides/slide2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274638"/>
            <a:ext cx="8534400" cy="1143000"/>
          </a:xfrm>
        </p:spPr>
        <p:txBody>
          <a:bodyPr>
            <a:normAutofit fontScale="90000"/>
          </a:bodyPr>
          <a:lstStyle/>
          <a:p>
            <a:r>
              <a:rPr lang="en-US" b="1" dirty="0" smtClean="0"/>
              <a:t>Higher Education; </a:t>
            </a:r>
            <a:br>
              <a:rPr lang="en-US" b="1" dirty="0" smtClean="0"/>
            </a:br>
            <a:r>
              <a:rPr lang="en-US" b="1" dirty="0" smtClean="0"/>
              <a:t>Sexual Violence Policies</a:t>
            </a:r>
            <a:endParaRPr lang="en-US" b="1" dirty="0"/>
          </a:p>
        </p:txBody>
      </p:sp>
      <p:sp>
        <p:nvSpPr>
          <p:cNvPr id="3" name="Content Placeholder 2"/>
          <p:cNvSpPr>
            <a:spLocks noGrp="1"/>
          </p:cNvSpPr>
          <p:nvPr>
            <p:ph idx="1"/>
          </p:nvPr>
        </p:nvSpPr>
        <p:spPr/>
        <p:txBody>
          <a:bodyPr/>
          <a:lstStyle/>
          <a:p>
            <a:pPr marL="0" indent="0">
              <a:buNone/>
            </a:pPr>
            <a:r>
              <a:rPr lang="en-US" b="1" dirty="0" smtClean="0"/>
              <a:t>HB 913 (Helmer)</a:t>
            </a:r>
          </a:p>
          <a:p>
            <a:r>
              <a:rPr lang="en-US" sz="2800" dirty="0" smtClean="0"/>
              <a:t>Requires all non-profit and public higher education institutions (except VMI) to include in its sexual violence policies a provision for immunity from disciplinary action based on consumption of drugs or alcohol where such disclosure is made in conjunction with report of sexual violence.  </a:t>
            </a:r>
          </a:p>
          <a:p>
            <a:r>
              <a:rPr lang="en-US" sz="2800" dirty="0" smtClean="0"/>
              <a:t>Amends </a:t>
            </a:r>
            <a:r>
              <a:rPr lang="en-US" sz="2800" dirty="0"/>
              <a:t>§ </a:t>
            </a:r>
            <a:r>
              <a:rPr lang="en-US" sz="2800" dirty="0" smtClean="0"/>
              <a:t>23.1-808</a:t>
            </a:r>
            <a:endParaRPr lang="en-US" sz="2800" dirty="0"/>
          </a:p>
        </p:txBody>
      </p:sp>
    </p:spTree>
    <p:extLst>
      <p:ext uri="{BB962C8B-B14F-4D97-AF65-F5344CB8AC3E}">
        <p14:creationId xmlns:p14="http://schemas.microsoft.com/office/powerpoint/2010/main" val="3185203840"/>
      </p:ext>
    </p:extLst>
  </p:cSld>
  <p:clrMapOvr>
    <a:masterClrMapping/>
  </p:clrMapOvr>
</p:sld>
</file>

<file path=ppt/slides/slide2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274638"/>
            <a:ext cx="8839200" cy="1143000"/>
          </a:xfrm>
        </p:spPr>
        <p:txBody>
          <a:bodyPr>
            <a:normAutofit fontScale="90000"/>
          </a:bodyPr>
          <a:lstStyle/>
          <a:p>
            <a:r>
              <a:rPr lang="en-US" b="1" dirty="0"/>
              <a:t>School </a:t>
            </a:r>
            <a:r>
              <a:rPr lang="en-US" b="1" dirty="0" smtClean="0"/>
              <a:t>Resource &amp; Security </a:t>
            </a:r>
            <a:r>
              <a:rPr lang="en-US" b="1" dirty="0"/>
              <a:t>O</a:t>
            </a:r>
            <a:r>
              <a:rPr lang="en-US" b="1" dirty="0" smtClean="0"/>
              <a:t>fficers</a:t>
            </a:r>
            <a:r>
              <a:rPr lang="en-US" b="1" dirty="0"/>
              <a:t>; </a:t>
            </a:r>
            <a:r>
              <a:rPr lang="en-US" b="1" dirty="0" smtClean="0"/>
              <a:t>Training </a:t>
            </a:r>
            <a:endParaRPr lang="en-US" b="1" dirty="0"/>
          </a:p>
        </p:txBody>
      </p:sp>
      <p:sp>
        <p:nvSpPr>
          <p:cNvPr id="3" name="Content Placeholder 2"/>
          <p:cNvSpPr>
            <a:spLocks noGrp="1"/>
          </p:cNvSpPr>
          <p:nvPr>
            <p:ph idx="1"/>
          </p:nvPr>
        </p:nvSpPr>
        <p:spPr/>
        <p:txBody>
          <a:bodyPr>
            <a:normAutofit fontScale="92500" lnSpcReduction="10000"/>
          </a:bodyPr>
          <a:lstStyle/>
          <a:p>
            <a:pPr marL="0" indent="0">
              <a:buNone/>
            </a:pPr>
            <a:r>
              <a:rPr lang="en-US" sz="3500" b="1" dirty="0"/>
              <a:t>HB 1419 (Jones) / SB 171 (Locke)</a:t>
            </a:r>
          </a:p>
          <a:p>
            <a:pPr lvl="0"/>
            <a:r>
              <a:rPr lang="en-US" sz="2800" dirty="0" smtClean="0"/>
              <a:t>School </a:t>
            </a:r>
            <a:r>
              <a:rPr lang="en-US" sz="2800" dirty="0"/>
              <a:t>resource officers and school security officers are required to receive training specific to the role and responsibility of a law-enforcement officer working with students in a school environment that includes training </a:t>
            </a:r>
            <a:r>
              <a:rPr lang="en-US" sz="2800" dirty="0" smtClean="0"/>
              <a:t> </a:t>
            </a:r>
            <a:r>
              <a:rPr lang="en-US" sz="2800" i="1" u="sng" dirty="0" smtClean="0"/>
              <a:t>in current law </a:t>
            </a:r>
            <a:r>
              <a:rPr lang="en-US" sz="2800" dirty="0" smtClean="0"/>
              <a:t>on</a:t>
            </a:r>
            <a:r>
              <a:rPr lang="en-US" sz="2800" dirty="0"/>
              <a:t>: </a:t>
            </a:r>
          </a:p>
          <a:p>
            <a:pPr lvl="1"/>
            <a:r>
              <a:rPr lang="en-US" sz="2600" dirty="0" smtClean="0"/>
              <a:t>(</a:t>
            </a:r>
            <a:r>
              <a:rPr lang="en-US" sz="2600" dirty="0" err="1" smtClean="0"/>
              <a:t>i</a:t>
            </a:r>
            <a:r>
              <a:rPr lang="en-US" sz="2600" dirty="0" smtClean="0"/>
              <a:t>) relevant </a:t>
            </a:r>
            <a:r>
              <a:rPr lang="en-US" sz="2600" dirty="0"/>
              <a:t>state and federal laws; </a:t>
            </a:r>
          </a:p>
          <a:p>
            <a:pPr lvl="1"/>
            <a:r>
              <a:rPr lang="en-US" sz="2600" dirty="0" smtClean="0"/>
              <a:t>(ii) school </a:t>
            </a:r>
            <a:r>
              <a:rPr lang="en-US" sz="2600" dirty="0"/>
              <a:t>and personal liability issues; </a:t>
            </a:r>
          </a:p>
          <a:p>
            <a:pPr lvl="1"/>
            <a:r>
              <a:rPr lang="en-US" sz="2600" dirty="0" smtClean="0"/>
              <a:t>(iii) security </a:t>
            </a:r>
            <a:r>
              <a:rPr lang="en-US" sz="2600" dirty="0"/>
              <a:t>awareness in the school environment; </a:t>
            </a:r>
          </a:p>
          <a:p>
            <a:pPr lvl="1"/>
            <a:r>
              <a:rPr lang="en-US" sz="2600" dirty="0" smtClean="0"/>
              <a:t>(iv</a:t>
            </a:r>
            <a:r>
              <a:rPr lang="en-US" sz="2600" dirty="0"/>
              <a:t>) disaster and emergency response</a:t>
            </a:r>
            <a:r>
              <a:rPr lang="en-US" sz="2600" i="1" dirty="0"/>
              <a:t>;</a:t>
            </a:r>
            <a:endParaRPr lang="en-US" sz="2600" dirty="0"/>
          </a:p>
        </p:txBody>
      </p:sp>
    </p:spTree>
    <p:extLst>
      <p:ext uri="{BB962C8B-B14F-4D97-AF65-F5344CB8AC3E}">
        <p14:creationId xmlns:p14="http://schemas.microsoft.com/office/powerpoint/2010/main" val="368753502"/>
      </p:ext>
    </p:extLst>
  </p:cSld>
  <p:clrMapOvr>
    <a:masterClrMapping/>
  </p:clrMapOvr>
  <p:timing>
    <p:tnLst>
      <p:par>
        <p:cTn id="1" dur="indefinite" restart="never" nodeType="tmRoot"/>
      </p:par>
    </p:tnLst>
  </p:timing>
</p:sld>
</file>

<file path=ppt/slides/slide2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School Resource &amp; Security Officers; Training </a:t>
            </a:r>
            <a:endParaRPr lang="en-US" dirty="0"/>
          </a:p>
        </p:txBody>
      </p:sp>
      <p:sp>
        <p:nvSpPr>
          <p:cNvPr id="3" name="Content Placeholder 2"/>
          <p:cNvSpPr>
            <a:spLocks noGrp="1"/>
          </p:cNvSpPr>
          <p:nvPr>
            <p:ph idx="1"/>
          </p:nvPr>
        </p:nvSpPr>
        <p:spPr>
          <a:xfrm>
            <a:off x="457200" y="1600201"/>
            <a:ext cx="8229600" cy="4571999"/>
          </a:xfrm>
        </p:spPr>
        <p:txBody>
          <a:bodyPr>
            <a:normAutofit fontScale="92500"/>
          </a:bodyPr>
          <a:lstStyle/>
          <a:p>
            <a:pPr lvl="1"/>
            <a:r>
              <a:rPr lang="en-US" sz="2600" dirty="0" smtClean="0"/>
              <a:t>(v) </a:t>
            </a:r>
            <a:r>
              <a:rPr lang="en-US" sz="2600" dirty="0"/>
              <a:t>mediation and conflict resolution, including de-escalation techniques such as  physical alternatives to restraint; </a:t>
            </a:r>
          </a:p>
          <a:p>
            <a:pPr lvl="1"/>
            <a:r>
              <a:rPr lang="en-US" sz="2600" dirty="0"/>
              <a:t>(vi) awareness of cultural diversity and implicit bias; </a:t>
            </a:r>
          </a:p>
          <a:p>
            <a:pPr lvl="1"/>
            <a:r>
              <a:rPr lang="en-US" sz="2600" dirty="0"/>
              <a:t>(vii) working with students with disabilities, mental health needs, substance abuse disorders, or past traumatic experiences; and </a:t>
            </a:r>
          </a:p>
          <a:p>
            <a:pPr lvl="1"/>
            <a:r>
              <a:rPr lang="en-US" sz="2600" dirty="0"/>
              <a:t>(viii) student behavioral dynamics, including current child and adolescent development and brain research</a:t>
            </a:r>
            <a:r>
              <a:rPr lang="en-US" sz="2600" dirty="0" smtClean="0"/>
              <a:t>.</a:t>
            </a:r>
          </a:p>
          <a:p>
            <a:r>
              <a:rPr lang="en-US" sz="2800" dirty="0" smtClean="0"/>
              <a:t>Amends § </a:t>
            </a:r>
            <a:r>
              <a:rPr lang="en-US" sz="2800" dirty="0"/>
              <a:t>9.1-102</a:t>
            </a:r>
          </a:p>
          <a:p>
            <a:pPr lvl="1"/>
            <a:endParaRPr lang="en-US" sz="2600" i="1" dirty="0" smtClean="0"/>
          </a:p>
          <a:p>
            <a:pPr lvl="1"/>
            <a:endParaRPr lang="en-US" sz="2600" dirty="0"/>
          </a:p>
        </p:txBody>
      </p:sp>
    </p:spTree>
    <p:extLst>
      <p:ext uri="{BB962C8B-B14F-4D97-AF65-F5344CB8AC3E}">
        <p14:creationId xmlns:p14="http://schemas.microsoft.com/office/powerpoint/2010/main" val="1070071346"/>
      </p:ext>
    </p:extLst>
  </p:cSld>
  <p:clrMapOvr>
    <a:masterClrMapping/>
  </p:clrMapOvr>
  <p:timing>
    <p:tnLst>
      <p:par>
        <p:cTn id="1" dur="indefinite" restart="never" nodeType="tmRoot"/>
      </p:par>
    </p:tnLst>
  </p:timing>
</p:sld>
</file>

<file path=ppt/slides/slide2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Public Schools; Alternative </a:t>
            </a:r>
            <a:br>
              <a:rPr lang="en-US" b="1" dirty="0" smtClean="0"/>
            </a:br>
            <a:r>
              <a:rPr lang="en-US" b="1" dirty="0" smtClean="0"/>
              <a:t>School Discipline Process</a:t>
            </a:r>
            <a:endParaRPr lang="en-US" b="1" dirty="0"/>
          </a:p>
        </p:txBody>
      </p:sp>
      <p:sp>
        <p:nvSpPr>
          <p:cNvPr id="3" name="Content Placeholder 2"/>
          <p:cNvSpPr>
            <a:spLocks noGrp="1"/>
          </p:cNvSpPr>
          <p:nvPr>
            <p:ph idx="1"/>
          </p:nvPr>
        </p:nvSpPr>
        <p:spPr>
          <a:xfrm>
            <a:off x="457200" y="1600201"/>
            <a:ext cx="8229600" cy="4495799"/>
          </a:xfrm>
        </p:spPr>
        <p:txBody>
          <a:bodyPr>
            <a:normAutofit fontScale="85000" lnSpcReduction="10000"/>
          </a:bodyPr>
          <a:lstStyle/>
          <a:p>
            <a:pPr marL="0" indent="0">
              <a:buNone/>
            </a:pPr>
            <a:r>
              <a:rPr lang="en-US" sz="3800" b="1" dirty="0"/>
              <a:t>SB 1020 (Stanley)</a:t>
            </a:r>
          </a:p>
          <a:p>
            <a:pPr lvl="0"/>
            <a:r>
              <a:rPr lang="en-US" sz="2800" dirty="0" smtClean="0"/>
              <a:t>A </a:t>
            </a:r>
            <a:r>
              <a:rPr lang="en-US" sz="2800" dirty="0"/>
              <a:t>school </a:t>
            </a:r>
            <a:r>
              <a:rPr lang="en-US" sz="2800" dirty="0" smtClean="0"/>
              <a:t>board may adopt </a:t>
            </a:r>
            <a:r>
              <a:rPr lang="en-US" sz="2800" dirty="0"/>
              <a:t>an alternative school discipline process </a:t>
            </a:r>
            <a:r>
              <a:rPr lang="en-US" sz="2800" dirty="0" smtClean="0"/>
              <a:t>to allow the principal and the parties </a:t>
            </a:r>
            <a:r>
              <a:rPr lang="en-US" sz="2800" dirty="0"/>
              <a:t>involved in an incident involving </a:t>
            </a:r>
            <a:r>
              <a:rPr lang="en-US" sz="2800" dirty="0" smtClean="0"/>
              <a:t>an assault</a:t>
            </a:r>
            <a:r>
              <a:rPr lang="en-US" sz="2800" dirty="0"/>
              <a:t>, or </a:t>
            </a:r>
            <a:r>
              <a:rPr lang="en-US" sz="2800" dirty="0" smtClean="0"/>
              <a:t>A&amp;B without </a:t>
            </a:r>
            <a:r>
              <a:rPr lang="en-US" sz="2800" dirty="0"/>
              <a:t>bodily </a:t>
            </a:r>
            <a:r>
              <a:rPr lang="en-US" sz="2800" dirty="0" smtClean="0"/>
              <a:t>injury, of </a:t>
            </a:r>
            <a:r>
              <a:rPr lang="en-US" sz="2800" dirty="0"/>
              <a:t>any person on a school bus, on school property, or at a school-sponsored activity</a:t>
            </a:r>
            <a:r>
              <a:rPr lang="en-US" sz="2800" dirty="0" smtClean="0"/>
              <a:t>, </a:t>
            </a:r>
            <a:r>
              <a:rPr lang="en-US" sz="2800" dirty="0"/>
              <a:t>an option to enter into a mutually </a:t>
            </a:r>
            <a:r>
              <a:rPr lang="en-US" sz="2800" dirty="0" smtClean="0"/>
              <a:t>agreed-upon process to hold the student accountable without </a:t>
            </a:r>
            <a:r>
              <a:rPr lang="en-US" sz="2800" dirty="0"/>
              <a:t>reporting such incident to law enforcement. </a:t>
            </a:r>
            <a:endParaRPr lang="en-US" sz="2800" dirty="0" smtClean="0"/>
          </a:p>
          <a:p>
            <a:r>
              <a:rPr lang="en-US" sz="2800" dirty="0" smtClean="0"/>
              <a:t>HB </a:t>
            </a:r>
            <a:r>
              <a:rPr lang="en-US" sz="2800" dirty="0"/>
              <a:t>271/SB </a:t>
            </a:r>
            <a:r>
              <a:rPr lang="en-US" sz="2800" dirty="0" smtClean="0"/>
              <a:t>170 </a:t>
            </a:r>
            <a:r>
              <a:rPr lang="en-US" sz="2800" dirty="0"/>
              <a:t>did not remove the requirement to report </a:t>
            </a:r>
            <a:r>
              <a:rPr lang="en-US" sz="2800" dirty="0" smtClean="0"/>
              <a:t>these offenses on </a:t>
            </a:r>
            <a:r>
              <a:rPr lang="en-US" sz="2800" dirty="0"/>
              <a:t>a school bus, on school property, or at a school-sponsored activity to law enforcement.</a:t>
            </a:r>
          </a:p>
          <a:p>
            <a:pPr lvl="0"/>
            <a:endParaRPr lang="en-US" sz="2800" dirty="0"/>
          </a:p>
          <a:p>
            <a:pPr marL="0" indent="0">
              <a:buNone/>
            </a:pPr>
            <a:endParaRPr lang="en-US" sz="2800" dirty="0"/>
          </a:p>
        </p:txBody>
      </p:sp>
    </p:spTree>
    <p:extLst>
      <p:ext uri="{BB962C8B-B14F-4D97-AF65-F5344CB8AC3E}">
        <p14:creationId xmlns:p14="http://schemas.microsoft.com/office/powerpoint/2010/main" val="2784940045"/>
      </p:ext>
    </p:extLst>
  </p:cSld>
  <p:clrMapOvr>
    <a:masterClrMapping/>
  </p:clrMapOvr>
  <p:timing>
    <p:tnLst>
      <p:par>
        <p:cTn id="1" dur="indefinite" restart="never" nodeType="tmRoot"/>
      </p:par>
    </p:tnLst>
  </p:timing>
</p:sld>
</file>

<file path=ppt/slides/slide2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Public Schools; Alternative </a:t>
            </a:r>
            <a:br>
              <a:rPr lang="en-US" b="1" dirty="0"/>
            </a:br>
            <a:r>
              <a:rPr lang="en-US" b="1" dirty="0"/>
              <a:t>School Discipline Process</a:t>
            </a:r>
            <a:endParaRPr lang="en-US" dirty="0"/>
          </a:p>
        </p:txBody>
      </p:sp>
      <p:sp>
        <p:nvSpPr>
          <p:cNvPr id="3" name="Content Placeholder 2"/>
          <p:cNvSpPr>
            <a:spLocks noGrp="1"/>
          </p:cNvSpPr>
          <p:nvPr>
            <p:ph idx="1"/>
          </p:nvPr>
        </p:nvSpPr>
        <p:spPr>
          <a:xfrm>
            <a:off x="457200" y="1600201"/>
            <a:ext cx="8229600" cy="4038599"/>
          </a:xfrm>
        </p:spPr>
        <p:txBody>
          <a:bodyPr>
            <a:normAutofit fontScale="92500" lnSpcReduction="10000"/>
          </a:bodyPr>
          <a:lstStyle/>
          <a:p>
            <a:pPr lvl="0"/>
            <a:r>
              <a:rPr lang="en-US" sz="2800" dirty="0" smtClean="0"/>
              <a:t>A </a:t>
            </a:r>
            <a:r>
              <a:rPr lang="en-US" sz="2800" dirty="0"/>
              <a:t>principal in a school division with such an alternative accountability process may attempt to engage the parties involved in such an incident in the process prior to reporting such incident to the local law-enforcement </a:t>
            </a:r>
            <a:r>
              <a:rPr lang="en-US" sz="2800" dirty="0" smtClean="0"/>
              <a:t>agency.</a:t>
            </a:r>
          </a:p>
          <a:p>
            <a:pPr lvl="0"/>
            <a:r>
              <a:rPr lang="en-US" sz="2800" dirty="0" smtClean="0"/>
              <a:t>Prohibits </a:t>
            </a:r>
            <a:r>
              <a:rPr lang="en-US" sz="2800" dirty="0"/>
              <a:t>a principal from reporting a party who successfully completes the alternative school discipline process, if provided for by the school board</a:t>
            </a:r>
            <a:r>
              <a:rPr lang="en-US" sz="2800" dirty="0" smtClean="0"/>
              <a:t>.</a:t>
            </a:r>
          </a:p>
          <a:p>
            <a:r>
              <a:rPr lang="en-US" sz="2800" dirty="0" smtClean="0"/>
              <a:t>Adds § </a:t>
            </a:r>
            <a:r>
              <a:rPr lang="en-US" sz="2800" dirty="0"/>
              <a:t>22.1-279.3:3</a:t>
            </a:r>
          </a:p>
          <a:p>
            <a:pPr lvl="0"/>
            <a:endParaRPr lang="en-US" sz="2800" dirty="0"/>
          </a:p>
          <a:p>
            <a:pPr marL="0" indent="0">
              <a:buNone/>
            </a:pPr>
            <a:endParaRPr lang="en-US" sz="2800" dirty="0"/>
          </a:p>
        </p:txBody>
      </p:sp>
    </p:spTree>
    <p:extLst>
      <p:ext uri="{BB962C8B-B14F-4D97-AF65-F5344CB8AC3E}">
        <p14:creationId xmlns:p14="http://schemas.microsoft.com/office/powerpoint/2010/main" val="2935032088"/>
      </p:ext>
    </p:extLst>
  </p:cSld>
  <p:clrMapOvr>
    <a:masterClrMapping/>
  </p:clrMapOvr>
  <p:timing>
    <p:tnLst>
      <p:par>
        <p:cTn id="1" dur="indefinite" restart="never" nodeType="tmRoot"/>
      </p:par>
    </p:tnLst>
  </p:timing>
</p:sld>
</file>

<file path=ppt/slides/slide2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602162"/>
          </a:xfrm>
        </p:spPr>
        <p:txBody>
          <a:bodyPr>
            <a:normAutofit fontScale="90000"/>
          </a:bodyPr>
          <a:lstStyle/>
          <a:p>
            <a:r>
              <a:rPr lang="en-US" sz="7200" dirty="0" smtClean="0"/>
              <a:t/>
            </a:r>
            <a:br>
              <a:rPr lang="en-US" sz="7200" dirty="0" smtClean="0"/>
            </a:br>
            <a:r>
              <a:rPr lang="en-US" sz="7200" dirty="0" smtClean="0"/>
              <a:t>SEX OFFENSES </a:t>
            </a:r>
            <a:br>
              <a:rPr lang="en-US" sz="7200" dirty="0" smtClean="0"/>
            </a:br>
            <a:r>
              <a:rPr lang="en-US" sz="7200" dirty="0" smtClean="0"/>
              <a:t>&amp;</a:t>
            </a:r>
            <a:br>
              <a:rPr lang="en-US" sz="7200" dirty="0" smtClean="0"/>
            </a:br>
            <a:r>
              <a:rPr lang="en-US" sz="7200" dirty="0" smtClean="0"/>
              <a:t>HUMAN TRAFFICKING</a:t>
            </a:r>
            <a:endParaRPr lang="en-US" sz="7200" dirty="0"/>
          </a:p>
        </p:txBody>
      </p:sp>
    </p:spTree>
    <p:extLst>
      <p:ext uri="{BB962C8B-B14F-4D97-AF65-F5344CB8AC3E}">
        <p14:creationId xmlns:p14="http://schemas.microsoft.com/office/powerpoint/2010/main" val="1379164676"/>
      </p:ext>
    </p:extLst>
  </p:cSld>
  <p:clrMapOvr>
    <a:masterClrMapping/>
  </p:clrMapOvr>
</p:sld>
</file>

<file path=ppt/slides/slide2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b="1" dirty="0" smtClean="0"/>
              <a:t>Repeal of Fornication</a:t>
            </a:r>
            <a:endParaRPr lang="en-US" sz="4000" b="1" dirty="0"/>
          </a:p>
        </p:txBody>
      </p:sp>
      <p:sp>
        <p:nvSpPr>
          <p:cNvPr id="3" name="Content Placeholder 2"/>
          <p:cNvSpPr>
            <a:spLocks noGrp="1"/>
          </p:cNvSpPr>
          <p:nvPr>
            <p:ph idx="1"/>
          </p:nvPr>
        </p:nvSpPr>
        <p:spPr>
          <a:xfrm>
            <a:off x="457200" y="1417639"/>
            <a:ext cx="8229600" cy="4373562"/>
          </a:xfrm>
        </p:spPr>
        <p:txBody>
          <a:bodyPr>
            <a:normAutofit fontScale="92500" lnSpcReduction="20000"/>
          </a:bodyPr>
          <a:lstStyle/>
          <a:p>
            <a:pPr marL="0" indent="0">
              <a:buNone/>
            </a:pPr>
            <a:r>
              <a:rPr lang="en-US" sz="3500" b="1" dirty="0"/>
              <a:t>HB 245 (Levine) </a:t>
            </a:r>
          </a:p>
          <a:p>
            <a:pPr lvl="0"/>
            <a:r>
              <a:rPr lang="en-US" dirty="0" smtClean="0"/>
              <a:t>Repeals </a:t>
            </a:r>
            <a:r>
              <a:rPr lang="en-US" dirty="0"/>
              <a:t>the crime of fornication, i.e., voluntary sexual intercourse by </a:t>
            </a:r>
            <a:r>
              <a:rPr lang="en-US" dirty="0" smtClean="0"/>
              <a:t>an unmarried </a:t>
            </a:r>
            <a:r>
              <a:rPr lang="en-US" dirty="0"/>
              <a:t>person.</a:t>
            </a:r>
          </a:p>
          <a:p>
            <a:pPr lvl="0"/>
            <a:r>
              <a:rPr lang="en-US" dirty="0"/>
              <a:t>Under current law, it was punished as a </a:t>
            </a:r>
            <a:r>
              <a:rPr lang="en-US" dirty="0" smtClean="0"/>
              <a:t>Class </a:t>
            </a:r>
            <a:r>
              <a:rPr lang="en-US" dirty="0"/>
              <a:t>4 misdemeanor</a:t>
            </a:r>
            <a:r>
              <a:rPr lang="en-US" dirty="0" smtClean="0"/>
              <a:t>.</a:t>
            </a:r>
          </a:p>
          <a:p>
            <a:r>
              <a:rPr lang="en-US" dirty="0"/>
              <a:t>Amends § 4.1-225, §15.2-907, §15.2-1724, §17.1-275.13, §18.2-67.5:2, §18.2-67.9, §18.2-346, and §18.2-366 </a:t>
            </a:r>
          </a:p>
          <a:p>
            <a:r>
              <a:rPr lang="en-US" dirty="0"/>
              <a:t>Repeals §18.2-344</a:t>
            </a:r>
          </a:p>
          <a:p>
            <a:pPr lvl="0"/>
            <a:endParaRPr lang="en-US" dirty="0"/>
          </a:p>
        </p:txBody>
      </p:sp>
    </p:spTree>
    <p:extLst>
      <p:ext uri="{BB962C8B-B14F-4D97-AF65-F5344CB8AC3E}">
        <p14:creationId xmlns:p14="http://schemas.microsoft.com/office/powerpoint/2010/main" val="830016270"/>
      </p:ext>
    </p:extLst>
  </p:cSld>
  <p:clrMapOvr>
    <a:masterClrMapping/>
  </p:clrMapOvr>
  <p:timing>
    <p:tnLst>
      <p:par>
        <p:cTn id="1" dur="indefinite" restart="never" nodeType="tmRoot"/>
      </p:par>
    </p:tnLst>
  </p:timing>
</p:sld>
</file>

<file path=ppt/slides/slide2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9144000" cy="1143000"/>
          </a:xfrm>
        </p:spPr>
        <p:txBody>
          <a:bodyPr>
            <a:normAutofit fontScale="90000"/>
          </a:bodyPr>
          <a:lstStyle/>
          <a:p>
            <a:r>
              <a:rPr lang="en-US" b="1" dirty="0" smtClean="0"/>
              <a:t>Registration; Sex </a:t>
            </a:r>
            <a:r>
              <a:rPr lang="en-US" b="1" dirty="0"/>
              <a:t>Offender </a:t>
            </a:r>
            <a:r>
              <a:rPr lang="en-US" b="1" dirty="0" smtClean="0"/>
              <a:t>&amp; </a:t>
            </a:r>
            <a:r>
              <a:rPr lang="en-US" b="1" dirty="0"/>
              <a:t>Crimes Against Minors </a:t>
            </a:r>
            <a:r>
              <a:rPr lang="en-US" b="1" dirty="0" smtClean="0"/>
              <a:t>Registry</a:t>
            </a:r>
            <a:endParaRPr lang="en-US" b="1" dirty="0"/>
          </a:p>
        </p:txBody>
      </p:sp>
      <p:sp>
        <p:nvSpPr>
          <p:cNvPr id="3" name="Content Placeholder 2"/>
          <p:cNvSpPr>
            <a:spLocks noGrp="1"/>
          </p:cNvSpPr>
          <p:nvPr>
            <p:ph idx="1"/>
          </p:nvPr>
        </p:nvSpPr>
        <p:spPr/>
        <p:txBody>
          <a:bodyPr>
            <a:normAutofit/>
          </a:bodyPr>
          <a:lstStyle/>
          <a:p>
            <a:pPr marL="0" indent="0">
              <a:buNone/>
            </a:pPr>
            <a:r>
              <a:rPr lang="en-US" b="1" dirty="0"/>
              <a:t>HB 253 (Watts)</a:t>
            </a:r>
          </a:p>
          <a:p>
            <a:r>
              <a:rPr lang="en-US" sz="2800" dirty="0"/>
              <a:t>Adds a third or subsequent conviction of unlawful dissemination or sale of images of </a:t>
            </a:r>
            <a:r>
              <a:rPr lang="en-US" sz="2800" dirty="0" smtClean="0"/>
              <a:t>another to </a:t>
            </a:r>
            <a:r>
              <a:rPr lang="en-US" sz="2800" dirty="0"/>
              <a:t>the list of offenses requiring </a:t>
            </a:r>
            <a:r>
              <a:rPr lang="en-US" sz="2800" dirty="0" smtClean="0"/>
              <a:t>registration on the sex offender registry. </a:t>
            </a:r>
          </a:p>
          <a:p>
            <a:r>
              <a:rPr lang="en-US" sz="2800" dirty="0" smtClean="0"/>
              <a:t>Only </a:t>
            </a:r>
            <a:r>
              <a:rPr lang="en-US" sz="2800" dirty="0"/>
              <a:t>applies </a:t>
            </a:r>
            <a:r>
              <a:rPr lang="en-US" sz="2800" dirty="0" smtClean="0"/>
              <a:t>to offenses committed </a:t>
            </a:r>
            <a:r>
              <a:rPr lang="en-US" sz="2800" dirty="0"/>
              <a:t>on or after July 1, 2020. </a:t>
            </a:r>
            <a:endParaRPr lang="en-US" sz="2800" dirty="0" smtClean="0"/>
          </a:p>
          <a:p>
            <a:r>
              <a:rPr lang="en-US" sz="2800" dirty="0"/>
              <a:t>Amends § 9.1-902</a:t>
            </a:r>
          </a:p>
          <a:p>
            <a:pPr lvl="0"/>
            <a:endParaRPr lang="en-US" dirty="0"/>
          </a:p>
        </p:txBody>
      </p:sp>
    </p:spTree>
    <p:extLst>
      <p:ext uri="{BB962C8B-B14F-4D97-AF65-F5344CB8AC3E}">
        <p14:creationId xmlns:p14="http://schemas.microsoft.com/office/powerpoint/2010/main" val="3047480247"/>
      </p:ext>
    </p:extLst>
  </p:cSld>
  <p:clrMapOvr>
    <a:masterClrMapping/>
  </p:clrMapOvr>
  <p:timing>
    <p:tnLst>
      <p:par>
        <p:cTn id="1" dur="indefinite" restart="never" nodeType="tmRoot"/>
      </p:par>
    </p:tnLst>
  </p:timing>
</p:sld>
</file>

<file path=ppt/slides/slide2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274638"/>
            <a:ext cx="8839200" cy="1143000"/>
          </a:xfrm>
        </p:spPr>
        <p:txBody>
          <a:bodyPr>
            <a:noAutofit/>
          </a:bodyPr>
          <a:lstStyle/>
          <a:p>
            <a:r>
              <a:rPr lang="en-US" sz="3800" b="1" dirty="0" smtClean="0"/>
              <a:t>Misdemeanor Sex Offenses; Minor  Victim; Statute of Limitations</a:t>
            </a:r>
            <a:endParaRPr lang="en-US" sz="3800" b="1" dirty="0"/>
          </a:p>
        </p:txBody>
      </p:sp>
      <p:sp>
        <p:nvSpPr>
          <p:cNvPr id="3" name="Content Placeholder 2"/>
          <p:cNvSpPr>
            <a:spLocks noGrp="1"/>
          </p:cNvSpPr>
          <p:nvPr>
            <p:ph idx="1"/>
          </p:nvPr>
        </p:nvSpPr>
        <p:spPr>
          <a:xfrm>
            <a:off x="152400" y="1600201"/>
            <a:ext cx="8839200" cy="4419599"/>
          </a:xfrm>
        </p:spPr>
        <p:txBody>
          <a:bodyPr>
            <a:normAutofit fontScale="92500" lnSpcReduction="20000"/>
          </a:bodyPr>
          <a:lstStyle/>
          <a:p>
            <a:pPr marL="0" indent="0">
              <a:buNone/>
            </a:pPr>
            <a:r>
              <a:rPr lang="en-US" sz="3600" b="1" dirty="0" smtClean="0"/>
              <a:t>HB 298 (Tran) / SB 724 (McClellan)</a:t>
            </a:r>
          </a:p>
          <a:p>
            <a:pPr lvl="0"/>
            <a:r>
              <a:rPr lang="en-US" sz="2800" dirty="0" smtClean="0"/>
              <a:t>Increases the SOL for prosecuting certain misdemeanors where the victim is a minor from 1 year after the victim reaches the age of majority to 5 years after, if the offender was an adult at the time of the offense and more than 3 years older than the victim.</a:t>
            </a:r>
          </a:p>
          <a:p>
            <a:pPr lvl="0"/>
            <a:r>
              <a:rPr lang="en-US" sz="2800" dirty="0" smtClean="0"/>
              <a:t>Applies to: carnal knowledge of detainee by employee of bail bond company, sexual battery, attempted sexual battery, infected sexual battery, sexual abuse of a child age 13 or 14 by an adult, and tongue penetration by adult of mouth of child under age 13 with lascivious intent. </a:t>
            </a:r>
          </a:p>
          <a:p>
            <a:r>
              <a:rPr lang="en-US" sz="2800" dirty="0"/>
              <a:t>Amends §19.2-8</a:t>
            </a:r>
          </a:p>
          <a:p>
            <a:pPr lvl="0"/>
            <a:endParaRPr lang="en-US" sz="2800" dirty="0" smtClean="0"/>
          </a:p>
          <a:p>
            <a:pPr lvl="0"/>
            <a:endParaRPr lang="en-US" sz="2800" dirty="0"/>
          </a:p>
        </p:txBody>
      </p:sp>
    </p:spTree>
    <p:extLst>
      <p:ext uri="{BB962C8B-B14F-4D97-AF65-F5344CB8AC3E}">
        <p14:creationId xmlns:p14="http://schemas.microsoft.com/office/powerpoint/2010/main" val="3147128011"/>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Forfeiture; </a:t>
            </a:r>
            <a:r>
              <a:rPr lang="en-US" b="1" dirty="0"/>
              <a:t>F</a:t>
            </a:r>
            <a:r>
              <a:rPr lang="en-US" b="1" dirty="0" smtClean="0"/>
              <a:t>inding </a:t>
            </a:r>
            <a:r>
              <a:rPr lang="en-US" b="1" dirty="0"/>
              <a:t>of </a:t>
            </a:r>
            <a:r>
              <a:rPr lang="en-US" b="1" dirty="0" smtClean="0"/>
              <a:t>Guilt </a:t>
            </a:r>
            <a:r>
              <a:rPr lang="en-US" b="1" dirty="0"/>
              <a:t>R</a:t>
            </a:r>
            <a:r>
              <a:rPr lang="en-US" b="1" dirty="0" smtClean="0"/>
              <a:t>equired; </a:t>
            </a:r>
            <a:r>
              <a:rPr lang="en-US" b="1" dirty="0"/>
              <a:t>E</a:t>
            </a:r>
            <a:r>
              <a:rPr lang="en-US" b="1" dirty="0" smtClean="0"/>
              <a:t>xceptions</a:t>
            </a:r>
            <a:endParaRPr lang="en-US" b="1" dirty="0"/>
          </a:p>
        </p:txBody>
      </p:sp>
      <p:sp>
        <p:nvSpPr>
          <p:cNvPr id="3" name="Content Placeholder 2"/>
          <p:cNvSpPr>
            <a:spLocks noGrp="1"/>
          </p:cNvSpPr>
          <p:nvPr>
            <p:ph idx="1"/>
          </p:nvPr>
        </p:nvSpPr>
        <p:spPr/>
        <p:txBody>
          <a:bodyPr>
            <a:normAutofit/>
          </a:bodyPr>
          <a:lstStyle/>
          <a:p>
            <a:r>
              <a:rPr lang="en-US" sz="2600" dirty="0" smtClean="0"/>
              <a:t>Property </a:t>
            </a:r>
            <a:r>
              <a:rPr lang="en-US" sz="2600" dirty="0"/>
              <a:t>may be forfeited even though no finding of guilt is made </a:t>
            </a:r>
            <a:r>
              <a:rPr lang="en-US" sz="2600" dirty="0" smtClean="0"/>
              <a:t>if:</a:t>
            </a:r>
          </a:p>
          <a:p>
            <a:pPr marL="457200" lvl="1" indent="0">
              <a:buNone/>
            </a:pPr>
            <a:r>
              <a:rPr lang="en-US" sz="2600" dirty="0" smtClean="0"/>
              <a:t>(</a:t>
            </a:r>
            <a:r>
              <a:rPr lang="en-US" sz="2600" dirty="0"/>
              <a:t>i) the forfeiture is ordered by the court pursuant to a plea </a:t>
            </a:r>
            <a:r>
              <a:rPr lang="en-US" sz="2600" dirty="0" smtClean="0"/>
              <a:t>agreement, </a:t>
            </a:r>
            <a:r>
              <a:rPr lang="en-US" sz="2600" dirty="0"/>
              <a:t>or </a:t>
            </a:r>
            <a:endParaRPr lang="en-US" sz="2600" dirty="0" smtClean="0"/>
          </a:p>
          <a:p>
            <a:pPr marL="457200" lvl="1" indent="0">
              <a:buNone/>
            </a:pPr>
            <a:r>
              <a:rPr lang="en-US" sz="2600" dirty="0" smtClean="0"/>
              <a:t>(</a:t>
            </a:r>
            <a:r>
              <a:rPr lang="en-US" sz="2600" dirty="0"/>
              <a:t>ii) the owner has not submitted a written demand for the return of the property within 21 days from the date the stay terminates. </a:t>
            </a:r>
            <a:endParaRPr lang="en-US" sz="2600" dirty="0" smtClean="0"/>
          </a:p>
          <a:p>
            <a:r>
              <a:rPr lang="en-US" sz="2600" dirty="0" smtClean="0"/>
              <a:t>Amends §§</a:t>
            </a:r>
            <a:r>
              <a:rPr lang="en-US" sz="2600" dirty="0"/>
              <a:t>19.2-386.1, 19.2-386.10, 19.2-386.29, 19.2-386.31, 19.2-386.32, 19.2-386.34 &amp; 19.2-386.35</a:t>
            </a:r>
          </a:p>
          <a:p>
            <a:endParaRPr lang="en-US" sz="2800" dirty="0"/>
          </a:p>
        </p:txBody>
      </p:sp>
    </p:spTree>
    <p:extLst>
      <p:ext uri="{BB962C8B-B14F-4D97-AF65-F5344CB8AC3E}">
        <p14:creationId xmlns:p14="http://schemas.microsoft.com/office/powerpoint/2010/main" val="3120405614"/>
      </p:ext>
    </p:extLst>
  </p:cSld>
  <p:clrMapOvr>
    <a:masterClrMapping/>
  </p:clrMapOvr>
  <p:timing>
    <p:tnLst>
      <p:par>
        <p:cTn id="1" dur="indefinite" restart="never" nodeType="tmRoot"/>
      </p:par>
    </p:tnLst>
  </p:timing>
</p:sld>
</file>

<file path=ppt/slides/slide2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274638"/>
            <a:ext cx="9296400" cy="1143000"/>
          </a:xfrm>
        </p:spPr>
        <p:txBody>
          <a:bodyPr>
            <a:normAutofit fontScale="90000"/>
          </a:bodyPr>
          <a:lstStyle/>
          <a:p>
            <a:r>
              <a:rPr lang="en-US" b="1" dirty="0"/>
              <a:t>Virginia </a:t>
            </a:r>
            <a:r>
              <a:rPr lang="en-US" b="1" dirty="0" smtClean="0"/>
              <a:t>Sexual </a:t>
            </a:r>
            <a:r>
              <a:rPr lang="en-US" b="1" dirty="0"/>
              <a:t>A</a:t>
            </a:r>
            <a:r>
              <a:rPr lang="en-US" b="1" dirty="0" smtClean="0"/>
              <a:t>ssault </a:t>
            </a:r>
            <a:r>
              <a:rPr lang="en-US" b="1" dirty="0"/>
              <a:t>F</a:t>
            </a:r>
            <a:r>
              <a:rPr lang="en-US" b="1" dirty="0" smtClean="0"/>
              <a:t>orensic </a:t>
            </a:r>
            <a:r>
              <a:rPr lang="en-US" b="1" dirty="0"/>
              <a:t>E</a:t>
            </a:r>
            <a:r>
              <a:rPr lang="en-US" b="1" dirty="0" smtClean="0"/>
              <a:t>xaminer </a:t>
            </a:r>
            <a:r>
              <a:rPr lang="en-US" b="1" dirty="0"/>
              <a:t>C</a:t>
            </a:r>
            <a:r>
              <a:rPr lang="en-US" b="1" dirty="0" smtClean="0"/>
              <a:t>oordination </a:t>
            </a:r>
            <a:r>
              <a:rPr lang="en-US" b="1" dirty="0"/>
              <a:t>P</a:t>
            </a:r>
            <a:r>
              <a:rPr lang="en-US" b="1" dirty="0" smtClean="0"/>
              <a:t>rogram</a:t>
            </a:r>
            <a:endParaRPr lang="en-US" b="1" dirty="0"/>
          </a:p>
        </p:txBody>
      </p:sp>
      <p:sp>
        <p:nvSpPr>
          <p:cNvPr id="3" name="Content Placeholder 2"/>
          <p:cNvSpPr>
            <a:spLocks noGrp="1"/>
          </p:cNvSpPr>
          <p:nvPr>
            <p:ph idx="1"/>
          </p:nvPr>
        </p:nvSpPr>
        <p:spPr/>
        <p:txBody>
          <a:bodyPr>
            <a:normAutofit/>
          </a:bodyPr>
          <a:lstStyle/>
          <a:p>
            <a:pPr marL="0" indent="0">
              <a:buNone/>
            </a:pPr>
            <a:r>
              <a:rPr lang="en-US" b="1" dirty="0"/>
              <a:t>HB 475 (Mullin</a:t>
            </a:r>
            <a:r>
              <a:rPr lang="en-US" b="1" dirty="0" smtClean="0"/>
              <a:t>) / </a:t>
            </a:r>
            <a:r>
              <a:rPr lang="en-US" b="1" dirty="0"/>
              <a:t>SB 373</a:t>
            </a:r>
            <a:r>
              <a:rPr lang="en-US" dirty="0"/>
              <a:t> (Deeds</a:t>
            </a:r>
            <a:r>
              <a:rPr lang="en-US" dirty="0" smtClean="0"/>
              <a:t>)</a:t>
            </a:r>
            <a:endParaRPr lang="en-US" dirty="0"/>
          </a:p>
          <a:p>
            <a:pPr lvl="0"/>
            <a:r>
              <a:rPr lang="en-US" dirty="0" smtClean="0"/>
              <a:t>Establishes </a:t>
            </a:r>
            <a:r>
              <a:rPr lang="en-US" dirty="0"/>
              <a:t>the Virginia sexual assault forensic examiner coordination program within the Department of Criminal Justice </a:t>
            </a:r>
            <a:r>
              <a:rPr lang="en-US" dirty="0" smtClean="0"/>
              <a:t>Services</a:t>
            </a:r>
            <a:r>
              <a:rPr lang="en-US" dirty="0"/>
              <a:t> </a:t>
            </a:r>
            <a:r>
              <a:rPr lang="en-US" dirty="0" smtClean="0"/>
              <a:t>(DCJS).</a:t>
            </a:r>
          </a:p>
          <a:p>
            <a:r>
              <a:rPr lang="en-US" dirty="0"/>
              <a:t>Adds § 9.1-191</a:t>
            </a:r>
          </a:p>
          <a:p>
            <a:pPr lvl="0"/>
            <a:endParaRPr lang="en-US" dirty="0"/>
          </a:p>
        </p:txBody>
      </p:sp>
    </p:spTree>
    <p:extLst>
      <p:ext uri="{BB962C8B-B14F-4D97-AF65-F5344CB8AC3E}">
        <p14:creationId xmlns:p14="http://schemas.microsoft.com/office/powerpoint/2010/main" val="1831047314"/>
      </p:ext>
    </p:extLst>
  </p:cSld>
  <p:clrMapOvr>
    <a:masterClrMapping/>
  </p:clrMapOvr>
  <p:timing>
    <p:tnLst>
      <p:par>
        <p:cTn id="1" dur="indefinite" restart="never" nodeType="tmRoot"/>
      </p:par>
    </p:tnLst>
  </p:timing>
</p:sld>
</file>

<file path=ppt/slides/slide2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9144000" cy="1143000"/>
          </a:xfrm>
        </p:spPr>
        <p:txBody>
          <a:bodyPr>
            <a:noAutofit/>
          </a:bodyPr>
          <a:lstStyle/>
          <a:p>
            <a:r>
              <a:rPr lang="en-US" sz="3600" b="1" dirty="0"/>
              <a:t>Carnal </a:t>
            </a:r>
            <a:r>
              <a:rPr lang="en-US" sz="3600" b="1" dirty="0" smtClean="0"/>
              <a:t>Knowledge </a:t>
            </a:r>
            <a:r>
              <a:rPr lang="en-US" sz="3600" b="1" dirty="0"/>
              <a:t>of </a:t>
            </a:r>
            <a:r>
              <a:rPr lang="en-US" sz="3600" b="1" dirty="0" smtClean="0"/>
              <a:t>Pretrial </a:t>
            </a:r>
            <a:r>
              <a:rPr lang="en-US" sz="3600" b="1" dirty="0"/>
              <a:t>or </a:t>
            </a:r>
            <a:r>
              <a:rPr lang="en-US" sz="3600" b="1" dirty="0" smtClean="0"/>
              <a:t/>
            </a:r>
            <a:br>
              <a:rPr lang="en-US" sz="3600" b="1" dirty="0" smtClean="0"/>
            </a:br>
            <a:r>
              <a:rPr lang="en-US" sz="3600" b="1" dirty="0" err="1" smtClean="0"/>
              <a:t>Posttrial</a:t>
            </a:r>
            <a:r>
              <a:rPr lang="en-US" sz="3600" b="1" dirty="0" smtClean="0"/>
              <a:t> Offender by </a:t>
            </a:r>
            <a:r>
              <a:rPr lang="en-US" sz="3600" b="1" dirty="0"/>
              <a:t>B</a:t>
            </a:r>
            <a:r>
              <a:rPr lang="en-US" sz="3600" b="1" dirty="0" smtClean="0"/>
              <a:t>ail </a:t>
            </a:r>
            <a:r>
              <a:rPr lang="en-US" sz="3600" b="1" dirty="0"/>
              <a:t>B</a:t>
            </a:r>
            <a:r>
              <a:rPr lang="en-US" sz="3600" b="1" dirty="0" smtClean="0"/>
              <a:t>ondsmen</a:t>
            </a:r>
            <a:endParaRPr lang="en-US" sz="3600" b="1" dirty="0"/>
          </a:p>
        </p:txBody>
      </p:sp>
      <p:sp>
        <p:nvSpPr>
          <p:cNvPr id="3" name="Content Placeholder 2"/>
          <p:cNvSpPr>
            <a:spLocks noGrp="1"/>
          </p:cNvSpPr>
          <p:nvPr>
            <p:ph idx="1"/>
          </p:nvPr>
        </p:nvSpPr>
        <p:spPr>
          <a:xfrm>
            <a:off x="457200" y="1600201"/>
            <a:ext cx="8229600" cy="4419599"/>
          </a:xfrm>
        </p:spPr>
        <p:txBody>
          <a:bodyPr>
            <a:normAutofit fontScale="92500" lnSpcReduction="10000"/>
          </a:bodyPr>
          <a:lstStyle/>
          <a:p>
            <a:pPr marL="0" indent="0">
              <a:buNone/>
            </a:pPr>
            <a:r>
              <a:rPr lang="en-US" sz="3500" b="1" dirty="0"/>
              <a:t>HB 557 (Brewer) </a:t>
            </a:r>
          </a:p>
          <a:p>
            <a:r>
              <a:rPr lang="en-US" sz="2800" dirty="0" smtClean="0"/>
              <a:t>The </a:t>
            </a:r>
            <a:r>
              <a:rPr lang="en-US" sz="2800" dirty="0"/>
              <a:t>bill makes it a Class 6 felony for any person who is (a) an owner or employee of the bail bond company that posted the pretrial defendant's or </a:t>
            </a:r>
            <a:r>
              <a:rPr lang="en-US" sz="2800" dirty="0" err="1"/>
              <a:t>posttrial</a:t>
            </a:r>
            <a:r>
              <a:rPr lang="en-US" sz="2800" dirty="0"/>
              <a:t> offender's bond, (b) has the authority to revoke the pretrial defendant's or </a:t>
            </a:r>
            <a:r>
              <a:rPr lang="en-US" sz="2800" dirty="0" err="1"/>
              <a:t>posttrial</a:t>
            </a:r>
            <a:r>
              <a:rPr lang="en-US" sz="2800" dirty="0"/>
              <a:t> offender's bond, and (c) carnally knows, without use of force, threat, or intimidation, a pretrial defendant or </a:t>
            </a:r>
            <a:r>
              <a:rPr lang="en-US" sz="2800" dirty="0" err="1"/>
              <a:t>posttrial</a:t>
            </a:r>
            <a:r>
              <a:rPr lang="en-US" sz="2800" dirty="0"/>
              <a:t> offender. </a:t>
            </a:r>
            <a:endParaRPr lang="en-US" sz="2800" dirty="0" smtClean="0"/>
          </a:p>
          <a:p>
            <a:r>
              <a:rPr lang="en-US" sz="2800" dirty="0" smtClean="0"/>
              <a:t>Currently a Class 1 misdemeanor.</a:t>
            </a:r>
          </a:p>
          <a:p>
            <a:r>
              <a:rPr lang="en-US" sz="2800" dirty="0" smtClean="0"/>
              <a:t>Amends </a:t>
            </a:r>
            <a:r>
              <a:rPr lang="en-US" sz="2800" dirty="0"/>
              <a:t>§ 18.2-64.2</a:t>
            </a:r>
          </a:p>
          <a:p>
            <a:pPr lvl="0"/>
            <a:endParaRPr lang="en-US" sz="2800" dirty="0"/>
          </a:p>
        </p:txBody>
      </p:sp>
    </p:spTree>
    <p:extLst>
      <p:ext uri="{BB962C8B-B14F-4D97-AF65-F5344CB8AC3E}">
        <p14:creationId xmlns:p14="http://schemas.microsoft.com/office/powerpoint/2010/main" val="4108756885"/>
      </p:ext>
    </p:extLst>
  </p:cSld>
  <p:clrMapOvr>
    <a:masterClrMapping/>
  </p:clrMapOvr>
  <p:timing>
    <p:tnLst>
      <p:par>
        <p:cTn id="1" dur="indefinite" restart="never" nodeType="tmRoot"/>
      </p:par>
    </p:tnLst>
  </p:timing>
</p:sld>
</file>

<file path=ppt/slides/slide2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9144000" cy="1143000"/>
          </a:xfrm>
        </p:spPr>
        <p:txBody>
          <a:bodyPr>
            <a:normAutofit fontScale="90000"/>
          </a:bodyPr>
          <a:lstStyle/>
          <a:p>
            <a:r>
              <a:rPr lang="en-US" b="1" dirty="0"/>
              <a:t>Human </a:t>
            </a:r>
            <a:r>
              <a:rPr lang="en-US" b="1" dirty="0" smtClean="0"/>
              <a:t>Trafficking</a:t>
            </a:r>
            <a:r>
              <a:rPr lang="en-US" b="1" dirty="0"/>
              <a:t>; </a:t>
            </a:r>
            <a:r>
              <a:rPr lang="en-US" b="1" dirty="0" smtClean="0"/>
              <a:t>Assessments </a:t>
            </a:r>
            <a:br>
              <a:rPr lang="en-US" b="1" dirty="0" smtClean="0"/>
            </a:br>
            <a:r>
              <a:rPr lang="en-US" b="1" dirty="0" smtClean="0"/>
              <a:t>by </a:t>
            </a:r>
            <a:r>
              <a:rPr lang="en-US" b="1" dirty="0"/>
              <a:t>L</a:t>
            </a:r>
            <a:r>
              <a:rPr lang="en-US" b="1" dirty="0" smtClean="0"/>
              <a:t>ocal </a:t>
            </a:r>
            <a:r>
              <a:rPr lang="en-US" b="1" dirty="0"/>
              <a:t>D</a:t>
            </a:r>
            <a:r>
              <a:rPr lang="en-US" b="1" dirty="0" smtClean="0"/>
              <a:t>epartments</a:t>
            </a:r>
            <a:endParaRPr lang="en-US" b="1" dirty="0"/>
          </a:p>
        </p:txBody>
      </p:sp>
      <p:sp>
        <p:nvSpPr>
          <p:cNvPr id="3" name="Content Placeholder 2"/>
          <p:cNvSpPr>
            <a:spLocks noGrp="1"/>
          </p:cNvSpPr>
          <p:nvPr>
            <p:ph idx="1"/>
          </p:nvPr>
        </p:nvSpPr>
        <p:spPr>
          <a:xfrm>
            <a:off x="228600" y="1600201"/>
            <a:ext cx="8763000" cy="4190999"/>
          </a:xfrm>
        </p:spPr>
        <p:txBody>
          <a:bodyPr>
            <a:normAutofit fontScale="85000" lnSpcReduction="10000"/>
          </a:bodyPr>
          <a:lstStyle/>
          <a:p>
            <a:pPr marL="0" indent="0">
              <a:buNone/>
            </a:pPr>
            <a:r>
              <a:rPr lang="en-US" sz="3800" b="1" dirty="0" smtClean="0"/>
              <a:t>HB 1006 (Herring) / SB 706 (Obenshain)</a:t>
            </a:r>
            <a:endParaRPr lang="en-US" sz="3800" b="1" dirty="0"/>
          </a:p>
          <a:p>
            <a:pPr lvl="0"/>
            <a:r>
              <a:rPr lang="en-US" dirty="0" smtClean="0"/>
              <a:t>Changes </a:t>
            </a:r>
            <a:r>
              <a:rPr lang="en-US" dirty="0"/>
              <a:t>the name of “sex trafficking assessments” to “human trafficking assessments”.</a:t>
            </a:r>
          </a:p>
          <a:p>
            <a:r>
              <a:rPr lang="en-US" dirty="0"/>
              <a:t>Allows local departments of social services conducting such human trafficking assessments to interview the alleged child victim or siblings without the consent and outside the presence of such child's or siblings' parent, guardian, legal custodian, or other person standing in loco parentis, or school personnel. </a:t>
            </a:r>
            <a:endParaRPr lang="en-US" dirty="0" smtClean="0"/>
          </a:p>
          <a:p>
            <a:r>
              <a:rPr lang="en-US" dirty="0" smtClean="0"/>
              <a:t>Amends </a:t>
            </a:r>
            <a:r>
              <a:rPr lang="en-US" dirty="0"/>
              <a:t>§63.2-1506.1</a:t>
            </a:r>
          </a:p>
          <a:p>
            <a:pPr lvl="0"/>
            <a:endParaRPr lang="en-US" dirty="0"/>
          </a:p>
        </p:txBody>
      </p:sp>
    </p:spTree>
    <p:extLst>
      <p:ext uri="{BB962C8B-B14F-4D97-AF65-F5344CB8AC3E}">
        <p14:creationId xmlns:p14="http://schemas.microsoft.com/office/powerpoint/2010/main" val="2677171812"/>
      </p:ext>
    </p:extLst>
  </p:cSld>
  <p:clrMapOvr>
    <a:masterClrMapping/>
  </p:clrMapOvr>
  <p:timing>
    <p:tnLst>
      <p:par>
        <p:cTn id="1" dur="indefinite" restart="never" nodeType="tmRoot"/>
      </p:par>
    </p:tnLst>
  </p:timing>
</p:sld>
</file>

<file path=ppt/slides/slide2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Sexual and Domestic Violence Prevention Fund</a:t>
            </a:r>
          </a:p>
        </p:txBody>
      </p:sp>
      <p:sp>
        <p:nvSpPr>
          <p:cNvPr id="3" name="Content Placeholder 2"/>
          <p:cNvSpPr>
            <a:spLocks noGrp="1"/>
          </p:cNvSpPr>
          <p:nvPr>
            <p:ph idx="1"/>
          </p:nvPr>
        </p:nvSpPr>
        <p:spPr>
          <a:xfrm>
            <a:off x="457200" y="1600201"/>
            <a:ext cx="8229600" cy="4648199"/>
          </a:xfrm>
        </p:spPr>
        <p:txBody>
          <a:bodyPr>
            <a:normAutofit fontScale="62500" lnSpcReduction="20000"/>
          </a:bodyPr>
          <a:lstStyle/>
          <a:p>
            <a:pPr marL="0" indent="0">
              <a:buNone/>
            </a:pPr>
            <a:r>
              <a:rPr lang="en-US" sz="5100" b="1" dirty="0"/>
              <a:t>HB 1015 (Herring) / SB 297 (</a:t>
            </a:r>
            <a:r>
              <a:rPr lang="en-US" sz="5100" b="1" dirty="0" err="1"/>
              <a:t>Favola</a:t>
            </a:r>
            <a:r>
              <a:rPr lang="en-US" sz="5100" b="1" dirty="0" smtClean="0"/>
              <a:t>)</a:t>
            </a:r>
            <a:endParaRPr lang="en-US" sz="5100" b="1" dirty="0"/>
          </a:p>
          <a:p>
            <a:pPr lvl="0"/>
            <a:r>
              <a:rPr lang="en-US" sz="3800" dirty="0" smtClean="0"/>
              <a:t>Creates </a:t>
            </a:r>
            <a:r>
              <a:rPr lang="en-US" sz="3800" dirty="0"/>
              <a:t>the Virginia Sexual and Domestic Violence Prevention Fund, </a:t>
            </a:r>
            <a:r>
              <a:rPr lang="en-US" sz="3800" dirty="0" smtClean="0"/>
              <a:t>administered </a:t>
            </a:r>
            <a:r>
              <a:rPr lang="en-US" sz="3800" dirty="0"/>
              <a:t>by the Department of Social Services, </a:t>
            </a:r>
            <a:r>
              <a:rPr lang="en-US" sz="3800" dirty="0" smtClean="0"/>
              <a:t>with </a:t>
            </a:r>
            <a:r>
              <a:rPr lang="en-US" sz="3800" dirty="0"/>
              <a:t>the Department of Health and the Virginia Sexual and Domestic Violence Action Alliance.</a:t>
            </a:r>
          </a:p>
          <a:p>
            <a:pPr lvl="0"/>
            <a:r>
              <a:rPr lang="en-US" sz="3800" dirty="0"/>
              <a:t>It will be used to develop, support, and evaluate programs that prevent sexual and domestic violence through strategies that (i) promote healthy practices related to relationships, sexuality, and social-emotional development and (ii) counteract the factors associated with the initial perpetration of sexual and domestic violence. </a:t>
            </a:r>
            <a:endParaRPr lang="en-US" sz="3800" dirty="0" smtClean="0"/>
          </a:p>
          <a:p>
            <a:r>
              <a:rPr lang="en-US" sz="3800" dirty="0"/>
              <a:t>Adds § 63.2-2300</a:t>
            </a:r>
          </a:p>
          <a:p>
            <a:pPr lvl="0"/>
            <a:endParaRPr lang="en-US" sz="3400" dirty="0"/>
          </a:p>
        </p:txBody>
      </p:sp>
    </p:spTree>
    <p:extLst>
      <p:ext uri="{BB962C8B-B14F-4D97-AF65-F5344CB8AC3E}">
        <p14:creationId xmlns:p14="http://schemas.microsoft.com/office/powerpoint/2010/main" val="2569283535"/>
      </p:ext>
    </p:extLst>
  </p:cSld>
  <p:clrMapOvr>
    <a:masterClrMapping/>
  </p:clrMapOvr>
  <p:timing>
    <p:tnLst>
      <p:par>
        <p:cTn id="1" dur="indefinite" restart="never" nodeType="tmRoot"/>
      </p:par>
    </p:tnLst>
  </p:timing>
</p:sld>
</file>

<file path=ppt/slides/slide2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Sexual A</a:t>
            </a:r>
            <a:r>
              <a:rPr lang="en-US" b="1" dirty="0" smtClean="0"/>
              <a:t>ssault </a:t>
            </a:r>
            <a:r>
              <a:rPr lang="en-US" b="1" dirty="0"/>
              <a:t>N</a:t>
            </a:r>
            <a:r>
              <a:rPr lang="en-US" b="1" dirty="0" smtClean="0"/>
              <a:t>urse </a:t>
            </a:r>
            <a:r>
              <a:rPr lang="en-US" b="1" dirty="0"/>
              <a:t>E</a:t>
            </a:r>
            <a:r>
              <a:rPr lang="en-US" b="1" dirty="0" smtClean="0"/>
              <a:t>xaminers</a:t>
            </a:r>
            <a:r>
              <a:rPr lang="en-US" b="1" dirty="0"/>
              <a:t>; </a:t>
            </a:r>
            <a:r>
              <a:rPr lang="en-US" b="1" dirty="0" smtClean="0"/>
              <a:t>Place </a:t>
            </a:r>
            <a:r>
              <a:rPr lang="en-US" b="1" dirty="0"/>
              <a:t>of </a:t>
            </a:r>
            <a:r>
              <a:rPr lang="en-US" b="1" dirty="0" smtClean="0"/>
              <a:t>Practice</a:t>
            </a:r>
            <a:endParaRPr lang="en-US" b="1" dirty="0"/>
          </a:p>
        </p:txBody>
      </p:sp>
      <p:sp>
        <p:nvSpPr>
          <p:cNvPr id="3" name="Content Placeholder 2"/>
          <p:cNvSpPr>
            <a:spLocks noGrp="1"/>
          </p:cNvSpPr>
          <p:nvPr>
            <p:ph idx="1"/>
          </p:nvPr>
        </p:nvSpPr>
        <p:spPr>
          <a:xfrm>
            <a:off x="457200" y="1600201"/>
            <a:ext cx="8458200" cy="4419599"/>
          </a:xfrm>
        </p:spPr>
        <p:txBody>
          <a:bodyPr>
            <a:normAutofit fontScale="85000" lnSpcReduction="10000"/>
          </a:bodyPr>
          <a:lstStyle/>
          <a:p>
            <a:pPr marL="0" indent="0">
              <a:buNone/>
            </a:pPr>
            <a:r>
              <a:rPr lang="en-US" sz="3800" b="1" dirty="0"/>
              <a:t>HB 1176 (Poindexter)</a:t>
            </a:r>
          </a:p>
          <a:p>
            <a:r>
              <a:rPr lang="en-US" sz="3000" dirty="0" smtClean="0"/>
              <a:t>Requires </a:t>
            </a:r>
            <a:r>
              <a:rPr lang="en-US" sz="3000" dirty="0"/>
              <a:t>every hospital to report quarterly to the Department of Health information regarding the number of certified sexual assault nurse examiners employed by the hospital and the location, and the street address and contact information for the location at which each certified sexual assault nurse examiner provides services. </a:t>
            </a:r>
            <a:endParaRPr lang="en-US" sz="3000" dirty="0" smtClean="0"/>
          </a:p>
          <a:p>
            <a:r>
              <a:rPr lang="en-US" sz="3000" dirty="0" smtClean="0"/>
              <a:t>Requires the Dept. of Health to post this information on their website.</a:t>
            </a:r>
          </a:p>
          <a:p>
            <a:r>
              <a:rPr lang="en-US" sz="3000" dirty="0" smtClean="0"/>
              <a:t>Adds </a:t>
            </a:r>
            <a:r>
              <a:rPr lang="en-US" sz="3000" dirty="0"/>
              <a:t>§ 32.1-23.2</a:t>
            </a:r>
          </a:p>
          <a:p>
            <a:pPr lvl="0"/>
            <a:endParaRPr lang="en-US" dirty="0"/>
          </a:p>
        </p:txBody>
      </p:sp>
    </p:spTree>
    <p:extLst>
      <p:ext uri="{BB962C8B-B14F-4D97-AF65-F5344CB8AC3E}">
        <p14:creationId xmlns:p14="http://schemas.microsoft.com/office/powerpoint/2010/main" val="1452797833"/>
      </p:ext>
    </p:extLst>
  </p:cSld>
  <p:clrMapOvr>
    <a:masterClrMapping/>
  </p:clrMapOvr>
  <p:timing>
    <p:tnLst>
      <p:par>
        <p:cTn id="1" dur="indefinite" restart="never" nodeType="tmRoot"/>
      </p:par>
    </p:tnLst>
  </p:timing>
</p:sld>
</file>

<file path=ppt/slides/slide2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b="1" dirty="0"/>
              <a:t>Child </a:t>
            </a:r>
            <a:r>
              <a:rPr lang="en-US" sz="4000" b="1" dirty="0" smtClean="0"/>
              <a:t>Pornography; Venue</a:t>
            </a:r>
            <a:endParaRPr lang="en-US" sz="4000" b="1" dirty="0"/>
          </a:p>
        </p:txBody>
      </p:sp>
      <p:sp>
        <p:nvSpPr>
          <p:cNvPr id="3" name="Content Placeholder 2"/>
          <p:cNvSpPr>
            <a:spLocks noGrp="1"/>
          </p:cNvSpPr>
          <p:nvPr>
            <p:ph idx="1"/>
          </p:nvPr>
        </p:nvSpPr>
        <p:spPr>
          <a:xfrm>
            <a:off x="457200" y="1417639"/>
            <a:ext cx="8229600" cy="4373562"/>
          </a:xfrm>
        </p:spPr>
        <p:txBody>
          <a:bodyPr>
            <a:normAutofit/>
          </a:bodyPr>
          <a:lstStyle/>
          <a:p>
            <a:pPr marL="0" indent="0">
              <a:buNone/>
            </a:pPr>
            <a:r>
              <a:rPr lang="en-US" b="1" dirty="0"/>
              <a:t>HB 1330 (Byron)</a:t>
            </a:r>
          </a:p>
          <a:p>
            <a:pPr lvl="0"/>
            <a:r>
              <a:rPr lang="en-US" sz="2400" dirty="0" smtClean="0"/>
              <a:t>Provides </a:t>
            </a:r>
            <a:r>
              <a:rPr lang="en-US" sz="2400" dirty="0"/>
              <a:t>that venue for a prosecution of child pornography possession, distribution, or production </a:t>
            </a:r>
            <a:r>
              <a:rPr lang="en-US" sz="2400" dirty="0" smtClean="0"/>
              <a:t>also may be where </a:t>
            </a:r>
            <a:r>
              <a:rPr lang="en-US" sz="2400" dirty="0"/>
              <a:t>the alleged offender </a:t>
            </a:r>
            <a:r>
              <a:rPr lang="en-US" sz="2400" i="1" dirty="0"/>
              <a:t>resides</a:t>
            </a:r>
            <a:r>
              <a:rPr lang="en-US" sz="2400" dirty="0"/>
              <a:t>. </a:t>
            </a:r>
          </a:p>
          <a:p>
            <a:pPr lvl="0"/>
            <a:r>
              <a:rPr lang="en-US" sz="2400" dirty="0"/>
              <a:t>Under current law, venue </a:t>
            </a:r>
            <a:r>
              <a:rPr lang="en-US" sz="2400" dirty="0" smtClean="0"/>
              <a:t>is limited to </a:t>
            </a:r>
            <a:r>
              <a:rPr lang="en-US" sz="2400" dirty="0"/>
              <a:t>the </a:t>
            </a:r>
            <a:r>
              <a:rPr lang="en-US" sz="2400" dirty="0" smtClean="0"/>
              <a:t>jurisdictions </a:t>
            </a:r>
            <a:r>
              <a:rPr lang="en-US" sz="2400" dirty="0"/>
              <a:t>where the unlawful act occurs or where any sexually explicit visual material associated with the unlawful act is produced, reproduced, found, stored, or possessed. </a:t>
            </a:r>
            <a:endParaRPr lang="en-US" sz="2400" dirty="0" smtClean="0"/>
          </a:p>
          <a:p>
            <a:r>
              <a:rPr lang="en-US" sz="2400" dirty="0"/>
              <a:t>Amends § 18.2-374.1 and § 18.2-374.1:1</a:t>
            </a:r>
          </a:p>
          <a:p>
            <a:pPr lvl="0"/>
            <a:endParaRPr lang="en-US" sz="2800" dirty="0"/>
          </a:p>
        </p:txBody>
      </p:sp>
    </p:spTree>
    <p:extLst>
      <p:ext uri="{BB962C8B-B14F-4D97-AF65-F5344CB8AC3E}">
        <p14:creationId xmlns:p14="http://schemas.microsoft.com/office/powerpoint/2010/main" val="2157910314"/>
      </p:ext>
    </p:extLst>
  </p:cSld>
  <p:clrMapOvr>
    <a:masterClrMapping/>
  </p:clrMapOvr>
  <p:timing>
    <p:tnLst>
      <p:par>
        <p:cTn id="1" dur="indefinite" restart="never" nodeType="tmRoot"/>
      </p:par>
    </p:tnLst>
  </p:timing>
</p:sld>
</file>

<file path=ppt/slides/slide2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9144000" cy="1143000"/>
          </a:xfrm>
        </p:spPr>
        <p:txBody>
          <a:bodyPr>
            <a:noAutofit/>
          </a:bodyPr>
          <a:lstStyle/>
          <a:p>
            <a:r>
              <a:rPr lang="en-US" sz="3600" b="1" dirty="0"/>
              <a:t>Prostitution; </a:t>
            </a:r>
            <a:r>
              <a:rPr lang="en-US" sz="3600" b="1" dirty="0" smtClean="0"/>
              <a:t>Touching </a:t>
            </a:r>
            <a:r>
              <a:rPr lang="en-US" sz="3600" b="1" dirty="0"/>
              <a:t>the </a:t>
            </a:r>
            <a:r>
              <a:rPr lang="en-US" sz="3600" b="1" dirty="0" smtClean="0"/>
              <a:t>Unclothed </a:t>
            </a:r>
            <a:r>
              <a:rPr lang="en-US" sz="3600" b="1" dirty="0"/>
              <a:t>G</a:t>
            </a:r>
            <a:r>
              <a:rPr lang="en-US" sz="3600" b="1" dirty="0" smtClean="0"/>
              <a:t>enitals </a:t>
            </a:r>
            <a:r>
              <a:rPr lang="en-US" sz="3600" b="1" dirty="0"/>
              <a:t>or </a:t>
            </a:r>
            <a:r>
              <a:rPr lang="en-US" sz="3600" b="1" dirty="0" smtClean="0"/>
              <a:t>Anus of Another</a:t>
            </a:r>
            <a:endParaRPr lang="en-US" sz="3600" b="1" dirty="0"/>
          </a:p>
        </p:txBody>
      </p:sp>
      <p:sp>
        <p:nvSpPr>
          <p:cNvPr id="3" name="Content Placeholder 2"/>
          <p:cNvSpPr>
            <a:spLocks noGrp="1"/>
          </p:cNvSpPr>
          <p:nvPr>
            <p:ph idx="1"/>
          </p:nvPr>
        </p:nvSpPr>
        <p:spPr>
          <a:xfrm>
            <a:off x="457200" y="1417639"/>
            <a:ext cx="8229600" cy="4373562"/>
          </a:xfrm>
        </p:spPr>
        <p:txBody>
          <a:bodyPr>
            <a:normAutofit lnSpcReduction="10000"/>
          </a:bodyPr>
          <a:lstStyle/>
          <a:p>
            <a:pPr marL="0" indent="0">
              <a:buNone/>
            </a:pPr>
            <a:r>
              <a:rPr lang="en-US" sz="2800" b="1" dirty="0"/>
              <a:t>HB 1524 (Delaney)</a:t>
            </a:r>
          </a:p>
          <a:p>
            <a:r>
              <a:rPr lang="en-US" sz="2800" dirty="0" smtClean="0"/>
              <a:t>Any </a:t>
            </a:r>
            <a:r>
              <a:rPr lang="en-US" sz="2800" dirty="0"/>
              <a:t>person who touches the unclothed genitals or anus of another with the intent to sexually arouse or gratify for money is guilty of prostitution, which is punishable as a Class 1 misdemeanor. </a:t>
            </a:r>
            <a:endParaRPr lang="en-US" sz="2800" dirty="0" smtClean="0"/>
          </a:p>
          <a:p>
            <a:r>
              <a:rPr lang="en-US" sz="2800" dirty="0" smtClean="0"/>
              <a:t>Any person who receives money for causing another to engage in this behavior is guilty of a Class 4 felony.</a:t>
            </a:r>
          </a:p>
          <a:p>
            <a:r>
              <a:rPr lang="en-US" sz="2800" dirty="0" smtClean="0"/>
              <a:t>Amends </a:t>
            </a:r>
            <a:r>
              <a:rPr lang="en-US" sz="2800" dirty="0"/>
              <a:t>§ 18.2-346, § 18.2-348, and § 18.2-356</a:t>
            </a:r>
          </a:p>
          <a:p>
            <a:pPr lvl="0"/>
            <a:endParaRPr lang="en-US" sz="2800" dirty="0"/>
          </a:p>
        </p:txBody>
      </p:sp>
    </p:spTree>
    <p:extLst>
      <p:ext uri="{BB962C8B-B14F-4D97-AF65-F5344CB8AC3E}">
        <p14:creationId xmlns:p14="http://schemas.microsoft.com/office/powerpoint/2010/main" val="1310021078"/>
      </p:ext>
    </p:extLst>
  </p:cSld>
  <p:clrMapOvr>
    <a:masterClrMapping/>
  </p:clrMapOvr>
  <p:timing>
    <p:tnLst>
      <p:par>
        <p:cTn id="1" dur="indefinite" restart="never" nodeType="tmRoot"/>
      </p:par>
    </p:tnLst>
  </p:timing>
</p:sld>
</file>

<file path=ppt/slides/slide2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Aggravated </a:t>
            </a:r>
            <a:r>
              <a:rPr lang="en-US" b="1" dirty="0" smtClean="0"/>
              <a:t>Sexual Battery; Penalty</a:t>
            </a:r>
            <a:endParaRPr lang="en-US" b="1" dirty="0"/>
          </a:p>
        </p:txBody>
      </p:sp>
      <p:sp>
        <p:nvSpPr>
          <p:cNvPr id="3" name="Content Placeholder 2"/>
          <p:cNvSpPr>
            <a:spLocks noGrp="1"/>
          </p:cNvSpPr>
          <p:nvPr>
            <p:ph idx="1"/>
          </p:nvPr>
        </p:nvSpPr>
        <p:spPr>
          <a:xfrm>
            <a:off x="457200" y="1417639"/>
            <a:ext cx="8229600" cy="4373562"/>
          </a:xfrm>
        </p:spPr>
        <p:txBody>
          <a:bodyPr>
            <a:normAutofit fontScale="92500" lnSpcReduction="10000"/>
          </a:bodyPr>
          <a:lstStyle/>
          <a:p>
            <a:pPr marL="0" indent="0">
              <a:buNone/>
            </a:pPr>
            <a:r>
              <a:rPr lang="en-US" sz="3500" b="1" dirty="0"/>
              <a:t>SB 42 (</a:t>
            </a:r>
            <a:r>
              <a:rPr lang="en-US" sz="3500" b="1" dirty="0" err="1"/>
              <a:t>DeSteph</a:t>
            </a:r>
            <a:r>
              <a:rPr lang="en-US" sz="3500" b="1" dirty="0"/>
              <a:t>)</a:t>
            </a:r>
          </a:p>
          <a:p>
            <a:pPr lvl="0"/>
            <a:r>
              <a:rPr lang="en-US" sz="2800" dirty="0" smtClean="0"/>
              <a:t>Provides </a:t>
            </a:r>
            <a:r>
              <a:rPr lang="en-US" sz="2800" dirty="0"/>
              <a:t>that any massage therapist, person practicing the healing arts, or physical therapist, or a person purporting to be such practitioner, who sexually abuses another person without the express consent of the complaining witness is guilty of aggravated sexual battery.</a:t>
            </a:r>
          </a:p>
          <a:p>
            <a:pPr lvl="0"/>
            <a:r>
              <a:rPr lang="en-US" sz="2800" dirty="0"/>
              <a:t>Aggravated sexual battery is a felony punishable by confinement </a:t>
            </a:r>
            <a:r>
              <a:rPr lang="en-US" sz="2800" dirty="0" smtClean="0"/>
              <a:t>of </a:t>
            </a:r>
            <a:r>
              <a:rPr lang="en-US" sz="2800" dirty="0"/>
              <a:t>not less than one nor more than 20 years and by a fine of not more than $100,000</a:t>
            </a:r>
            <a:r>
              <a:rPr lang="en-US" sz="2800" dirty="0" smtClean="0"/>
              <a:t>.</a:t>
            </a:r>
          </a:p>
          <a:p>
            <a:r>
              <a:rPr lang="en-US" sz="2800" dirty="0"/>
              <a:t>Amends § 18.2-67.3</a:t>
            </a:r>
          </a:p>
          <a:p>
            <a:pPr lvl="0"/>
            <a:endParaRPr lang="en-US" sz="2800" dirty="0"/>
          </a:p>
        </p:txBody>
      </p:sp>
    </p:spTree>
    <p:extLst>
      <p:ext uri="{BB962C8B-B14F-4D97-AF65-F5344CB8AC3E}">
        <p14:creationId xmlns:p14="http://schemas.microsoft.com/office/powerpoint/2010/main" val="822070227"/>
      </p:ext>
    </p:extLst>
  </p:cSld>
  <p:clrMapOvr>
    <a:masterClrMapping/>
  </p:clrMapOvr>
  <p:timing>
    <p:tnLst>
      <p:par>
        <p:cTn id="1" dur="indefinite" restart="never" nodeType="tmRoot"/>
      </p:par>
    </p:tnLst>
  </p:timing>
</p:sld>
</file>

<file path=ppt/slides/slide2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Sex </a:t>
            </a:r>
            <a:r>
              <a:rPr lang="en-US" b="1" dirty="0" smtClean="0"/>
              <a:t>Offenses Requiring </a:t>
            </a:r>
            <a:r>
              <a:rPr lang="en-US" b="1" dirty="0"/>
              <a:t>R</a:t>
            </a:r>
            <a:r>
              <a:rPr lang="en-US" b="1" dirty="0" smtClean="0"/>
              <a:t>egistration</a:t>
            </a:r>
            <a:endParaRPr lang="en-US" b="1" dirty="0"/>
          </a:p>
        </p:txBody>
      </p:sp>
      <p:sp>
        <p:nvSpPr>
          <p:cNvPr id="3" name="Content Placeholder 2"/>
          <p:cNvSpPr>
            <a:spLocks noGrp="1"/>
          </p:cNvSpPr>
          <p:nvPr>
            <p:ph idx="1"/>
          </p:nvPr>
        </p:nvSpPr>
        <p:spPr/>
        <p:txBody>
          <a:bodyPr>
            <a:normAutofit fontScale="92500"/>
          </a:bodyPr>
          <a:lstStyle/>
          <a:p>
            <a:pPr marL="0" indent="0">
              <a:buNone/>
            </a:pPr>
            <a:r>
              <a:rPr lang="en-US" b="1" dirty="0"/>
              <a:t>SB 492 (</a:t>
            </a:r>
            <a:r>
              <a:rPr lang="en-US" b="1" dirty="0" err="1"/>
              <a:t>Surovell</a:t>
            </a:r>
            <a:r>
              <a:rPr lang="en-US" b="1" dirty="0"/>
              <a:t>)</a:t>
            </a:r>
          </a:p>
          <a:p>
            <a:pPr lvl="0"/>
            <a:r>
              <a:rPr lang="en-US" sz="3000" dirty="0" smtClean="0"/>
              <a:t>Clarifies </a:t>
            </a:r>
            <a:r>
              <a:rPr lang="en-US" sz="3000" dirty="0"/>
              <a:t>the registration and reregistration obligations imposed upon a person convicted of a </a:t>
            </a:r>
            <a:r>
              <a:rPr lang="en-US" sz="3000" i="1" dirty="0"/>
              <a:t>foreign crime </a:t>
            </a:r>
            <a:r>
              <a:rPr lang="en-US" sz="3000" dirty="0"/>
              <a:t>similar to certain enumerated crimes or convicted of a foreign crime that requires registration in that jurisdiction for the purposes of registration with the Sex Offender and Crimes Against Minors Registry</a:t>
            </a:r>
            <a:r>
              <a:rPr lang="en-US" sz="3000" dirty="0" smtClean="0"/>
              <a:t>.</a:t>
            </a:r>
          </a:p>
          <a:p>
            <a:r>
              <a:rPr lang="en-US" sz="3000" dirty="0"/>
              <a:t>Amends § 9.1-902</a:t>
            </a:r>
          </a:p>
          <a:p>
            <a:pPr lvl="0"/>
            <a:endParaRPr lang="en-US" dirty="0"/>
          </a:p>
          <a:p>
            <a:pPr marL="0" indent="0">
              <a:buNone/>
            </a:pPr>
            <a:endParaRPr lang="en-US" dirty="0"/>
          </a:p>
        </p:txBody>
      </p:sp>
    </p:spTree>
    <p:extLst>
      <p:ext uri="{BB962C8B-B14F-4D97-AF65-F5344CB8AC3E}">
        <p14:creationId xmlns:p14="http://schemas.microsoft.com/office/powerpoint/2010/main" val="314190667"/>
      </p:ext>
    </p:extLst>
  </p:cSld>
  <p:clrMapOvr>
    <a:masterClrMapping/>
  </p:clrMapOvr>
  <p:timing>
    <p:tnLst>
      <p:par>
        <p:cTn id="1" dur="indefinite" restart="never" nodeType="tmRoot"/>
      </p:par>
    </p:tnLst>
  </p:timing>
</p:sld>
</file>

<file path=ppt/slides/slide2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Sex Offender and Crimes Against Minors Registry</a:t>
            </a:r>
          </a:p>
        </p:txBody>
      </p:sp>
      <p:sp>
        <p:nvSpPr>
          <p:cNvPr id="3" name="Content Placeholder 2"/>
          <p:cNvSpPr>
            <a:spLocks noGrp="1"/>
          </p:cNvSpPr>
          <p:nvPr>
            <p:ph idx="1"/>
          </p:nvPr>
        </p:nvSpPr>
        <p:spPr/>
        <p:txBody>
          <a:bodyPr>
            <a:normAutofit fontScale="77500" lnSpcReduction="20000"/>
          </a:bodyPr>
          <a:lstStyle/>
          <a:p>
            <a:pPr marL="0" indent="0">
              <a:buNone/>
            </a:pPr>
            <a:r>
              <a:rPr lang="en-US" sz="4100" b="1" dirty="0"/>
              <a:t>SB </a:t>
            </a:r>
            <a:r>
              <a:rPr lang="en-US" sz="4100" b="1" dirty="0" smtClean="0"/>
              <a:t>579</a:t>
            </a:r>
            <a:r>
              <a:rPr lang="en-US" sz="4100" dirty="0"/>
              <a:t> </a:t>
            </a:r>
            <a:r>
              <a:rPr lang="en-US" sz="4100" b="1" dirty="0"/>
              <a:t>(Howell</a:t>
            </a:r>
            <a:r>
              <a:rPr lang="en-US" sz="4100" b="1" dirty="0" smtClean="0"/>
              <a:t>)</a:t>
            </a:r>
          </a:p>
          <a:p>
            <a:pPr lvl="0"/>
            <a:r>
              <a:rPr lang="en-US" dirty="0"/>
              <a:t>Makes numerous changes to the provisions governing the Sex Offender and Crimes Against Minors Registry. </a:t>
            </a:r>
          </a:p>
          <a:p>
            <a:pPr lvl="0"/>
            <a:r>
              <a:rPr lang="en-US" dirty="0"/>
              <a:t>The bill changes the number of classifications of offenders who are required to register under the Registry to match the number of classifications under federal law and re-designates the classifications as Tier I, Tier II, and Tier III offenses. </a:t>
            </a:r>
          </a:p>
          <a:p>
            <a:pPr lvl="0"/>
            <a:r>
              <a:rPr lang="en-US" dirty="0"/>
              <a:t>The bill also streamlines the reregistration process, eliminates the need for lower-level offenders to reregister annually, and allows offenders to electronically verify their registration information.</a:t>
            </a:r>
          </a:p>
          <a:p>
            <a:pPr marL="0" indent="0">
              <a:buNone/>
            </a:pPr>
            <a:endParaRPr lang="en-US" b="1" dirty="0"/>
          </a:p>
        </p:txBody>
      </p:sp>
    </p:spTree>
    <p:extLst>
      <p:ext uri="{BB962C8B-B14F-4D97-AF65-F5344CB8AC3E}">
        <p14:creationId xmlns:p14="http://schemas.microsoft.com/office/powerpoint/2010/main" val="894478359"/>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pPr marL="0" indent="0" algn="ctr">
              <a:buNone/>
            </a:pPr>
            <a:r>
              <a:rPr lang="en-US" sz="7000" dirty="0" smtClean="0"/>
              <a:t>CASINO GAMING,</a:t>
            </a:r>
          </a:p>
          <a:p>
            <a:pPr marL="0" indent="0" algn="ctr">
              <a:buNone/>
            </a:pPr>
            <a:r>
              <a:rPr lang="en-US" sz="7000" dirty="0" smtClean="0"/>
              <a:t>GAMBLING &amp;</a:t>
            </a:r>
          </a:p>
          <a:p>
            <a:pPr marL="0" indent="0" algn="ctr">
              <a:buNone/>
            </a:pPr>
            <a:r>
              <a:rPr lang="en-US" sz="7000" dirty="0" smtClean="0"/>
              <a:t>LOTTERY</a:t>
            </a:r>
          </a:p>
        </p:txBody>
      </p:sp>
    </p:spTree>
    <p:extLst>
      <p:ext uri="{BB962C8B-B14F-4D97-AF65-F5344CB8AC3E}">
        <p14:creationId xmlns:p14="http://schemas.microsoft.com/office/powerpoint/2010/main" val="1153239958"/>
      </p:ext>
    </p:extLst>
  </p:cSld>
  <p:clrMapOvr>
    <a:masterClrMapping/>
  </p:clrMapOvr>
  <p:timing>
    <p:tnLst>
      <p:par>
        <p:cTn id="1" dur="indefinite" restart="never" nodeType="tmRoot"/>
      </p:par>
    </p:tnLst>
  </p:timing>
</p:sld>
</file>

<file path=ppt/slides/slide2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Sex Offender and Crimes Against Minors </a:t>
            </a:r>
            <a:r>
              <a:rPr lang="en-US" b="1" dirty="0" smtClean="0"/>
              <a:t>Registry</a:t>
            </a:r>
            <a:endParaRPr lang="en-US" b="1" dirty="0"/>
          </a:p>
        </p:txBody>
      </p:sp>
      <p:sp>
        <p:nvSpPr>
          <p:cNvPr id="3" name="Content Placeholder 2"/>
          <p:cNvSpPr>
            <a:spLocks noGrp="1"/>
          </p:cNvSpPr>
          <p:nvPr>
            <p:ph idx="1"/>
          </p:nvPr>
        </p:nvSpPr>
        <p:spPr/>
        <p:txBody>
          <a:bodyPr>
            <a:normAutofit/>
          </a:bodyPr>
          <a:lstStyle/>
          <a:p>
            <a:r>
              <a:rPr lang="en-US" sz="2800" dirty="0" smtClean="0"/>
              <a:t>Amends </a:t>
            </a:r>
            <a:r>
              <a:rPr lang="en-US" sz="2800" dirty="0"/>
              <a:t>§§ 2.2-515.2, 9.1-900, 9.1-901, 9.1-902, 9.1-903, 9.1-904, as it shall become effective, 9.1-906 through 9.1-914, 9.1-918, 15.2-2283.1, 16.1-228, 18.2-348.1, 18.2-370.5, 18.2-472.1, 22.1-79, 23.1-407, 32.1-127, 46.2-116, 46.2-117, 46.2-118, 46.2-323, 46.2-324, 46.2-330, 46.2-345, 46.2-2011.33, 63.2-100, 63.2-1205.1, 63.2-1503, 63.2-1506, and 63.2-1732</a:t>
            </a:r>
          </a:p>
          <a:p>
            <a:pPr lvl="0"/>
            <a:endParaRPr lang="en-US" sz="2800" dirty="0"/>
          </a:p>
        </p:txBody>
      </p:sp>
    </p:spTree>
    <p:extLst>
      <p:ext uri="{BB962C8B-B14F-4D97-AF65-F5344CB8AC3E}">
        <p14:creationId xmlns:p14="http://schemas.microsoft.com/office/powerpoint/2010/main" val="1745752609"/>
      </p:ext>
    </p:extLst>
  </p:cSld>
  <p:clrMapOvr>
    <a:masterClrMapping/>
  </p:clrMapOvr>
  <p:timing>
    <p:tnLst>
      <p:par>
        <p:cTn id="1" dur="indefinite" restart="never" nodeType="tmRoot"/>
      </p:par>
    </p:tnLst>
  </p:timing>
</p:sld>
</file>

<file path=ppt/slides/slide2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297362"/>
          </a:xfrm>
        </p:spPr>
        <p:txBody>
          <a:bodyPr>
            <a:normAutofit/>
          </a:bodyPr>
          <a:lstStyle/>
          <a:p>
            <a:r>
              <a:rPr lang="en-US" sz="7200" dirty="0" smtClean="0"/>
              <a:t>VICTIMS’</a:t>
            </a:r>
            <a:br>
              <a:rPr lang="en-US" sz="7200" dirty="0" smtClean="0"/>
            </a:br>
            <a:r>
              <a:rPr lang="en-US" sz="7200" dirty="0" smtClean="0"/>
              <a:t>RIGHTS</a:t>
            </a:r>
            <a:endParaRPr lang="en-US" sz="7200" dirty="0"/>
          </a:p>
        </p:txBody>
      </p:sp>
    </p:spTree>
    <p:extLst>
      <p:ext uri="{BB962C8B-B14F-4D97-AF65-F5344CB8AC3E}">
        <p14:creationId xmlns:p14="http://schemas.microsoft.com/office/powerpoint/2010/main" val="1547236983"/>
      </p:ext>
    </p:extLst>
  </p:cSld>
  <p:clrMapOvr>
    <a:masterClrMapping/>
  </p:clrMapOvr>
</p:sld>
</file>

<file path=ppt/slides/slide2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800" b="1" dirty="0" smtClean="0"/>
              <a:t>CICF; Uncompensated Medical Costs; Sexual Assault Victims</a:t>
            </a:r>
            <a:endParaRPr lang="en-US" sz="3800" b="1" dirty="0"/>
          </a:p>
        </p:txBody>
      </p:sp>
      <p:sp>
        <p:nvSpPr>
          <p:cNvPr id="3" name="Content Placeholder 2"/>
          <p:cNvSpPr>
            <a:spLocks noGrp="1"/>
          </p:cNvSpPr>
          <p:nvPr>
            <p:ph idx="1"/>
          </p:nvPr>
        </p:nvSpPr>
        <p:spPr>
          <a:xfrm>
            <a:off x="457200" y="1600201"/>
            <a:ext cx="8229600" cy="4724399"/>
          </a:xfrm>
        </p:spPr>
        <p:txBody>
          <a:bodyPr>
            <a:normAutofit fontScale="70000" lnSpcReduction="20000"/>
          </a:bodyPr>
          <a:lstStyle/>
          <a:p>
            <a:pPr marL="0" indent="0">
              <a:buNone/>
            </a:pPr>
            <a:r>
              <a:rPr lang="en-US" sz="4600" b="1" dirty="0"/>
              <a:t>HB 806 (Delaney) /SB 949 (Lucas)</a:t>
            </a:r>
          </a:p>
          <a:p>
            <a:r>
              <a:rPr lang="en-US" sz="3400" dirty="0" smtClean="0"/>
              <a:t>Adds to those persons invited by CA’s to annual SART meetings to include (</a:t>
            </a:r>
            <a:r>
              <a:rPr lang="en-US" sz="3400" dirty="0"/>
              <a:t>i) local health department district directors; (ii) the administrator of each licensed hospital within the jurisdiction; (iii) the director of each health safety net clinic within the </a:t>
            </a:r>
            <a:r>
              <a:rPr lang="en-US" sz="3400" dirty="0" smtClean="0"/>
              <a:t>jurisdiction; </a:t>
            </a:r>
            <a:r>
              <a:rPr lang="en-US" sz="3400" dirty="0"/>
              <a:t>and (iv) as determined by </a:t>
            </a:r>
            <a:r>
              <a:rPr lang="en-US" sz="3400" dirty="0" smtClean="0"/>
              <a:t>CA, </a:t>
            </a:r>
            <a:r>
              <a:rPr lang="en-US" sz="3400" dirty="0"/>
              <a:t>any other local health care providers</a:t>
            </a:r>
            <a:r>
              <a:rPr lang="en-US" sz="3400" dirty="0" smtClean="0"/>
              <a:t>.</a:t>
            </a:r>
          </a:p>
          <a:p>
            <a:r>
              <a:rPr lang="en-US" sz="3400" dirty="0" smtClean="0"/>
              <a:t>CA can use alternate means of attendance including electronic means</a:t>
            </a:r>
            <a:r>
              <a:rPr lang="en-US" sz="3400" dirty="0"/>
              <a:t>. </a:t>
            </a:r>
            <a:endParaRPr lang="en-US" sz="3400" dirty="0" smtClean="0"/>
          </a:p>
          <a:p>
            <a:r>
              <a:rPr lang="en-US" sz="3400" dirty="0" smtClean="0"/>
              <a:t>Sec. of Health &amp; Human Resources to create workgroup to look at expanding expense reimbursements.</a:t>
            </a:r>
          </a:p>
          <a:p>
            <a:r>
              <a:rPr lang="en-US" sz="3400" dirty="0" smtClean="0"/>
              <a:t>Amends </a:t>
            </a:r>
            <a:r>
              <a:rPr lang="en-US" sz="3400" dirty="0"/>
              <a:t>§ 15.2-1627.4</a:t>
            </a:r>
          </a:p>
          <a:p>
            <a:endParaRPr lang="en-US" dirty="0"/>
          </a:p>
        </p:txBody>
      </p:sp>
    </p:spTree>
    <p:extLst>
      <p:ext uri="{BB962C8B-B14F-4D97-AF65-F5344CB8AC3E}">
        <p14:creationId xmlns:p14="http://schemas.microsoft.com/office/powerpoint/2010/main" val="3532035361"/>
      </p:ext>
    </p:extLst>
  </p:cSld>
  <p:clrMapOvr>
    <a:masterClrMapping/>
  </p:clrMapOvr>
  <p:timing>
    <p:tnLst>
      <p:par>
        <p:cTn id="1" dur="indefinite" restart="never" nodeType="tmRoot"/>
      </p:par>
    </p:tnLst>
  </p:timing>
</p:sld>
</file>

<file path=ppt/slides/slide2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274638"/>
            <a:ext cx="8686800" cy="1143000"/>
          </a:xfrm>
        </p:spPr>
        <p:txBody>
          <a:bodyPr>
            <a:normAutofit fontScale="90000"/>
          </a:bodyPr>
          <a:lstStyle/>
          <a:p>
            <a:r>
              <a:rPr lang="en-US" b="1" dirty="0"/>
              <a:t>Compensating </a:t>
            </a:r>
            <a:r>
              <a:rPr lang="en-US" b="1" dirty="0" smtClean="0"/>
              <a:t>Victims </a:t>
            </a:r>
            <a:r>
              <a:rPr lang="en-US" b="1" dirty="0"/>
              <a:t>of </a:t>
            </a:r>
            <a:r>
              <a:rPr lang="en-US" b="1" dirty="0" smtClean="0"/>
              <a:t>Crime;  Awards; Grandchildren</a:t>
            </a:r>
            <a:endParaRPr lang="en-US" b="1" dirty="0"/>
          </a:p>
        </p:txBody>
      </p:sp>
      <p:sp>
        <p:nvSpPr>
          <p:cNvPr id="3" name="Content Placeholder 2"/>
          <p:cNvSpPr>
            <a:spLocks noGrp="1"/>
          </p:cNvSpPr>
          <p:nvPr>
            <p:ph idx="1"/>
          </p:nvPr>
        </p:nvSpPr>
        <p:spPr/>
        <p:txBody>
          <a:bodyPr>
            <a:normAutofit fontScale="85000" lnSpcReduction="20000"/>
          </a:bodyPr>
          <a:lstStyle/>
          <a:p>
            <a:pPr marL="0" indent="0">
              <a:buNone/>
            </a:pPr>
            <a:r>
              <a:rPr lang="en-US" b="1" dirty="0"/>
              <a:t>HB 988 (Batten)</a:t>
            </a:r>
          </a:p>
          <a:p>
            <a:pPr lvl="0"/>
            <a:r>
              <a:rPr lang="en-US" dirty="0" smtClean="0"/>
              <a:t>This </a:t>
            </a:r>
            <a:r>
              <a:rPr lang="en-US" dirty="0"/>
              <a:t>bill includes grandchildren of the victim of a crime, who are alive at the time of the commission of the crime, in the list of persons eligible for compensation as a result of the death of the victim (i) as a direct result of the crime or (ii) due to the victim's trying to prevent a crime or attempted crime </a:t>
            </a:r>
            <a:r>
              <a:rPr lang="en-US" dirty="0" smtClean="0"/>
              <a:t>or </a:t>
            </a:r>
            <a:r>
              <a:rPr lang="en-US" dirty="0"/>
              <a:t>trying to apprehend a person who had committed a crime in his presence or had committed a felony</a:t>
            </a:r>
            <a:r>
              <a:rPr lang="en-US" dirty="0" smtClean="0"/>
              <a:t>.</a:t>
            </a:r>
          </a:p>
          <a:p>
            <a:r>
              <a:rPr lang="en-US" dirty="0"/>
              <a:t>Amends § 19.2-368.4</a:t>
            </a:r>
          </a:p>
          <a:p>
            <a:pPr lvl="0"/>
            <a:endParaRPr lang="en-US" dirty="0"/>
          </a:p>
        </p:txBody>
      </p:sp>
    </p:spTree>
    <p:extLst>
      <p:ext uri="{BB962C8B-B14F-4D97-AF65-F5344CB8AC3E}">
        <p14:creationId xmlns:p14="http://schemas.microsoft.com/office/powerpoint/2010/main" val="3941941244"/>
      </p:ext>
    </p:extLst>
  </p:cSld>
  <p:clrMapOvr>
    <a:masterClrMapping/>
  </p:clrMapOvr>
  <p:timing>
    <p:tnLst>
      <p:par>
        <p:cTn id="1" dur="indefinite" restart="never" nodeType="tmRoot"/>
      </p:par>
    </p:tnLst>
  </p:timing>
</p:sld>
</file>

<file path=ppt/slides/slide2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09600" y="457200"/>
            <a:ext cx="8153400" cy="6555641"/>
          </a:xfrm>
          <a:prstGeom prst="rect">
            <a:avLst/>
          </a:prstGeom>
        </p:spPr>
        <p:txBody>
          <a:bodyPr wrap="square">
            <a:spAutoFit/>
          </a:bodyPr>
          <a:lstStyle/>
          <a:p>
            <a:pPr marL="109728" indent="0" algn="ctr">
              <a:buNone/>
            </a:pPr>
            <a:r>
              <a:rPr lang="en-US" b="1" dirty="0" smtClean="0">
                <a:latin typeface="Arial" pitchFamily="34" charset="0"/>
                <a:cs typeface="Arial" pitchFamily="34" charset="0"/>
              </a:rPr>
              <a:t>Jane Sherman Chambers, Director</a:t>
            </a:r>
          </a:p>
          <a:p>
            <a:pPr marL="109728" indent="0" algn="ctr">
              <a:buNone/>
            </a:pPr>
            <a:r>
              <a:rPr lang="en-US" b="1" dirty="0" smtClean="0">
                <a:latin typeface="Arial" pitchFamily="34" charset="0"/>
                <a:cs typeface="Arial" pitchFamily="34" charset="0"/>
              </a:rPr>
              <a:t>Commonwealth’s Attorneys’ Services Council</a:t>
            </a:r>
          </a:p>
          <a:p>
            <a:pPr marL="109728" indent="0" algn="ctr">
              <a:buNone/>
            </a:pPr>
            <a:r>
              <a:rPr lang="en-US" b="1" dirty="0" smtClean="0">
                <a:latin typeface="Arial" pitchFamily="34" charset="0"/>
                <a:cs typeface="Arial" pitchFamily="34" charset="0"/>
                <a:hlinkClick r:id="rId2"/>
              </a:rPr>
              <a:t>jscham@wm.edu</a:t>
            </a:r>
            <a:endParaRPr lang="en-US" b="1" dirty="0" smtClean="0">
              <a:latin typeface="Arial" pitchFamily="34" charset="0"/>
              <a:cs typeface="Arial" pitchFamily="34" charset="0"/>
            </a:endParaRPr>
          </a:p>
          <a:p>
            <a:pPr marL="109728" indent="0" algn="ctr">
              <a:buNone/>
            </a:pPr>
            <a:r>
              <a:rPr lang="en-US" b="1" dirty="0" smtClean="0">
                <a:latin typeface="Arial" pitchFamily="34" charset="0"/>
                <a:cs typeface="Arial" pitchFamily="34" charset="0"/>
              </a:rPr>
              <a:t>757-253-5124</a:t>
            </a:r>
          </a:p>
          <a:p>
            <a:pPr marL="109728" indent="0" algn="ctr">
              <a:buNone/>
            </a:pPr>
            <a:endParaRPr lang="en-US" sz="2400" dirty="0" smtClean="0">
              <a:latin typeface="Arial" pitchFamily="34" charset="0"/>
              <a:cs typeface="Arial" pitchFamily="34" charset="0"/>
            </a:endParaRPr>
          </a:p>
          <a:p>
            <a:pPr marL="109728" indent="0" algn="ctr">
              <a:buNone/>
            </a:pPr>
            <a:r>
              <a:rPr lang="en-US" sz="2400" dirty="0" smtClean="0">
                <a:latin typeface="Arial" pitchFamily="34" charset="0"/>
                <a:cs typeface="Arial" pitchFamily="34" charset="0"/>
              </a:rPr>
              <a:t>Many </a:t>
            </a:r>
            <a:r>
              <a:rPr lang="en-US" sz="2400" dirty="0" smtClean="0">
                <a:latin typeface="Arial" pitchFamily="34" charset="0"/>
                <a:cs typeface="Arial" pitchFamily="34" charset="0"/>
              </a:rPr>
              <a:t>thanks for their invaluable assistance:</a:t>
            </a:r>
            <a:endParaRPr lang="en-US" sz="2400" dirty="0" smtClean="0">
              <a:latin typeface="Arial" pitchFamily="34" charset="0"/>
              <a:cs typeface="Arial" pitchFamily="34" charset="0"/>
            </a:endParaRPr>
          </a:p>
          <a:p>
            <a:pPr marL="109728" indent="0" algn="ctr">
              <a:buNone/>
            </a:pPr>
            <a:r>
              <a:rPr lang="en-US" sz="2400" dirty="0" smtClean="0">
                <a:latin typeface="Arial" pitchFamily="34" charset="0"/>
                <a:cs typeface="Arial" pitchFamily="34" charset="0"/>
              </a:rPr>
              <a:t>  </a:t>
            </a:r>
          </a:p>
          <a:p>
            <a:pPr marL="109728" indent="0" algn="ctr">
              <a:buNone/>
            </a:pPr>
            <a:r>
              <a:rPr lang="en-US" sz="2400" dirty="0" smtClean="0">
                <a:latin typeface="Arial" pitchFamily="34" charset="0"/>
                <a:cs typeface="Arial" pitchFamily="34" charset="0"/>
              </a:rPr>
              <a:t>Lori </a:t>
            </a:r>
            <a:r>
              <a:rPr lang="en-US" sz="2400" dirty="0">
                <a:latin typeface="Arial" pitchFamily="34" charset="0"/>
                <a:cs typeface="Arial" pitchFamily="34" charset="0"/>
              </a:rPr>
              <a:t>DiGiosia</a:t>
            </a:r>
          </a:p>
          <a:p>
            <a:pPr marL="109728" indent="0" algn="ctr">
              <a:buNone/>
            </a:pPr>
            <a:r>
              <a:rPr lang="en-US" sz="2400" dirty="0">
                <a:latin typeface="Arial" pitchFamily="34" charset="0"/>
                <a:cs typeface="Arial" pitchFamily="34" charset="0"/>
              </a:rPr>
              <a:t>Chief Deputy Commonwealth’s Attorney</a:t>
            </a:r>
          </a:p>
          <a:p>
            <a:pPr marL="109728" indent="0" algn="ctr">
              <a:buNone/>
            </a:pPr>
            <a:r>
              <a:rPr lang="en-US" sz="2400" dirty="0">
                <a:latin typeface="Arial" pitchFamily="34" charset="0"/>
                <a:cs typeface="Arial" pitchFamily="34" charset="0"/>
              </a:rPr>
              <a:t>Stafford </a:t>
            </a:r>
            <a:r>
              <a:rPr lang="en-US" sz="2400" dirty="0" smtClean="0">
                <a:latin typeface="Arial" pitchFamily="34" charset="0"/>
                <a:cs typeface="Arial" pitchFamily="34" charset="0"/>
              </a:rPr>
              <a:t>County</a:t>
            </a:r>
          </a:p>
          <a:p>
            <a:pPr marL="109728" indent="0" algn="ctr">
              <a:buNone/>
            </a:pPr>
            <a:endParaRPr lang="en-US" sz="2400" dirty="0">
              <a:latin typeface="Arial" pitchFamily="34" charset="0"/>
              <a:cs typeface="Arial" pitchFamily="34" charset="0"/>
            </a:endParaRPr>
          </a:p>
          <a:p>
            <a:pPr marL="109728" indent="0" algn="ctr">
              <a:buNone/>
            </a:pPr>
            <a:r>
              <a:rPr lang="en-US" sz="2400" dirty="0" smtClean="0">
                <a:latin typeface="Arial" pitchFamily="34" charset="0"/>
                <a:cs typeface="Arial" pitchFamily="34" charset="0"/>
              </a:rPr>
              <a:t>Kristi </a:t>
            </a:r>
            <a:r>
              <a:rPr lang="en-US" sz="2400" dirty="0" err="1" smtClean="0">
                <a:latin typeface="Arial" pitchFamily="34" charset="0"/>
                <a:cs typeface="Arial" pitchFamily="34" charset="0"/>
              </a:rPr>
              <a:t>Shalton</a:t>
            </a:r>
            <a:endParaRPr lang="en-US" sz="2400" dirty="0" smtClean="0">
              <a:latin typeface="Arial" pitchFamily="34" charset="0"/>
              <a:cs typeface="Arial" pitchFamily="34" charset="0"/>
            </a:endParaRPr>
          </a:p>
          <a:p>
            <a:pPr marL="109728" indent="0" algn="ctr">
              <a:buNone/>
            </a:pPr>
            <a:r>
              <a:rPr lang="en-US" sz="2400" dirty="0" smtClean="0">
                <a:latin typeface="Arial" pitchFamily="34" charset="0"/>
                <a:cs typeface="Arial" pitchFamily="34" charset="0"/>
              </a:rPr>
              <a:t>Department of Criminal Justice Services</a:t>
            </a:r>
          </a:p>
          <a:p>
            <a:pPr marL="109728" indent="0" algn="ctr">
              <a:buNone/>
            </a:pPr>
            <a:endParaRPr lang="en-US" sz="2400" dirty="0">
              <a:latin typeface="Arial" pitchFamily="34" charset="0"/>
              <a:cs typeface="Arial" pitchFamily="34" charset="0"/>
            </a:endParaRPr>
          </a:p>
          <a:p>
            <a:pPr marL="109728" indent="0" algn="ctr">
              <a:buNone/>
            </a:pPr>
            <a:r>
              <a:rPr lang="en-US" sz="2400" dirty="0" smtClean="0">
                <a:latin typeface="Arial" pitchFamily="34" charset="0"/>
                <a:cs typeface="Arial" pitchFamily="34" charset="0"/>
              </a:rPr>
              <a:t>Capt. Keenon </a:t>
            </a:r>
            <a:r>
              <a:rPr lang="en-US" sz="2400" dirty="0" smtClean="0">
                <a:latin typeface="Arial" pitchFamily="34" charset="0"/>
                <a:cs typeface="Arial" pitchFamily="34" charset="0"/>
              </a:rPr>
              <a:t>Hook</a:t>
            </a:r>
          </a:p>
          <a:p>
            <a:pPr marL="109728" indent="0" algn="ctr">
              <a:buNone/>
            </a:pPr>
            <a:r>
              <a:rPr lang="en-US" sz="2400" dirty="0" smtClean="0">
                <a:latin typeface="Arial" pitchFamily="34" charset="0"/>
                <a:cs typeface="Arial" pitchFamily="34" charset="0"/>
              </a:rPr>
              <a:t>Virginia State Police</a:t>
            </a:r>
            <a:endParaRPr lang="en-US" sz="2400" dirty="0">
              <a:latin typeface="Arial" pitchFamily="34" charset="0"/>
              <a:cs typeface="Arial" pitchFamily="34" charset="0"/>
            </a:endParaRPr>
          </a:p>
          <a:p>
            <a:pPr algn="ctr"/>
            <a:endParaRPr lang="en-US" sz="2800" dirty="0"/>
          </a:p>
          <a:p>
            <a:endParaRPr lang="en-US" sz="3200" dirty="0"/>
          </a:p>
        </p:txBody>
      </p:sp>
      <p:sp>
        <p:nvSpPr>
          <p:cNvPr id="3" name="Slide Number Placeholder 2"/>
          <p:cNvSpPr>
            <a:spLocks noGrp="1"/>
          </p:cNvSpPr>
          <p:nvPr>
            <p:ph type="sldNum" sz="quarter" idx="12"/>
          </p:nvPr>
        </p:nvSpPr>
        <p:spPr/>
        <p:txBody>
          <a:bodyPr/>
          <a:lstStyle/>
          <a:p>
            <a:fld id="{80BC0022-2A8E-4979-8726-E1200C30B10A}" type="slidenum">
              <a:rPr lang="en-US" smtClean="0"/>
              <a:pPr/>
              <a:t>264</a:t>
            </a:fld>
            <a:endParaRPr lang="en-US" dirty="0"/>
          </a:p>
        </p:txBody>
      </p:sp>
    </p:spTree>
    <p:extLst>
      <p:ext uri="{BB962C8B-B14F-4D97-AF65-F5344CB8AC3E}">
        <p14:creationId xmlns:p14="http://schemas.microsoft.com/office/powerpoint/2010/main" val="296371314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Lottery </a:t>
            </a:r>
            <a:r>
              <a:rPr lang="en-US" b="1" dirty="0" smtClean="0"/>
              <a:t>Board; </a:t>
            </a:r>
            <a:br>
              <a:rPr lang="en-US" b="1" dirty="0" smtClean="0"/>
            </a:br>
            <a:r>
              <a:rPr lang="en-US" b="1" dirty="0" smtClean="0"/>
              <a:t>Regulation </a:t>
            </a:r>
            <a:r>
              <a:rPr lang="en-US" b="1" dirty="0"/>
              <a:t>of C</a:t>
            </a:r>
            <a:r>
              <a:rPr lang="en-US" b="1" dirty="0" smtClean="0"/>
              <a:t>asino Gaming</a:t>
            </a:r>
            <a:endParaRPr lang="en-US" b="1" dirty="0"/>
          </a:p>
        </p:txBody>
      </p:sp>
      <p:sp>
        <p:nvSpPr>
          <p:cNvPr id="3" name="Content Placeholder 2"/>
          <p:cNvSpPr>
            <a:spLocks noGrp="1"/>
          </p:cNvSpPr>
          <p:nvPr>
            <p:ph idx="1"/>
          </p:nvPr>
        </p:nvSpPr>
        <p:spPr>
          <a:xfrm>
            <a:off x="457200" y="1600201"/>
            <a:ext cx="8229600" cy="4724399"/>
          </a:xfrm>
        </p:spPr>
        <p:txBody>
          <a:bodyPr>
            <a:normAutofit fontScale="92500" lnSpcReduction="20000"/>
          </a:bodyPr>
          <a:lstStyle/>
          <a:p>
            <a:pPr marL="0" indent="0">
              <a:buNone/>
            </a:pPr>
            <a:r>
              <a:rPr lang="en-US" sz="3500" b="1" dirty="0" smtClean="0"/>
              <a:t>HB 4 (Knight</a:t>
            </a:r>
            <a:r>
              <a:rPr lang="en-US" sz="3500" b="1" dirty="0"/>
              <a:t>) / </a:t>
            </a:r>
            <a:r>
              <a:rPr lang="en-US" sz="3500" b="1" dirty="0" smtClean="0"/>
              <a:t>SB 36 (Lucas)</a:t>
            </a:r>
          </a:p>
          <a:p>
            <a:pPr lvl="0"/>
            <a:r>
              <a:rPr lang="en-US" sz="3000" dirty="0" smtClean="0"/>
              <a:t>Authorizes casino gaming in the Commonwealth under </a:t>
            </a:r>
            <a:r>
              <a:rPr lang="en-US" sz="3000" dirty="0"/>
              <a:t>the </a:t>
            </a:r>
            <a:r>
              <a:rPr lang="en-US" sz="3000" dirty="0" smtClean="0"/>
              <a:t>authority </a:t>
            </a:r>
            <a:r>
              <a:rPr lang="en-US" sz="3000" dirty="0"/>
              <a:t>of the Virginia </a:t>
            </a:r>
            <a:r>
              <a:rPr lang="en-US" sz="3000" dirty="0" smtClean="0"/>
              <a:t>Lottery Board.</a:t>
            </a:r>
            <a:endParaRPr lang="en-US" sz="3000" dirty="0"/>
          </a:p>
          <a:p>
            <a:pPr lvl="0"/>
            <a:r>
              <a:rPr lang="en-US" sz="3000" dirty="0" smtClean="0"/>
              <a:t>Significant new </a:t>
            </a:r>
            <a:r>
              <a:rPr lang="en-US" sz="3000" dirty="0"/>
              <a:t>c</a:t>
            </a:r>
            <a:r>
              <a:rPr lang="en-US" sz="3000" dirty="0" smtClean="0"/>
              <a:t>ode sections governing the permitting, licensing, regulation, taxes and locations of casino gaming.</a:t>
            </a:r>
          </a:p>
          <a:p>
            <a:r>
              <a:rPr lang="en-US" sz="3000" dirty="0"/>
              <a:t>No one under the age of 21 is permitted to bet or be where casino gaming takes place.  §58.1-4122</a:t>
            </a:r>
          </a:p>
          <a:p>
            <a:r>
              <a:rPr lang="en-US" sz="3000" dirty="0"/>
              <a:t>Criminal conduct and penalties listed in Article </a:t>
            </a:r>
            <a:r>
              <a:rPr lang="en-US" sz="3000" dirty="0" smtClean="0"/>
              <a:t>10, §§ 58.1-4126 through 58.1-4139.</a:t>
            </a:r>
          </a:p>
          <a:p>
            <a:pPr marL="0" lvl="0" indent="0">
              <a:buNone/>
            </a:pPr>
            <a:r>
              <a:rPr lang="en-US" sz="2800" dirty="0" smtClean="0"/>
              <a:t> </a:t>
            </a:r>
            <a:endParaRPr lang="en-US" sz="2800" dirty="0"/>
          </a:p>
          <a:p>
            <a:endParaRPr lang="en-US" sz="2800" dirty="0"/>
          </a:p>
          <a:p>
            <a:endParaRPr lang="en-US" sz="2800" dirty="0" smtClean="0"/>
          </a:p>
          <a:p>
            <a:endParaRPr lang="en-US" sz="2800" dirty="0"/>
          </a:p>
        </p:txBody>
      </p:sp>
    </p:spTree>
    <p:extLst>
      <p:ext uri="{BB962C8B-B14F-4D97-AF65-F5344CB8AC3E}">
        <p14:creationId xmlns:p14="http://schemas.microsoft.com/office/powerpoint/2010/main" val="2968042467"/>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Illegal </a:t>
            </a:r>
            <a:r>
              <a:rPr lang="en-US" b="1" dirty="0" smtClean="0"/>
              <a:t>Gambling</a:t>
            </a:r>
            <a:r>
              <a:rPr lang="en-US" b="1" dirty="0"/>
              <a:t>; </a:t>
            </a:r>
            <a:r>
              <a:rPr lang="en-US" b="1" dirty="0" smtClean="0"/>
              <a:t>Skill Games; Exception</a:t>
            </a:r>
            <a:endParaRPr lang="en-US" b="1" dirty="0"/>
          </a:p>
        </p:txBody>
      </p:sp>
      <p:sp>
        <p:nvSpPr>
          <p:cNvPr id="3" name="Content Placeholder 2"/>
          <p:cNvSpPr>
            <a:spLocks noGrp="1"/>
          </p:cNvSpPr>
          <p:nvPr>
            <p:ph idx="1"/>
          </p:nvPr>
        </p:nvSpPr>
        <p:spPr>
          <a:xfrm>
            <a:off x="457200" y="1600201"/>
            <a:ext cx="8229600" cy="4724399"/>
          </a:xfrm>
        </p:spPr>
        <p:txBody>
          <a:bodyPr>
            <a:normAutofit fontScale="85000" lnSpcReduction="20000"/>
          </a:bodyPr>
          <a:lstStyle/>
          <a:p>
            <a:pPr marL="0" indent="0">
              <a:buNone/>
            </a:pPr>
            <a:r>
              <a:rPr lang="en-US" sz="3800" b="1" dirty="0" smtClean="0"/>
              <a:t>HB 881 (</a:t>
            </a:r>
            <a:r>
              <a:rPr lang="en-US" sz="3800" b="1" dirty="0" err="1" smtClean="0"/>
              <a:t>Bulova</a:t>
            </a:r>
            <a:r>
              <a:rPr lang="en-US" sz="3800" b="1" dirty="0" smtClean="0"/>
              <a:t>) / SB 971 (Howell)</a:t>
            </a:r>
          </a:p>
          <a:p>
            <a:r>
              <a:rPr lang="en-US" sz="2800" dirty="0" smtClean="0"/>
              <a:t>Skills </a:t>
            </a:r>
            <a:r>
              <a:rPr lang="en-US" sz="2800" dirty="0"/>
              <a:t>games are added within the definition of "gambling devices." </a:t>
            </a:r>
            <a:endParaRPr lang="en-US" sz="2800" dirty="0" smtClean="0"/>
          </a:p>
          <a:p>
            <a:r>
              <a:rPr lang="en-US" sz="2800" dirty="0" smtClean="0"/>
              <a:t>Skill </a:t>
            </a:r>
            <a:r>
              <a:rPr lang="en-US" sz="2800" dirty="0"/>
              <a:t>games, also known as regulated electronic gaming devices or “grey machines”, are currently found throughout </a:t>
            </a:r>
            <a:r>
              <a:rPr lang="en-US" sz="2800" dirty="0" smtClean="0"/>
              <a:t>Virginia in </a:t>
            </a:r>
            <a:r>
              <a:rPr lang="en-US" sz="2800" dirty="0"/>
              <a:t>bars, convenience stores, gas </a:t>
            </a:r>
            <a:r>
              <a:rPr lang="en-US" sz="2800" dirty="0" smtClean="0"/>
              <a:t>stations </a:t>
            </a:r>
            <a:r>
              <a:rPr lang="en-US" sz="2800" dirty="0"/>
              <a:t>and restaurants. </a:t>
            </a:r>
          </a:p>
          <a:p>
            <a:r>
              <a:rPr lang="en-US" sz="2800" dirty="0"/>
              <a:t>Term “grey machines” refers to uncertainty as to whether the machines are legal (operate in grey area of the law)</a:t>
            </a:r>
          </a:p>
          <a:p>
            <a:r>
              <a:rPr lang="en-US" sz="2800" dirty="0"/>
              <a:t>Prior to this legislation, some Commonwealth’s Attorneys had been asked by manufacturers, such as Queen of Virginia, to find that the machines did not fall under illegal gambling</a:t>
            </a:r>
            <a:r>
              <a:rPr lang="en-US" sz="2800" dirty="0" smtClean="0"/>
              <a:t>.</a:t>
            </a:r>
            <a:endParaRPr lang="en-US" sz="2800" b="1" dirty="0" smtClean="0"/>
          </a:p>
        </p:txBody>
      </p:sp>
    </p:spTree>
    <p:extLst>
      <p:ext uri="{BB962C8B-B14F-4D97-AF65-F5344CB8AC3E}">
        <p14:creationId xmlns:p14="http://schemas.microsoft.com/office/powerpoint/2010/main" val="1785914152"/>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Illegal </a:t>
            </a:r>
            <a:r>
              <a:rPr lang="en-US" b="1" dirty="0" smtClean="0"/>
              <a:t>Gambling</a:t>
            </a:r>
            <a:r>
              <a:rPr lang="en-US" b="1" dirty="0"/>
              <a:t>; </a:t>
            </a:r>
            <a:r>
              <a:rPr lang="en-US" b="1" dirty="0" smtClean="0"/>
              <a:t>Skill </a:t>
            </a:r>
            <a:r>
              <a:rPr lang="en-US" b="1" dirty="0"/>
              <a:t>G</a:t>
            </a:r>
            <a:r>
              <a:rPr lang="en-US" b="1" dirty="0" smtClean="0"/>
              <a:t>ames</a:t>
            </a:r>
            <a:r>
              <a:rPr lang="en-US" b="1" dirty="0"/>
              <a:t>, E</a:t>
            </a:r>
            <a:r>
              <a:rPr lang="en-US" b="1" dirty="0" smtClean="0"/>
              <a:t>xception (cont.)</a:t>
            </a:r>
            <a:endParaRPr lang="en-US" b="1" dirty="0"/>
          </a:p>
        </p:txBody>
      </p:sp>
      <p:sp>
        <p:nvSpPr>
          <p:cNvPr id="3" name="Content Placeholder 2"/>
          <p:cNvSpPr>
            <a:spLocks noGrp="1"/>
          </p:cNvSpPr>
          <p:nvPr>
            <p:ph idx="1"/>
          </p:nvPr>
        </p:nvSpPr>
        <p:spPr/>
        <p:txBody>
          <a:bodyPr>
            <a:normAutofit lnSpcReduction="10000"/>
          </a:bodyPr>
          <a:lstStyle/>
          <a:p>
            <a:r>
              <a:rPr lang="en-US" sz="2800" dirty="0" smtClean="0"/>
              <a:t>Exempts family </a:t>
            </a:r>
            <a:r>
              <a:rPr lang="en-US" sz="2800" dirty="0"/>
              <a:t>entertainment centers from the prohibition against the playing or offering of any skill game, provided the prize won or distributed to a player by the skill games offered by such centers is a noncash, merchandise prize or a voucher, billet, ticket, token, or electronic credit redeemable only for a noncash, merchandise prize that also meets certain other requirements</a:t>
            </a:r>
            <a:r>
              <a:rPr lang="en-US" sz="2800" dirty="0" smtClean="0"/>
              <a:t>.</a:t>
            </a:r>
          </a:p>
          <a:p>
            <a:r>
              <a:rPr lang="en-US" sz="2800" u="sng" dirty="0" smtClean="0"/>
              <a:t>Enactment </a:t>
            </a:r>
            <a:r>
              <a:rPr lang="en-US" sz="2800" u="sng" dirty="0" smtClean="0"/>
              <a:t>delayed until July 2021</a:t>
            </a:r>
            <a:r>
              <a:rPr lang="en-US" sz="2800" dirty="0"/>
              <a:t>. </a:t>
            </a:r>
            <a:endParaRPr lang="en-US" sz="2800" dirty="0" smtClean="0"/>
          </a:p>
          <a:p>
            <a:r>
              <a:rPr lang="en-US" sz="2800" dirty="0" smtClean="0"/>
              <a:t>Amends §</a:t>
            </a:r>
            <a:r>
              <a:rPr lang="en-US" sz="2800" dirty="0"/>
              <a:t>18.2-325; adds §18.2-334.5</a:t>
            </a:r>
          </a:p>
          <a:p>
            <a:endParaRPr lang="en-US" sz="2800" dirty="0" smtClean="0"/>
          </a:p>
          <a:p>
            <a:endParaRPr lang="en-US" sz="2800" dirty="0"/>
          </a:p>
        </p:txBody>
      </p:sp>
    </p:spTree>
    <p:extLst>
      <p:ext uri="{BB962C8B-B14F-4D97-AF65-F5344CB8AC3E}">
        <p14:creationId xmlns:p14="http://schemas.microsoft.com/office/powerpoint/2010/main" val="69377188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a:t>Materials</a:t>
            </a:r>
          </a:p>
        </p:txBody>
      </p:sp>
      <p:sp>
        <p:nvSpPr>
          <p:cNvPr id="3" name="Content Placeholder 2"/>
          <p:cNvSpPr>
            <a:spLocks noGrp="1"/>
          </p:cNvSpPr>
          <p:nvPr>
            <p:ph idx="1"/>
          </p:nvPr>
        </p:nvSpPr>
        <p:spPr/>
        <p:txBody>
          <a:bodyPr>
            <a:noAutofit/>
          </a:bodyPr>
          <a:lstStyle/>
          <a:p>
            <a:r>
              <a:rPr lang="en-US" sz="3500" dirty="0" smtClean="0"/>
              <a:t>You </a:t>
            </a:r>
            <a:r>
              <a:rPr lang="en-US" sz="3500" dirty="0" smtClean="0"/>
              <a:t>must rely </a:t>
            </a:r>
            <a:r>
              <a:rPr lang="en-US" sz="3500" i="1" dirty="0" smtClean="0"/>
              <a:t>only</a:t>
            </a:r>
            <a:r>
              <a:rPr lang="en-US" sz="3500" dirty="0" smtClean="0"/>
              <a:t> upon the final language of the bill after passage. </a:t>
            </a:r>
          </a:p>
          <a:p>
            <a:r>
              <a:rPr lang="en-US" sz="3500" dirty="0" smtClean="0"/>
              <a:t>You </a:t>
            </a:r>
            <a:r>
              <a:rPr lang="en-US" sz="3500" dirty="0"/>
              <a:t>can find the bill on the LIS website at: </a:t>
            </a:r>
            <a:r>
              <a:rPr lang="en-US" sz="3500" dirty="0">
                <a:solidFill>
                  <a:schemeClr val="tx1">
                    <a:lumMod val="95000"/>
                  </a:schemeClr>
                </a:solidFill>
                <a:hlinkClick r:id="rId2"/>
              </a:rPr>
              <a:t>http://lis.virginia.gov/lis.htm</a:t>
            </a:r>
            <a:r>
              <a:rPr lang="en-US" sz="3500" dirty="0">
                <a:solidFill>
                  <a:schemeClr val="tx1">
                    <a:lumMod val="95000"/>
                  </a:schemeClr>
                </a:solidFill>
              </a:rPr>
              <a:t>. </a:t>
            </a:r>
            <a:endParaRPr lang="en-US" sz="3500" dirty="0"/>
          </a:p>
          <a:p>
            <a:pPr marL="0" indent="0">
              <a:buNone/>
            </a:pPr>
            <a:endParaRPr lang="en-US" sz="3500" dirty="0"/>
          </a:p>
        </p:txBody>
      </p:sp>
    </p:spTree>
    <p:extLst>
      <p:ext uri="{BB962C8B-B14F-4D97-AF65-F5344CB8AC3E}">
        <p14:creationId xmlns:p14="http://schemas.microsoft.com/office/powerpoint/2010/main" val="3339318219"/>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b="1" dirty="0"/>
              <a:t>Lottery </a:t>
            </a:r>
            <a:r>
              <a:rPr lang="en-US" sz="4000" b="1" dirty="0" smtClean="0"/>
              <a:t>Board: Sports Betting</a:t>
            </a:r>
            <a:endParaRPr lang="en-US" sz="4000" b="1" dirty="0"/>
          </a:p>
        </p:txBody>
      </p:sp>
      <p:sp>
        <p:nvSpPr>
          <p:cNvPr id="3" name="Content Placeholder 2"/>
          <p:cNvSpPr>
            <a:spLocks noGrp="1"/>
          </p:cNvSpPr>
          <p:nvPr>
            <p:ph idx="1"/>
          </p:nvPr>
        </p:nvSpPr>
        <p:spPr/>
        <p:txBody>
          <a:bodyPr>
            <a:normAutofit fontScale="92500" lnSpcReduction="10000"/>
          </a:bodyPr>
          <a:lstStyle/>
          <a:p>
            <a:pPr marL="0" indent="0">
              <a:buNone/>
            </a:pPr>
            <a:r>
              <a:rPr lang="en-US" b="1" dirty="0" smtClean="0"/>
              <a:t>HB 896 (Knight</a:t>
            </a:r>
            <a:r>
              <a:rPr lang="en-US" b="1" dirty="0"/>
              <a:t>) / </a:t>
            </a:r>
            <a:r>
              <a:rPr lang="en-US" b="1" dirty="0" smtClean="0"/>
              <a:t>SB 384 (Lucas)</a:t>
            </a:r>
          </a:p>
          <a:p>
            <a:pPr lvl="0"/>
            <a:r>
              <a:rPr lang="en-US" sz="2800" dirty="0" smtClean="0"/>
              <a:t>Allows </a:t>
            </a:r>
            <a:r>
              <a:rPr lang="en-US" sz="2800" dirty="0"/>
              <a:t>for the regulation of sports </a:t>
            </a:r>
            <a:r>
              <a:rPr lang="en-US" sz="2800" dirty="0" smtClean="0"/>
              <a:t>betting under </a:t>
            </a:r>
            <a:r>
              <a:rPr lang="en-US" sz="2800" dirty="0"/>
              <a:t>the </a:t>
            </a:r>
            <a:r>
              <a:rPr lang="en-US" sz="2800" dirty="0" smtClean="0"/>
              <a:t>authority </a:t>
            </a:r>
            <a:r>
              <a:rPr lang="en-US" sz="2800" dirty="0"/>
              <a:t>of the Virginia </a:t>
            </a:r>
            <a:r>
              <a:rPr lang="en-US" sz="2800" dirty="0" smtClean="0"/>
              <a:t>Lottery Board.</a:t>
            </a:r>
            <a:endParaRPr lang="en-US" sz="2800" dirty="0"/>
          </a:p>
          <a:p>
            <a:pPr lvl="0"/>
            <a:r>
              <a:rPr lang="en-US" sz="2800" dirty="0" smtClean="0"/>
              <a:t>Prohibits </a:t>
            </a:r>
            <a:r>
              <a:rPr lang="en-US" sz="2800" dirty="0"/>
              <a:t>betting on Virginia college sports and youth sports and prohibits proposition bets on all college sports. </a:t>
            </a:r>
          </a:p>
          <a:p>
            <a:r>
              <a:rPr lang="en-US" sz="2800" dirty="0" smtClean="0"/>
              <a:t>Prohibits </a:t>
            </a:r>
            <a:r>
              <a:rPr lang="en-US" sz="2800" dirty="0"/>
              <a:t>betting by </a:t>
            </a:r>
            <a:r>
              <a:rPr lang="en-US" sz="2800" dirty="0" smtClean="0"/>
              <a:t>lottery </a:t>
            </a:r>
            <a:r>
              <a:rPr lang="en-US" sz="2800" dirty="0"/>
              <a:t>employees, permit holders and certain related persons, athletes and coaches with respect to events in their league, and persons under age 21.</a:t>
            </a:r>
          </a:p>
          <a:p>
            <a:endParaRPr lang="en-US" sz="2800" dirty="0"/>
          </a:p>
          <a:p>
            <a:endParaRPr lang="en-US" sz="2800" dirty="0" smtClean="0"/>
          </a:p>
          <a:p>
            <a:endParaRPr lang="en-US" sz="2800" dirty="0"/>
          </a:p>
        </p:txBody>
      </p:sp>
    </p:spTree>
    <p:extLst>
      <p:ext uri="{BB962C8B-B14F-4D97-AF65-F5344CB8AC3E}">
        <p14:creationId xmlns:p14="http://schemas.microsoft.com/office/powerpoint/2010/main" val="3029266727"/>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Lottery </a:t>
            </a:r>
            <a:r>
              <a:rPr lang="en-US" b="1" dirty="0" smtClean="0"/>
              <a:t>Board; </a:t>
            </a:r>
            <a:r>
              <a:rPr lang="en-US" b="1" dirty="0"/>
              <a:t>Sports </a:t>
            </a:r>
            <a:r>
              <a:rPr lang="en-US" b="1" dirty="0" smtClean="0"/>
              <a:t>Betting</a:t>
            </a:r>
            <a:endParaRPr lang="en-US" b="1" dirty="0"/>
          </a:p>
        </p:txBody>
      </p:sp>
      <p:sp>
        <p:nvSpPr>
          <p:cNvPr id="3" name="Content Placeholder 2"/>
          <p:cNvSpPr>
            <a:spLocks noGrp="1"/>
          </p:cNvSpPr>
          <p:nvPr>
            <p:ph idx="1"/>
          </p:nvPr>
        </p:nvSpPr>
        <p:spPr/>
        <p:txBody>
          <a:bodyPr>
            <a:normAutofit/>
          </a:bodyPr>
          <a:lstStyle/>
          <a:p>
            <a:pPr lvl="0"/>
            <a:r>
              <a:rPr lang="en-US" sz="2800" dirty="0" smtClean="0"/>
              <a:t>Prohibits </a:t>
            </a:r>
            <a:r>
              <a:rPr lang="en-US" sz="2800" dirty="0"/>
              <a:t>the use of player biometric data without the consent of the athlete. </a:t>
            </a:r>
          </a:p>
          <a:p>
            <a:r>
              <a:rPr lang="en-US" sz="2800" dirty="0"/>
              <a:t>The penalty for engaging in prohibited betting is a Class 1 misdemeanor. </a:t>
            </a:r>
            <a:endParaRPr lang="en-US" sz="2800" dirty="0" smtClean="0"/>
          </a:p>
          <a:p>
            <a:r>
              <a:rPr lang="en-US" sz="2800" dirty="0" smtClean="0"/>
              <a:t>Amends §§</a:t>
            </a:r>
            <a:r>
              <a:rPr lang="en-US" sz="2800" dirty="0"/>
              <a:t>2.2-3705.7, 2.2-3711, 18.2-334.3, 37.2-304, 58.1-4000, 58.1-4002, 58.1-4007, 58.1-4027, 59.1-364, </a:t>
            </a:r>
            <a:r>
              <a:rPr lang="en-US" sz="2800" dirty="0" smtClean="0"/>
              <a:t>59.1-569; adds</a:t>
            </a:r>
            <a:r>
              <a:rPr lang="en-US" sz="2800" i="1" dirty="0" smtClean="0"/>
              <a:t> </a:t>
            </a:r>
            <a:r>
              <a:rPr lang="en-US" sz="2800" dirty="0" smtClean="0"/>
              <a:t>§§</a:t>
            </a:r>
            <a:r>
              <a:rPr lang="en-US" sz="2800" dirty="0"/>
              <a:t>11-16.1, 37.2-314.1, 58.1-4015.1 &amp; </a:t>
            </a:r>
            <a:r>
              <a:rPr lang="en-US" sz="2800" dirty="0" smtClean="0"/>
              <a:t>58.1-4030-58.1-4047</a:t>
            </a:r>
            <a:endParaRPr lang="en-US" sz="2800" dirty="0"/>
          </a:p>
          <a:p>
            <a:pPr lvl="0"/>
            <a:endParaRPr lang="en-US" sz="2800" dirty="0"/>
          </a:p>
          <a:p>
            <a:pPr marL="0" indent="0">
              <a:buNone/>
            </a:pPr>
            <a:endParaRPr lang="en-US" sz="2800" dirty="0"/>
          </a:p>
          <a:p>
            <a:endParaRPr lang="en-US" sz="2800" dirty="0" smtClean="0"/>
          </a:p>
          <a:p>
            <a:endParaRPr lang="en-US" sz="2800" dirty="0"/>
          </a:p>
        </p:txBody>
      </p:sp>
    </p:spTree>
    <p:extLst>
      <p:ext uri="{BB962C8B-B14F-4D97-AF65-F5344CB8AC3E}">
        <p14:creationId xmlns:p14="http://schemas.microsoft.com/office/powerpoint/2010/main" val="294979961"/>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b="1" dirty="0"/>
              <a:t>Conduct of </a:t>
            </a:r>
            <a:r>
              <a:rPr lang="en-US" sz="4000" b="1" dirty="0" smtClean="0"/>
              <a:t>Charitable </a:t>
            </a:r>
            <a:r>
              <a:rPr lang="en-US" sz="4000" b="1" dirty="0"/>
              <a:t>G</a:t>
            </a:r>
            <a:r>
              <a:rPr lang="en-US" sz="4000" b="1" dirty="0" smtClean="0"/>
              <a:t>aming</a:t>
            </a:r>
            <a:endParaRPr lang="en-US" sz="4000" b="1" dirty="0"/>
          </a:p>
        </p:txBody>
      </p:sp>
      <p:sp>
        <p:nvSpPr>
          <p:cNvPr id="3" name="Content Placeholder 2"/>
          <p:cNvSpPr>
            <a:spLocks noGrp="1"/>
          </p:cNvSpPr>
          <p:nvPr>
            <p:ph idx="1"/>
          </p:nvPr>
        </p:nvSpPr>
        <p:spPr>
          <a:xfrm>
            <a:off x="457200" y="1295400"/>
            <a:ext cx="8229600" cy="4876799"/>
          </a:xfrm>
        </p:spPr>
        <p:txBody>
          <a:bodyPr>
            <a:normAutofit fontScale="92500" lnSpcReduction="20000"/>
          </a:bodyPr>
          <a:lstStyle/>
          <a:p>
            <a:pPr marL="0" indent="0">
              <a:buNone/>
            </a:pPr>
            <a:r>
              <a:rPr lang="en-US" sz="3500" b="1" dirty="0" smtClean="0"/>
              <a:t>SB199 </a:t>
            </a:r>
            <a:r>
              <a:rPr lang="en-US" sz="3500" b="1" dirty="0"/>
              <a:t>(Barker)</a:t>
            </a:r>
          </a:p>
          <a:p>
            <a:pPr lvl="0"/>
            <a:r>
              <a:rPr lang="en-US" sz="2800" dirty="0" smtClean="0"/>
              <a:t>Removes </a:t>
            </a:r>
            <a:r>
              <a:rPr lang="en-US" sz="2800" dirty="0"/>
              <a:t>restrictions </a:t>
            </a:r>
            <a:r>
              <a:rPr lang="en-US" sz="2800" dirty="0" smtClean="0"/>
              <a:t>regarding:  </a:t>
            </a:r>
            <a:endParaRPr lang="en-US" sz="2400" dirty="0"/>
          </a:p>
          <a:p>
            <a:pPr marL="457200" lvl="1" indent="0">
              <a:buNone/>
            </a:pPr>
            <a:r>
              <a:rPr lang="en-US" sz="2600" dirty="0"/>
              <a:t>(i) the number of calendar days that charitable gaming may be conducted,  </a:t>
            </a:r>
            <a:endParaRPr lang="en-US" sz="2600" dirty="0" smtClean="0"/>
          </a:p>
          <a:p>
            <a:pPr marL="457200" lvl="1" indent="0">
              <a:buNone/>
            </a:pPr>
            <a:r>
              <a:rPr lang="en-US" sz="2600" dirty="0" smtClean="0"/>
              <a:t>(</a:t>
            </a:r>
            <a:r>
              <a:rPr lang="en-US" sz="2600" dirty="0"/>
              <a:t>ii) the number of bingo sessions that may be played in any calendar day and the number of bingo games that may be played during each session, and </a:t>
            </a:r>
            <a:endParaRPr lang="en-US" sz="2600" dirty="0" smtClean="0"/>
          </a:p>
          <a:p>
            <a:pPr marL="457200" lvl="1" indent="0">
              <a:buNone/>
            </a:pPr>
            <a:r>
              <a:rPr lang="en-US" sz="2600" dirty="0" smtClean="0"/>
              <a:t>(</a:t>
            </a:r>
            <a:r>
              <a:rPr lang="en-US" sz="2600" dirty="0"/>
              <a:t>iii) the locations at which games may be played</a:t>
            </a:r>
            <a:r>
              <a:rPr lang="en-US" sz="2600" dirty="0" smtClean="0"/>
              <a:t>.</a:t>
            </a:r>
            <a:endParaRPr lang="en-US" sz="2600" dirty="0"/>
          </a:p>
          <a:p>
            <a:r>
              <a:rPr lang="en-US" sz="2800" dirty="0" smtClean="0"/>
              <a:t>Enumerates prohibited acts in the administration of bingo games §18.2-340.33. </a:t>
            </a:r>
          </a:p>
          <a:p>
            <a:r>
              <a:rPr lang="en-US" sz="2800" dirty="0" smtClean="0"/>
              <a:t>Amends §18.2-340.19</a:t>
            </a:r>
            <a:r>
              <a:rPr lang="en-US" sz="2800" dirty="0"/>
              <a:t>, 18.2-340.24, 18.2-340.25, 18.2-340.27, 18.2-340.28, 18.2-340.28:1 &amp; 18.2-340.33 (Repeals 18.2-340.27:1)</a:t>
            </a:r>
          </a:p>
          <a:p>
            <a:endParaRPr lang="en-US" sz="2800" dirty="0" smtClean="0"/>
          </a:p>
          <a:p>
            <a:endParaRPr lang="en-US" sz="5400" dirty="0"/>
          </a:p>
          <a:p>
            <a:endParaRPr lang="en-US" sz="2800" dirty="0" smtClean="0"/>
          </a:p>
          <a:p>
            <a:endParaRPr lang="en-US" sz="2800" dirty="0"/>
          </a:p>
        </p:txBody>
      </p:sp>
    </p:spTree>
    <p:extLst>
      <p:ext uri="{BB962C8B-B14F-4D97-AF65-F5344CB8AC3E}">
        <p14:creationId xmlns:p14="http://schemas.microsoft.com/office/powerpoint/2010/main" val="1104286320"/>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373562"/>
          </a:xfrm>
        </p:spPr>
        <p:txBody>
          <a:bodyPr>
            <a:normAutofit/>
          </a:bodyPr>
          <a:lstStyle/>
          <a:p>
            <a:r>
              <a:rPr lang="en-US" sz="7200" dirty="0" smtClean="0"/>
              <a:t>CORRECTIONAL</a:t>
            </a:r>
            <a:br>
              <a:rPr lang="en-US" sz="7200" dirty="0" smtClean="0"/>
            </a:br>
            <a:r>
              <a:rPr lang="en-US" sz="7200" dirty="0" smtClean="0"/>
              <a:t>FACILITIES</a:t>
            </a:r>
            <a:endParaRPr lang="en-US" sz="7200" dirty="0"/>
          </a:p>
        </p:txBody>
      </p:sp>
    </p:spTree>
    <p:extLst>
      <p:ext uri="{BB962C8B-B14F-4D97-AF65-F5344CB8AC3E}">
        <p14:creationId xmlns:p14="http://schemas.microsoft.com/office/powerpoint/2010/main" val="892820820"/>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Prisoners; Obtaining ID’s Upon Release</a:t>
            </a:r>
            <a:endParaRPr lang="en-US" b="1" dirty="0"/>
          </a:p>
        </p:txBody>
      </p:sp>
      <p:sp>
        <p:nvSpPr>
          <p:cNvPr id="3" name="Content Placeholder 2"/>
          <p:cNvSpPr>
            <a:spLocks noGrp="1"/>
          </p:cNvSpPr>
          <p:nvPr>
            <p:ph idx="1"/>
          </p:nvPr>
        </p:nvSpPr>
        <p:spPr/>
        <p:txBody>
          <a:bodyPr>
            <a:normAutofit/>
          </a:bodyPr>
          <a:lstStyle/>
          <a:p>
            <a:pPr marL="0" indent="0">
              <a:buNone/>
            </a:pPr>
            <a:r>
              <a:rPr lang="en-US" b="1" dirty="0" smtClean="0"/>
              <a:t>HB 1093 (</a:t>
            </a:r>
            <a:r>
              <a:rPr lang="en-US" b="1" dirty="0" smtClean="0"/>
              <a:t>Hope)/HB 1467 </a:t>
            </a:r>
            <a:r>
              <a:rPr lang="en-US" b="1" dirty="0" smtClean="0"/>
              <a:t>(</a:t>
            </a:r>
            <a:r>
              <a:rPr lang="en-US" b="1" dirty="0" err="1" smtClean="0"/>
              <a:t>Aird</a:t>
            </a:r>
            <a:r>
              <a:rPr lang="en-US" b="1" dirty="0" smtClean="0"/>
              <a:t>)</a:t>
            </a:r>
          </a:p>
          <a:p>
            <a:r>
              <a:rPr lang="en-US" dirty="0" smtClean="0"/>
              <a:t>Requires DOC or jails to help any prisoner confined for 90+ days to get a government-issued ID card if they do not have one.</a:t>
            </a:r>
          </a:p>
          <a:p>
            <a:r>
              <a:rPr lang="en-US" dirty="0" smtClean="0"/>
              <a:t>Adds </a:t>
            </a:r>
            <a:r>
              <a:rPr lang="en-US" dirty="0" smtClean="0"/>
              <a:t>§53.1-31.4; amends </a:t>
            </a:r>
            <a:r>
              <a:rPr lang="en-US" dirty="0"/>
              <a:t>§</a:t>
            </a:r>
            <a:r>
              <a:rPr lang="en-US" dirty="0" smtClean="0"/>
              <a:t>53.1-116.1:02.</a:t>
            </a:r>
          </a:p>
          <a:p>
            <a:pPr marL="0" indent="0">
              <a:buNone/>
            </a:pPr>
            <a:endParaRPr lang="en-US" dirty="0"/>
          </a:p>
        </p:txBody>
      </p:sp>
    </p:spTree>
    <p:extLst>
      <p:ext uri="{BB962C8B-B14F-4D97-AF65-F5344CB8AC3E}">
        <p14:creationId xmlns:p14="http://schemas.microsoft.com/office/powerpoint/2010/main" val="3581136124"/>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 </a:t>
            </a:r>
            <a:r>
              <a:rPr lang="en-US" dirty="0"/>
              <a:t/>
            </a:r>
            <a:br>
              <a:rPr lang="en-US" dirty="0"/>
            </a:br>
            <a:r>
              <a:rPr lang="en-US" b="1" dirty="0"/>
              <a:t>Children; Strip Searches </a:t>
            </a:r>
            <a:r>
              <a:rPr lang="en-US" dirty="0" smtClean="0"/>
              <a:t/>
            </a:r>
            <a:br>
              <a:rPr lang="en-US" dirty="0" smtClean="0"/>
            </a:br>
            <a:endParaRPr lang="en-US" dirty="0"/>
          </a:p>
        </p:txBody>
      </p:sp>
      <p:sp>
        <p:nvSpPr>
          <p:cNvPr id="3" name="Content Placeholder 2"/>
          <p:cNvSpPr>
            <a:spLocks noGrp="1"/>
          </p:cNvSpPr>
          <p:nvPr>
            <p:ph idx="1"/>
          </p:nvPr>
        </p:nvSpPr>
        <p:spPr>
          <a:xfrm>
            <a:off x="304800" y="1219201"/>
            <a:ext cx="8610600" cy="4724400"/>
          </a:xfrm>
        </p:spPr>
        <p:txBody>
          <a:bodyPr>
            <a:normAutofit/>
          </a:bodyPr>
          <a:lstStyle/>
          <a:p>
            <a:pPr marL="0" indent="0">
              <a:buNone/>
            </a:pPr>
            <a:r>
              <a:rPr lang="en-US" b="1" dirty="0" smtClean="0"/>
              <a:t>HB 1544 </a:t>
            </a:r>
            <a:r>
              <a:rPr lang="en-US" b="1" dirty="0"/>
              <a:t>(Carter) </a:t>
            </a:r>
          </a:p>
          <a:p>
            <a:r>
              <a:rPr lang="en-US" sz="2500" dirty="0" smtClean="0"/>
              <a:t>Provides </a:t>
            </a:r>
            <a:r>
              <a:rPr lang="en-US" sz="2500" dirty="0"/>
              <a:t>that no </a:t>
            </a:r>
            <a:r>
              <a:rPr lang="en-US" sz="2500" dirty="0" smtClean="0"/>
              <a:t>child under 18 shall </a:t>
            </a:r>
            <a:r>
              <a:rPr lang="en-US" sz="2500" dirty="0"/>
              <a:t>be strip searched or subjected to a search of any body cavity by a law-enforcement officer or a jail </a:t>
            </a:r>
            <a:r>
              <a:rPr lang="en-US" sz="2500" dirty="0" smtClean="0"/>
              <a:t>officer - with limited exceptions:</a:t>
            </a:r>
          </a:p>
          <a:p>
            <a:pPr lvl="1"/>
            <a:r>
              <a:rPr lang="en-US" sz="2500" dirty="0" smtClean="0"/>
              <a:t>Children committed to DJJ or in a secure local facility for juveniles or adults;</a:t>
            </a:r>
          </a:p>
          <a:p>
            <a:pPr lvl="1"/>
            <a:r>
              <a:rPr lang="en-US" sz="2500" dirty="0" smtClean="0"/>
              <a:t>Children under custodial arrest when there is reasonable cause to believe the child is concealing a weapon.</a:t>
            </a:r>
          </a:p>
          <a:p>
            <a:r>
              <a:rPr lang="en-US" sz="2500" dirty="0" smtClean="0"/>
              <a:t>Adds § 19.2-59.1 (H)</a:t>
            </a:r>
            <a:endParaRPr lang="en-US" sz="2500" dirty="0"/>
          </a:p>
          <a:p>
            <a:endParaRPr lang="en-US" sz="2800" dirty="0"/>
          </a:p>
        </p:txBody>
      </p:sp>
    </p:spTree>
    <p:extLst>
      <p:ext uri="{BB962C8B-B14F-4D97-AF65-F5344CB8AC3E}">
        <p14:creationId xmlns:p14="http://schemas.microsoft.com/office/powerpoint/2010/main" val="10251230"/>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Pregnant Prisoners</a:t>
            </a:r>
            <a:endParaRPr lang="en-US" b="1" dirty="0"/>
          </a:p>
        </p:txBody>
      </p:sp>
      <p:sp>
        <p:nvSpPr>
          <p:cNvPr id="3" name="Content Placeholder 2"/>
          <p:cNvSpPr>
            <a:spLocks noGrp="1"/>
          </p:cNvSpPr>
          <p:nvPr>
            <p:ph idx="1"/>
          </p:nvPr>
        </p:nvSpPr>
        <p:spPr/>
        <p:txBody>
          <a:bodyPr>
            <a:normAutofit lnSpcReduction="10000"/>
          </a:bodyPr>
          <a:lstStyle/>
          <a:p>
            <a:pPr marL="0" indent="0">
              <a:buNone/>
            </a:pPr>
            <a:r>
              <a:rPr lang="en-US" b="1" dirty="0" smtClean="0"/>
              <a:t>HB 1648 (Kory)</a:t>
            </a:r>
          </a:p>
          <a:p>
            <a:r>
              <a:rPr lang="en-US" sz="2800" dirty="0" smtClean="0"/>
              <a:t>Establishes new rules and regulations regarding the treatment, control and education of and about: </a:t>
            </a:r>
          </a:p>
          <a:p>
            <a:pPr marL="400050" lvl="1" indent="0">
              <a:buNone/>
            </a:pPr>
            <a:r>
              <a:rPr lang="en-US" dirty="0" smtClean="0"/>
              <a:t>1) pregnant prisoners, and </a:t>
            </a:r>
          </a:p>
          <a:p>
            <a:pPr marL="400050" lvl="1" indent="0">
              <a:buNone/>
            </a:pPr>
            <a:r>
              <a:rPr lang="en-US" dirty="0" smtClean="0"/>
              <a:t>2) prisoners who are primary caretakers of minor children.</a:t>
            </a:r>
          </a:p>
          <a:p>
            <a:r>
              <a:rPr lang="en-US" sz="2800" dirty="0" smtClean="0"/>
              <a:t>Amends §§ 9.1-102, 53.1-20, 53.1-25.1, 66-10; adds §§ 53.1-40.11 through 40.16</a:t>
            </a:r>
          </a:p>
          <a:p>
            <a:pPr marL="0" indent="0">
              <a:buNone/>
            </a:pPr>
            <a:endParaRPr lang="en-US" dirty="0"/>
          </a:p>
        </p:txBody>
      </p:sp>
    </p:spTree>
    <p:extLst>
      <p:ext uri="{BB962C8B-B14F-4D97-AF65-F5344CB8AC3E}">
        <p14:creationId xmlns:p14="http://schemas.microsoft.com/office/powerpoint/2010/main" val="1538569757"/>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State Correctional Facilities; Visitation</a:t>
            </a:r>
            <a:endParaRPr lang="en-US" b="1" dirty="0"/>
          </a:p>
        </p:txBody>
      </p:sp>
      <p:sp>
        <p:nvSpPr>
          <p:cNvPr id="3" name="Content Placeholder 2"/>
          <p:cNvSpPr>
            <a:spLocks noGrp="1"/>
          </p:cNvSpPr>
          <p:nvPr>
            <p:ph idx="1"/>
          </p:nvPr>
        </p:nvSpPr>
        <p:spPr>
          <a:xfrm>
            <a:off x="457200" y="1600201"/>
            <a:ext cx="8458200" cy="4419599"/>
          </a:xfrm>
        </p:spPr>
        <p:txBody>
          <a:bodyPr>
            <a:normAutofit fontScale="92500"/>
          </a:bodyPr>
          <a:lstStyle/>
          <a:p>
            <a:pPr marL="0" indent="0">
              <a:buNone/>
            </a:pPr>
            <a:r>
              <a:rPr lang="en-US" sz="3500" b="1" dirty="0" smtClean="0"/>
              <a:t>SB 1023 (Peake)/ SB 1089 (</a:t>
            </a:r>
            <a:r>
              <a:rPr lang="en-US" sz="3500" b="1" dirty="0" err="1" smtClean="0"/>
              <a:t>Morrisey</a:t>
            </a:r>
            <a:r>
              <a:rPr lang="en-US" sz="3500" b="1" dirty="0" smtClean="0"/>
              <a:t>)</a:t>
            </a:r>
          </a:p>
          <a:p>
            <a:r>
              <a:rPr lang="en-US" sz="3000" dirty="0" smtClean="0"/>
              <a:t>Establishes a specific list of visitation policies.</a:t>
            </a:r>
          </a:p>
          <a:p>
            <a:r>
              <a:rPr lang="en-US" sz="3000" dirty="0" smtClean="0"/>
              <a:t>Completely bans strip searches or body cavity searches of visitors</a:t>
            </a:r>
            <a:r>
              <a:rPr lang="en-US" sz="3000" dirty="0"/>
              <a:t> </a:t>
            </a:r>
            <a:r>
              <a:rPr lang="en-US" sz="3000" dirty="0" smtClean="0"/>
              <a:t>under age 18.</a:t>
            </a:r>
          </a:p>
          <a:p>
            <a:r>
              <a:rPr lang="en-US" sz="3000" dirty="0" smtClean="0"/>
              <a:t>Prohibits visitors from being barred for future visits if they </a:t>
            </a:r>
            <a:r>
              <a:rPr lang="en-US" sz="3000" dirty="0" err="1" smtClean="0"/>
              <a:t>i</a:t>
            </a:r>
            <a:r>
              <a:rPr lang="en-US" sz="3000" dirty="0" smtClean="0"/>
              <a:t>) stop a search prior to discovery of contraband, or ii) refuse to be searched.</a:t>
            </a:r>
          </a:p>
          <a:p>
            <a:r>
              <a:rPr lang="en-US" sz="3000" dirty="0" smtClean="0"/>
              <a:t>Adds </a:t>
            </a:r>
            <a:r>
              <a:rPr lang="en-US" sz="3000" dirty="0" smtClean="0"/>
              <a:t>§§ 53.1-1.2 &amp; 53.1-30(D); amends §53.1-30.</a:t>
            </a:r>
            <a:endParaRPr lang="en-US" sz="3000" dirty="0"/>
          </a:p>
        </p:txBody>
      </p:sp>
    </p:spTree>
    <p:extLst>
      <p:ext uri="{BB962C8B-B14F-4D97-AF65-F5344CB8AC3E}">
        <p14:creationId xmlns:p14="http://schemas.microsoft.com/office/powerpoint/2010/main" val="139345363"/>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Detector </a:t>
            </a:r>
            <a:r>
              <a:rPr lang="en-US" b="1" dirty="0" smtClean="0"/>
              <a:t>Canines </a:t>
            </a:r>
            <a:r>
              <a:rPr lang="en-US" b="1" dirty="0"/>
              <a:t>and </a:t>
            </a:r>
            <a:r>
              <a:rPr lang="en-US" b="1" dirty="0" smtClean="0"/>
              <a:t>Detector </a:t>
            </a:r>
            <a:r>
              <a:rPr lang="en-US" b="1" dirty="0"/>
              <a:t>C</a:t>
            </a:r>
            <a:r>
              <a:rPr lang="en-US" b="1" dirty="0" smtClean="0"/>
              <a:t>anine Handlers; DOC</a:t>
            </a:r>
            <a:endParaRPr lang="en-US" b="1" dirty="0"/>
          </a:p>
        </p:txBody>
      </p:sp>
      <p:sp>
        <p:nvSpPr>
          <p:cNvPr id="3" name="Content Placeholder 2"/>
          <p:cNvSpPr>
            <a:spLocks noGrp="1"/>
          </p:cNvSpPr>
          <p:nvPr>
            <p:ph idx="1"/>
          </p:nvPr>
        </p:nvSpPr>
        <p:spPr>
          <a:xfrm>
            <a:off x="457200" y="1600201"/>
            <a:ext cx="8229600" cy="4343399"/>
          </a:xfrm>
        </p:spPr>
        <p:txBody>
          <a:bodyPr>
            <a:normAutofit fontScale="92500" lnSpcReduction="20000"/>
          </a:bodyPr>
          <a:lstStyle/>
          <a:p>
            <a:pPr marL="0" indent="0">
              <a:buNone/>
            </a:pPr>
            <a:r>
              <a:rPr lang="en-US" sz="2800" b="1" dirty="0" smtClean="0"/>
              <a:t>SB 1024 (Peake)</a:t>
            </a:r>
            <a:endParaRPr lang="en-US" sz="2800" dirty="0" smtClean="0"/>
          </a:p>
          <a:p>
            <a:pPr lvl="0"/>
            <a:r>
              <a:rPr lang="en-US" sz="2800" dirty="0" smtClean="0"/>
              <a:t>Requires the DCJS to establish compulsory minimum training standards for detector canine handlers employed by the Department of Corrections, standards for the training and retention of canines used by the Department of Corrections, and a database on the performance and effectiveness of detector canines.</a:t>
            </a:r>
          </a:p>
          <a:p>
            <a:pPr lvl="0"/>
            <a:r>
              <a:rPr lang="en-US" sz="2800" dirty="0" smtClean="0"/>
              <a:t>The bill requires that correctional officers employed by the Department of Corrections comply with such requirements.</a:t>
            </a:r>
          </a:p>
          <a:p>
            <a:r>
              <a:rPr lang="en-US" sz="2800" dirty="0" smtClean="0"/>
              <a:t>Amends </a:t>
            </a:r>
            <a:r>
              <a:rPr lang="en-US" sz="2800" dirty="0"/>
              <a:t>§9.1-102, </a:t>
            </a:r>
            <a:r>
              <a:rPr lang="en-US" sz="2800" dirty="0" smtClean="0"/>
              <a:t>adds </a:t>
            </a:r>
            <a:r>
              <a:rPr lang="en-US" sz="2800" dirty="0"/>
              <a:t>§9.1-114.2</a:t>
            </a:r>
          </a:p>
          <a:p>
            <a:pPr lvl="0"/>
            <a:endParaRPr lang="en-US" sz="2800" dirty="0"/>
          </a:p>
        </p:txBody>
      </p:sp>
    </p:spTree>
    <p:extLst>
      <p:ext uri="{BB962C8B-B14F-4D97-AF65-F5344CB8AC3E}">
        <p14:creationId xmlns:p14="http://schemas.microsoft.com/office/powerpoint/2010/main" val="1356453132"/>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3916362"/>
          </a:xfrm>
        </p:spPr>
        <p:txBody>
          <a:bodyPr>
            <a:normAutofit/>
          </a:bodyPr>
          <a:lstStyle/>
          <a:p>
            <a:r>
              <a:rPr lang="en-US" sz="6600" dirty="0" smtClean="0"/>
              <a:t>CRIMES &amp; OFFENSES</a:t>
            </a:r>
            <a:endParaRPr lang="en-US" sz="6600" dirty="0"/>
          </a:p>
        </p:txBody>
      </p:sp>
    </p:spTree>
    <p:extLst>
      <p:ext uri="{BB962C8B-B14F-4D97-AF65-F5344CB8AC3E}">
        <p14:creationId xmlns:p14="http://schemas.microsoft.com/office/powerpoint/2010/main" val="414239723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525962"/>
          </a:xfrm>
        </p:spPr>
        <p:txBody>
          <a:bodyPr>
            <a:normAutofit/>
          </a:bodyPr>
          <a:lstStyle/>
          <a:p>
            <a:r>
              <a:rPr lang="en-US" sz="5000" dirty="0" smtClean="0"/>
              <a:t>ALCOHOLIC BEVERAGES/</a:t>
            </a:r>
            <a:r>
              <a:rPr lang="en-US" sz="5000" dirty="0"/>
              <a:t/>
            </a:r>
            <a:br>
              <a:rPr lang="en-US" sz="5000" dirty="0"/>
            </a:br>
            <a:r>
              <a:rPr lang="en-US" sz="5000" dirty="0" smtClean="0"/>
              <a:t>ABC</a:t>
            </a:r>
            <a:endParaRPr lang="en-US" sz="5000" dirty="0"/>
          </a:p>
        </p:txBody>
      </p:sp>
    </p:spTree>
    <p:extLst>
      <p:ext uri="{BB962C8B-B14F-4D97-AF65-F5344CB8AC3E}">
        <p14:creationId xmlns:p14="http://schemas.microsoft.com/office/powerpoint/2010/main" val="2356953637"/>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274638"/>
            <a:ext cx="8610600" cy="1143000"/>
          </a:xfrm>
        </p:spPr>
        <p:txBody>
          <a:bodyPr>
            <a:normAutofit fontScale="90000"/>
          </a:bodyPr>
          <a:lstStyle/>
          <a:p>
            <a:r>
              <a:rPr lang="en-US" b="1" dirty="0"/>
              <a:t>Hate </a:t>
            </a:r>
            <a:r>
              <a:rPr lang="en-US" b="1" dirty="0" smtClean="0"/>
              <a:t>Crimes</a:t>
            </a:r>
            <a:r>
              <a:rPr lang="en-US" b="1" dirty="0"/>
              <a:t>; </a:t>
            </a:r>
            <a:r>
              <a:rPr lang="en-US" b="1" dirty="0" smtClean="0"/>
              <a:t>Reporting </a:t>
            </a:r>
            <a:r>
              <a:rPr lang="en-US" b="1" dirty="0"/>
              <a:t>to </a:t>
            </a:r>
            <a:r>
              <a:rPr lang="en-US" b="1" dirty="0" smtClean="0"/>
              <a:t>VSP</a:t>
            </a:r>
            <a:endParaRPr lang="en-US" b="1" dirty="0"/>
          </a:p>
        </p:txBody>
      </p:sp>
      <p:sp>
        <p:nvSpPr>
          <p:cNvPr id="3" name="Content Placeholder 2"/>
          <p:cNvSpPr>
            <a:spLocks noGrp="1"/>
          </p:cNvSpPr>
          <p:nvPr>
            <p:ph idx="1"/>
          </p:nvPr>
        </p:nvSpPr>
        <p:spPr>
          <a:xfrm>
            <a:off x="457200" y="1600199"/>
            <a:ext cx="8229600" cy="4191001"/>
          </a:xfrm>
        </p:spPr>
        <p:txBody>
          <a:bodyPr>
            <a:normAutofit fontScale="92500" lnSpcReduction="20000"/>
          </a:bodyPr>
          <a:lstStyle/>
          <a:p>
            <a:pPr marL="0" indent="0">
              <a:buNone/>
            </a:pPr>
            <a:r>
              <a:rPr lang="en-US" sz="3500" b="1" dirty="0"/>
              <a:t>HB 276 (Sullivan, Jr.) </a:t>
            </a:r>
            <a:endParaRPr lang="en-US" sz="3500" b="1" dirty="0" smtClean="0"/>
          </a:p>
          <a:p>
            <a:pPr lvl="0"/>
            <a:r>
              <a:rPr lang="en-US" sz="2800" dirty="0" smtClean="0"/>
              <a:t>Includes </a:t>
            </a:r>
            <a:r>
              <a:rPr lang="en-US" sz="2800" dirty="0"/>
              <a:t>within the definition of "hate crime" a criminal act committed against a person or the person's property because </a:t>
            </a:r>
            <a:r>
              <a:rPr lang="en-US" sz="2800" dirty="0" smtClean="0"/>
              <a:t>of:</a:t>
            </a:r>
          </a:p>
          <a:p>
            <a:pPr marL="971550" lvl="1" indent="-514350">
              <a:buFont typeface="+mj-lt"/>
              <a:buAutoNum type="romanLcPeriod"/>
            </a:pPr>
            <a:r>
              <a:rPr lang="en-US" dirty="0"/>
              <a:t>D</a:t>
            </a:r>
            <a:r>
              <a:rPr lang="en-US" dirty="0" smtClean="0"/>
              <a:t>isability</a:t>
            </a:r>
            <a:r>
              <a:rPr lang="en-US" dirty="0"/>
              <a:t>, as defined in the </a:t>
            </a:r>
            <a:r>
              <a:rPr lang="en-US" dirty="0" smtClean="0"/>
              <a:t>bill, </a:t>
            </a:r>
          </a:p>
          <a:p>
            <a:pPr marL="971550" lvl="1" indent="-514350">
              <a:buFont typeface="+mj-lt"/>
              <a:buAutoNum type="romanLcPeriod"/>
            </a:pPr>
            <a:r>
              <a:rPr lang="en-US" dirty="0"/>
              <a:t>S</a:t>
            </a:r>
            <a:r>
              <a:rPr lang="en-US" dirty="0" smtClean="0"/>
              <a:t>exual </a:t>
            </a:r>
            <a:r>
              <a:rPr lang="en-US" dirty="0"/>
              <a:t>orientation, </a:t>
            </a:r>
            <a:endParaRPr lang="en-US" dirty="0" smtClean="0"/>
          </a:p>
          <a:p>
            <a:pPr marL="971550" lvl="1" indent="-514350">
              <a:buFont typeface="+mj-lt"/>
              <a:buAutoNum type="romanLcPeriod"/>
            </a:pPr>
            <a:r>
              <a:rPr lang="en-US" dirty="0"/>
              <a:t>G</a:t>
            </a:r>
            <a:r>
              <a:rPr lang="en-US" dirty="0" smtClean="0"/>
              <a:t>ender</a:t>
            </a:r>
            <a:r>
              <a:rPr lang="en-US" dirty="0"/>
              <a:t>, or </a:t>
            </a:r>
            <a:endParaRPr lang="en-US" dirty="0" smtClean="0"/>
          </a:p>
          <a:p>
            <a:pPr marL="971550" lvl="1" indent="-514350">
              <a:buFont typeface="+mj-lt"/>
              <a:buAutoNum type="romanLcPeriod"/>
            </a:pPr>
            <a:r>
              <a:rPr lang="en-US" dirty="0"/>
              <a:t>G</a:t>
            </a:r>
            <a:r>
              <a:rPr lang="en-US" dirty="0" smtClean="0"/>
              <a:t>ender identification </a:t>
            </a:r>
          </a:p>
          <a:p>
            <a:r>
              <a:rPr lang="en-US" sz="2800" dirty="0" smtClean="0"/>
              <a:t>Requires the reporting of such crimes to the </a:t>
            </a:r>
            <a:r>
              <a:rPr lang="en-US" sz="2800" dirty="0" smtClean="0"/>
              <a:t>VSP.</a:t>
            </a:r>
            <a:endParaRPr lang="en-US" sz="2800" dirty="0" smtClean="0"/>
          </a:p>
          <a:p>
            <a:r>
              <a:rPr lang="en-US" sz="2800" dirty="0" smtClean="0"/>
              <a:t>Amends </a:t>
            </a:r>
            <a:r>
              <a:rPr lang="en-US" sz="2800" dirty="0"/>
              <a:t>§ 52-8.5</a:t>
            </a:r>
          </a:p>
          <a:p>
            <a:pPr lvl="0"/>
            <a:endParaRPr lang="en-US" sz="2800" dirty="0"/>
          </a:p>
        </p:txBody>
      </p:sp>
    </p:spTree>
    <p:extLst>
      <p:ext uri="{BB962C8B-B14F-4D97-AF65-F5344CB8AC3E}">
        <p14:creationId xmlns:p14="http://schemas.microsoft.com/office/powerpoint/2010/main" val="3745337388"/>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Hate </a:t>
            </a:r>
            <a:r>
              <a:rPr lang="en-US" b="1" dirty="0" smtClean="0"/>
              <a:t>Crimes</a:t>
            </a:r>
            <a:r>
              <a:rPr lang="en-US" b="1" dirty="0"/>
              <a:t>; G</a:t>
            </a:r>
            <a:r>
              <a:rPr lang="en-US" b="1" dirty="0" smtClean="0"/>
              <a:t>ender </a:t>
            </a:r>
            <a:r>
              <a:rPr lang="en-US" b="1" dirty="0"/>
              <a:t>I</a:t>
            </a:r>
            <a:r>
              <a:rPr lang="en-US" b="1" dirty="0" smtClean="0"/>
              <a:t>dentity, Sexual Orientation; Penalty</a:t>
            </a:r>
            <a:endParaRPr lang="en-US" b="1" dirty="0"/>
          </a:p>
        </p:txBody>
      </p:sp>
      <p:sp>
        <p:nvSpPr>
          <p:cNvPr id="3" name="Content Placeholder 2"/>
          <p:cNvSpPr>
            <a:spLocks noGrp="1"/>
          </p:cNvSpPr>
          <p:nvPr>
            <p:ph idx="1"/>
          </p:nvPr>
        </p:nvSpPr>
        <p:spPr>
          <a:xfrm>
            <a:off x="457200" y="1600201"/>
            <a:ext cx="8229600" cy="4419599"/>
          </a:xfrm>
        </p:spPr>
        <p:txBody>
          <a:bodyPr>
            <a:normAutofit fontScale="92500" lnSpcReduction="20000"/>
          </a:bodyPr>
          <a:lstStyle/>
          <a:p>
            <a:pPr marL="0" indent="0">
              <a:buNone/>
            </a:pPr>
            <a:r>
              <a:rPr lang="en-US" sz="3500" b="1" dirty="0"/>
              <a:t>HB 618 (Plum</a:t>
            </a:r>
            <a:r>
              <a:rPr lang="en-US" sz="3500" b="1" dirty="0" smtClean="0"/>
              <a:t>)/ SB </a:t>
            </a:r>
            <a:r>
              <a:rPr lang="en-US" sz="3500" b="1" dirty="0"/>
              <a:t>179 (</a:t>
            </a:r>
            <a:r>
              <a:rPr lang="en-US" sz="3500" b="1" dirty="0" err="1"/>
              <a:t>Favola</a:t>
            </a:r>
            <a:r>
              <a:rPr lang="en-US" sz="3500" b="1" dirty="0"/>
              <a:t>)</a:t>
            </a:r>
          </a:p>
          <a:p>
            <a:pPr lvl="0"/>
            <a:r>
              <a:rPr lang="en-US" sz="2800" dirty="0" smtClean="0"/>
              <a:t>Adds </a:t>
            </a:r>
            <a:r>
              <a:rPr lang="en-US" sz="2800" dirty="0"/>
              <a:t>gender, disability, gender identity, and sexual orientation to the categories of victims whose intentional selection for a hate crime involving assault, assault and battery, or trespass for the purpose of damaging another's property results in a higher criminal penalty for the offense</a:t>
            </a:r>
            <a:r>
              <a:rPr lang="en-US" sz="2800" dirty="0" smtClean="0"/>
              <a:t>.</a:t>
            </a:r>
          </a:p>
          <a:p>
            <a:pPr lvl="0"/>
            <a:r>
              <a:rPr lang="en-US" sz="2800" dirty="0"/>
              <a:t>The bill also adds gender, disability, gender identity, and sexual orientation to the categories of hate crimes that are to be reported to the central repository of information regarding hate crimes maintained by the Virginia State Police. </a:t>
            </a:r>
            <a:endParaRPr lang="en-US" sz="2800" dirty="0" smtClean="0"/>
          </a:p>
          <a:p>
            <a:pPr lvl="0"/>
            <a:endParaRPr lang="en-US" sz="2800" dirty="0"/>
          </a:p>
        </p:txBody>
      </p:sp>
    </p:spTree>
    <p:extLst>
      <p:ext uri="{BB962C8B-B14F-4D97-AF65-F5344CB8AC3E}">
        <p14:creationId xmlns:p14="http://schemas.microsoft.com/office/powerpoint/2010/main" val="2646873849"/>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Hate Crimes; Gender Identity, Sexual Orientation; </a:t>
            </a:r>
            <a:r>
              <a:rPr lang="en-US" b="1" dirty="0" smtClean="0"/>
              <a:t>Penalty </a:t>
            </a:r>
            <a:endParaRPr lang="en-US" dirty="0"/>
          </a:p>
        </p:txBody>
      </p:sp>
      <p:sp>
        <p:nvSpPr>
          <p:cNvPr id="3" name="Content Placeholder 2"/>
          <p:cNvSpPr>
            <a:spLocks noGrp="1"/>
          </p:cNvSpPr>
          <p:nvPr>
            <p:ph idx="1"/>
          </p:nvPr>
        </p:nvSpPr>
        <p:spPr/>
        <p:txBody>
          <a:bodyPr>
            <a:normAutofit fontScale="92500" lnSpcReduction="10000"/>
          </a:bodyPr>
          <a:lstStyle/>
          <a:p>
            <a:pPr lvl="0"/>
            <a:r>
              <a:rPr lang="en-US" sz="2600" dirty="0" smtClean="0"/>
              <a:t>Removes gender requirements for </a:t>
            </a:r>
            <a:r>
              <a:rPr lang="en-US" sz="2600" dirty="0" smtClean="0"/>
              <a:t>previously gender-specific </a:t>
            </a:r>
            <a:r>
              <a:rPr lang="en-US" sz="2600" dirty="0" smtClean="0"/>
              <a:t>crimes, such as abducting a female for purposes of prostitution.</a:t>
            </a:r>
          </a:p>
          <a:p>
            <a:pPr lvl="0"/>
            <a:r>
              <a:rPr lang="en-US" sz="2600" dirty="0" smtClean="0"/>
              <a:t>Provides </a:t>
            </a:r>
            <a:r>
              <a:rPr lang="en-US" sz="2600" dirty="0" smtClean="0"/>
              <a:t>that such a victim may bring </a:t>
            </a:r>
            <a:r>
              <a:rPr lang="en-US" sz="2600" dirty="0"/>
              <a:t>a civil action to recover </a:t>
            </a:r>
            <a:r>
              <a:rPr lang="en-US" sz="2600" dirty="0" smtClean="0"/>
              <a:t>damages</a:t>
            </a:r>
            <a:r>
              <a:rPr lang="en-US" sz="2600" dirty="0"/>
              <a:t>. </a:t>
            </a:r>
            <a:endParaRPr lang="en-US" sz="2600" dirty="0" smtClean="0"/>
          </a:p>
          <a:p>
            <a:pPr lvl="0"/>
            <a:r>
              <a:rPr lang="en-US" sz="2600" dirty="0" smtClean="0"/>
              <a:t>Eliminates </a:t>
            </a:r>
            <a:r>
              <a:rPr lang="en-US" sz="2600" dirty="0"/>
              <a:t>the mandatory minimum terms of confinement for such hate crimes. </a:t>
            </a:r>
          </a:p>
          <a:p>
            <a:pPr lvl="0"/>
            <a:r>
              <a:rPr lang="en-US" sz="2600" dirty="0" smtClean="0"/>
              <a:t>Provisions </a:t>
            </a:r>
            <a:r>
              <a:rPr lang="en-US" sz="2600" dirty="0"/>
              <a:t>of the bill are contingent on funding in </a:t>
            </a:r>
            <a:r>
              <a:rPr lang="en-US" sz="2600" dirty="0" smtClean="0"/>
              <a:t>a </a:t>
            </a:r>
            <a:r>
              <a:rPr lang="en-US" sz="2600" dirty="0"/>
              <a:t>general appropriation act. </a:t>
            </a:r>
          </a:p>
          <a:p>
            <a:r>
              <a:rPr lang="en-US" sz="2600" dirty="0"/>
              <a:t>Amends §§ 8.01-42.1, 8.01-49.1, 18.2-57, 18.2-121, and 52-8.5</a:t>
            </a:r>
          </a:p>
          <a:p>
            <a:pPr lvl="0"/>
            <a:endParaRPr lang="en-US" sz="2800" dirty="0"/>
          </a:p>
        </p:txBody>
      </p:sp>
    </p:spTree>
    <p:extLst>
      <p:ext uri="{BB962C8B-B14F-4D97-AF65-F5344CB8AC3E}">
        <p14:creationId xmlns:p14="http://schemas.microsoft.com/office/powerpoint/2010/main" val="212987746"/>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Prevailing Wage; Public Works Contracts; Penalty</a:t>
            </a:r>
            <a:endParaRPr lang="en-US" b="1" dirty="0"/>
          </a:p>
        </p:txBody>
      </p:sp>
      <p:sp>
        <p:nvSpPr>
          <p:cNvPr id="3" name="Content Placeholder 2"/>
          <p:cNvSpPr>
            <a:spLocks noGrp="1"/>
          </p:cNvSpPr>
          <p:nvPr>
            <p:ph idx="1"/>
          </p:nvPr>
        </p:nvSpPr>
        <p:spPr/>
        <p:txBody>
          <a:bodyPr>
            <a:normAutofit fontScale="85000" lnSpcReduction="10000"/>
          </a:bodyPr>
          <a:lstStyle/>
          <a:p>
            <a:pPr marL="0" indent="0">
              <a:buNone/>
            </a:pPr>
            <a:r>
              <a:rPr lang="en-US" sz="4100" b="1" dirty="0"/>
              <a:t>HB 833 (Foy) /  SB </a:t>
            </a:r>
            <a:r>
              <a:rPr lang="en-US" sz="4100" b="1" dirty="0" smtClean="0"/>
              <a:t>8 </a:t>
            </a:r>
            <a:r>
              <a:rPr lang="en-US" sz="4100" b="1" dirty="0"/>
              <a:t>(Saslaw)</a:t>
            </a:r>
          </a:p>
          <a:p>
            <a:pPr lvl="0"/>
            <a:r>
              <a:rPr lang="en-US" sz="2800" dirty="0" smtClean="0"/>
              <a:t>A </a:t>
            </a:r>
            <a:r>
              <a:rPr lang="en-US" sz="2800" dirty="0"/>
              <a:t>contractor </a:t>
            </a:r>
            <a:r>
              <a:rPr lang="en-US" sz="2800" dirty="0" smtClean="0"/>
              <a:t>who </a:t>
            </a:r>
            <a:r>
              <a:rPr lang="en-US" sz="2800" dirty="0"/>
              <a:t>willfully employs </a:t>
            </a:r>
            <a:r>
              <a:rPr lang="en-US" sz="2800" dirty="0" smtClean="0"/>
              <a:t>a person to </a:t>
            </a:r>
            <a:r>
              <a:rPr lang="en-US" sz="2800" dirty="0"/>
              <a:t>perform work </a:t>
            </a:r>
            <a:r>
              <a:rPr lang="en-US" sz="2800" dirty="0" smtClean="0"/>
              <a:t>under a public </a:t>
            </a:r>
            <a:r>
              <a:rPr lang="en-US" sz="2800" dirty="0"/>
              <a:t>contract at a rate </a:t>
            </a:r>
            <a:r>
              <a:rPr lang="en-US" sz="2800" dirty="0" smtClean="0"/>
              <a:t>less </a:t>
            </a:r>
            <a:r>
              <a:rPr lang="en-US" sz="2800" dirty="0"/>
              <a:t>than the prevailing wage rate is guilty of a Class 1 misdemeanor. </a:t>
            </a:r>
          </a:p>
          <a:p>
            <a:pPr lvl="0"/>
            <a:r>
              <a:rPr lang="en-US" sz="2800" dirty="0"/>
              <a:t>In addition, such a contractor or subcontractor shall be liable to such individuals for the payment of all wages due plus interest and shall be disqualified from bidding on public contracts with any public body until full restitution has been paid to the individuals. </a:t>
            </a:r>
            <a:r>
              <a:rPr lang="en-US" sz="2800" dirty="0" smtClean="0"/>
              <a:t> </a:t>
            </a:r>
          </a:p>
          <a:p>
            <a:pPr lvl="0"/>
            <a:r>
              <a:rPr lang="en-US" sz="2800" u="sng" dirty="0" smtClean="0"/>
              <a:t>Delayed effective date May 1, 2021</a:t>
            </a:r>
          </a:p>
          <a:p>
            <a:r>
              <a:rPr lang="en-US" sz="2800" dirty="0"/>
              <a:t>Amends § 40.1-6; adds § 2.2-4321.3</a:t>
            </a:r>
          </a:p>
          <a:p>
            <a:pPr lvl="0"/>
            <a:endParaRPr lang="en-US" sz="2800" dirty="0">
              <a:solidFill>
                <a:srgbClr val="FF0000"/>
              </a:solidFill>
            </a:endParaRPr>
          </a:p>
        </p:txBody>
      </p:sp>
    </p:spTree>
    <p:extLst>
      <p:ext uri="{BB962C8B-B14F-4D97-AF65-F5344CB8AC3E}">
        <p14:creationId xmlns:p14="http://schemas.microsoft.com/office/powerpoint/2010/main" val="725482395"/>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Grand </a:t>
            </a:r>
            <a:r>
              <a:rPr lang="en-US" b="1" dirty="0" smtClean="0"/>
              <a:t>Larceny</a:t>
            </a:r>
            <a:r>
              <a:rPr lang="en-US" b="1" dirty="0"/>
              <a:t>; </a:t>
            </a:r>
            <a:r>
              <a:rPr lang="en-US" b="1" dirty="0" smtClean="0"/>
              <a:t/>
            </a:r>
            <a:br>
              <a:rPr lang="en-US" b="1" dirty="0" smtClean="0"/>
            </a:br>
            <a:r>
              <a:rPr lang="en-US" b="1" dirty="0" smtClean="0"/>
              <a:t>Increases </a:t>
            </a:r>
            <a:r>
              <a:rPr lang="en-US" b="1" dirty="0"/>
              <a:t>T</a:t>
            </a:r>
            <a:r>
              <a:rPr lang="en-US" b="1" dirty="0" smtClean="0"/>
              <a:t>hreshold </a:t>
            </a:r>
            <a:r>
              <a:rPr lang="en-US" b="1" dirty="0"/>
              <a:t>A</a:t>
            </a:r>
            <a:r>
              <a:rPr lang="en-US" b="1" dirty="0" smtClean="0"/>
              <a:t>mount</a:t>
            </a:r>
            <a:endParaRPr lang="en-US" b="1" dirty="0"/>
          </a:p>
        </p:txBody>
      </p:sp>
      <p:sp>
        <p:nvSpPr>
          <p:cNvPr id="3" name="Content Placeholder 2"/>
          <p:cNvSpPr>
            <a:spLocks noGrp="1"/>
          </p:cNvSpPr>
          <p:nvPr>
            <p:ph idx="1"/>
          </p:nvPr>
        </p:nvSpPr>
        <p:spPr>
          <a:xfrm>
            <a:off x="457200" y="1600201"/>
            <a:ext cx="8229600" cy="4267199"/>
          </a:xfrm>
        </p:spPr>
        <p:txBody>
          <a:bodyPr>
            <a:normAutofit fontScale="92500" lnSpcReduction="10000"/>
          </a:bodyPr>
          <a:lstStyle/>
          <a:p>
            <a:pPr marL="0" indent="0">
              <a:buNone/>
            </a:pPr>
            <a:r>
              <a:rPr lang="en-US" sz="3500" b="1" dirty="0"/>
              <a:t>HB 995 (Lindsey</a:t>
            </a:r>
            <a:r>
              <a:rPr lang="en-US" sz="3500" b="1" dirty="0" smtClean="0"/>
              <a:t>)/SB </a:t>
            </a:r>
            <a:r>
              <a:rPr lang="en-US" sz="3500" b="1" dirty="0"/>
              <a:t>788 (McClellan)</a:t>
            </a:r>
          </a:p>
          <a:p>
            <a:pPr lvl="0"/>
            <a:r>
              <a:rPr lang="en-US" sz="2800" dirty="0" smtClean="0"/>
              <a:t>Raises the larceny threshold from $500 to $1,000 for a felony offense. </a:t>
            </a:r>
            <a:r>
              <a:rPr lang="en-US" sz="2800" i="1" dirty="0"/>
              <a:t> </a:t>
            </a:r>
            <a:endParaRPr lang="en-US" sz="2800" i="1" dirty="0" smtClean="0"/>
          </a:p>
          <a:p>
            <a:r>
              <a:rPr lang="en-US" sz="2800" dirty="0"/>
              <a:t>Amends </a:t>
            </a:r>
            <a:r>
              <a:rPr lang="en-US" sz="2800" dirty="0" smtClean="0"/>
              <a:t>§§</a:t>
            </a:r>
            <a:r>
              <a:rPr lang="en-US" sz="2800" b="1" i="1" dirty="0" smtClean="0"/>
              <a:t> </a:t>
            </a:r>
            <a:r>
              <a:rPr lang="en-US" sz="2800" dirty="0"/>
              <a:t>18.2-23, 18.2-80, 18.2-81, 18.2-95 through 18.2-97, 18.2-102, 18.2-103, 18.2-108.01, 18.2-145.1, 18.2-150, 18.2-152.3, 18.2-162, 18.2-181, 18.2-181.1, 18.2-182, 18.2-186, 18.2-186.3, 18.2-187.1, 18.2-188, 18.2-195, 18.2-195.2, 18.2-197, 18.2-340.37, 19.2-289, 19.2-290, 19.2-386.16, and 29.1-553.</a:t>
            </a:r>
          </a:p>
          <a:p>
            <a:pPr lvl="0"/>
            <a:endParaRPr lang="en-US" sz="2800" i="1" dirty="0" smtClean="0"/>
          </a:p>
        </p:txBody>
      </p:sp>
    </p:spTree>
    <p:extLst>
      <p:ext uri="{BB962C8B-B14F-4D97-AF65-F5344CB8AC3E}">
        <p14:creationId xmlns:p14="http://schemas.microsoft.com/office/powerpoint/2010/main" val="3778036249"/>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Unauthorized </a:t>
            </a:r>
            <a:r>
              <a:rPr lang="en-US" b="1" dirty="0" smtClean="0"/>
              <a:t>Use </a:t>
            </a:r>
            <a:r>
              <a:rPr lang="en-US" b="1" dirty="0"/>
              <a:t>of </a:t>
            </a:r>
            <a:r>
              <a:rPr lang="en-US" b="1" dirty="0" smtClean="0"/>
              <a:t>Electronic </a:t>
            </a:r>
            <a:r>
              <a:rPr lang="en-US" b="1" dirty="0"/>
              <a:t>T</a:t>
            </a:r>
            <a:r>
              <a:rPr lang="en-US" b="1" dirty="0" smtClean="0"/>
              <a:t>racking </a:t>
            </a:r>
            <a:r>
              <a:rPr lang="en-US" b="1" dirty="0"/>
              <a:t>D</a:t>
            </a:r>
            <a:r>
              <a:rPr lang="en-US" b="1" dirty="0" smtClean="0"/>
              <a:t>evice</a:t>
            </a:r>
            <a:endParaRPr lang="en-US" b="1" dirty="0"/>
          </a:p>
        </p:txBody>
      </p:sp>
      <p:sp>
        <p:nvSpPr>
          <p:cNvPr id="3" name="Content Placeholder 2"/>
          <p:cNvSpPr>
            <a:spLocks noGrp="1"/>
          </p:cNvSpPr>
          <p:nvPr>
            <p:ph idx="1"/>
          </p:nvPr>
        </p:nvSpPr>
        <p:spPr>
          <a:xfrm>
            <a:off x="457200" y="1600201"/>
            <a:ext cx="8229600" cy="4419599"/>
          </a:xfrm>
        </p:spPr>
        <p:txBody>
          <a:bodyPr>
            <a:normAutofit fontScale="92500"/>
          </a:bodyPr>
          <a:lstStyle/>
          <a:p>
            <a:pPr marL="0" indent="0">
              <a:buNone/>
            </a:pPr>
            <a:r>
              <a:rPr lang="en-US" sz="3500" b="1" dirty="0"/>
              <a:t>HB </a:t>
            </a:r>
            <a:r>
              <a:rPr lang="en-US" sz="3500" b="1" dirty="0" smtClean="0"/>
              <a:t>1044</a:t>
            </a:r>
            <a:r>
              <a:rPr lang="en-US" sz="3500" b="1" dirty="0"/>
              <a:t> </a:t>
            </a:r>
            <a:r>
              <a:rPr lang="en-US" sz="3500" b="1" dirty="0" smtClean="0"/>
              <a:t>(</a:t>
            </a:r>
            <a:r>
              <a:rPr lang="en-US" sz="3500" b="1" dirty="0" err="1" smtClean="0"/>
              <a:t>Krizek</a:t>
            </a:r>
            <a:r>
              <a:rPr lang="en-US" sz="3500" b="1" dirty="0" smtClean="0"/>
              <a:t>) </a:t>
            </a:r>
            <a:endParaRPr lang="en-US" sz="3500" b="1" dirty="0"/>
          </a:p>
          <a:p>
            <a:r>
              <a:rPr lang="en-US" sz="2800" dirty="0" smtClean="0"/>
              <a:t>Increases </a:t>
            </a:r>
            <a:r>
              <a:rPr lang="en-US" sz="2800" dirty="0"/>
              <a:t>from a Class 3 misdemeanor to a Class 1 misdemeanor the punishment for a person who installs or places an electronic tracking device through intentionally deceptive means and without consent, or causes an electronic tracking device to be installed or placed through intentionally deceptive means and without consent, and uses such device to track the location of any person</a:t>
            </a:r>
            <a:r>
              <a:rPr lang="en-US" sz="2800" dirty="0" smtClean="0"/>
              <a:t>.</a:t>
            </a:r>
          </a:p>
          <a:p>
            <a:r>
              <a:rPr lang="en-US" sz="2800" dirty="0"/>
              <a:t>Amends </a:t>
            </a:r>
            <a:r>
              <a:rPr lang="en-US" sz="2800" dirty="0" smtClean="0"/>
              <a:t>§ 18.2-60.5</a:t>
            </a:r>
            <a:endParaRPr lang="en-US" sz="2800" dirty="0"/>
          </a:p>
          <a:p>
            <a:endParaRPr lang="en-US" sz="2800" dirty="0"/>
          </a:p>
        </p:txBody>
      </p:sp>
    </p:spTree>
    <p:extLst>
      <p:ext uri="{BB962C8B-B14F-4D97-AF65-F5344CB8AC3E}">
        <p14:creationId xmlns:p14="http://schemas.microsoft.com/office/powerpoint/2010/main" val="2166900034"/>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Repeal of Profane </a:t>
            </a:r>
            <a:br>
              <a:rPr lang="en-US" b="1" dirty="0" smtClean="0"/>
            </a:br>
            <a:r>
              <a:rPr lang="en-US" b="1" dirty="0" smtClean="0"/>
              <a:t>Swearing </a:t>
            </a:r>
            <a:r>
              <a:rPr lang="en-US" b="1" dirty="0"/>
              <a:t>in </a:t>
            </a:r>
            <a:r>
              <a:rPr lang="en-US" b="1" dirty="0" smtClean="0"/>
              <a:t>Public</a:t>
            </a:r>
            <a:endParaRPr lang="en-US" b="1" dirty="0"/>
          </a:p>
        </p:txBody>
      </p:sp>
      <p:sp>
        <p:nvSpPr>
          <p:cNvPr id="3" name="Content Placeholder 2"/>
          <p:cNvSpPr>
            <a:spLocks noGrp="1"/>
          </p:cNvSpPr>
          <p:nvPr>
            <p:ph idx="1"/>
          </p:nvPr>
        </p:nvSpPr>
        <p:spPr/>
        <p:txBody>
          <a:bodyPr>
            <a:normAutofit/>
          </a:bodyPr>
          <a:lstStyle/>
          <a:p>
            <a:pPr marL="0" indent="0">
              <a:buNone/>
            </a:pPr>
            <a:r>
              <a:rPr lang="en-US" b="1" dirty="0"/>
              <a:t>HB 1071 (Adams)/ </a:t>
            </a:r>
            <a:r>
              <a:rPr lang="en-US" b="1" u="sng" dirty="0"/>
              <a:t>HB </a:t>
            </a:r>
            <a:r>
              <a:rPr lang="en-US" b="1" u="sng" dirty="0" smtClean="0"/>
              <a:t>132</a:t>
            </a:r>
            <a:r>
              <a:rPr lang="en-US" b="1" dirty="0" smtClean="0"/>
              <a:t> </a:t>
            </a:r>
            <a:r>
              <a:rPr lang="en-US" b="1" dirty="0"/>
              <a:t>(</a:t>
            </a:r>
            <a:r>
              <a:rPr lang="en-US" b="1" dirty="0" err="1"/>
              <a:t>Webert</a:t>
            </a:r>
            <a:r>
              <a:rPr lang="en-US" b="1" dirty="0"/>
              <a:t>)</a:t>
            </a:r>
          </a:p>
          <a:p>
            <a:pPr lvl="0"/>
            <a:r>
              <a:rPr lang="en-US" sz="2800" dirty="0" smtClean="0"/>
              <a:t>Removes </a:t>
            </a:r>
            <a:r>
              <a:rPr lang="en-US" sz="2800" dirty="0"/>
              <a:t>the crime of profane swearing in public, which is currently punishable as a Class 4 misdemeanor</a:t>
            </a:r>
            <a:r>
              <a:rPr lang="en-US" sz="2800" dirty="0" smtClean="0"/>
              <a:t>.</a:t>
            </a:r>
          </a:p>
          <a:p>
            <a:r>
              <a:rPr lang="en-US" sz="2800" dirty="0"/>
              <a:t>Removes part of § 18.2-388</a:t>
            </a:r>
          </a:p>
          <a:p>
            <a:pPr lvl="0"/>
            <a:endParaRPr lang="en-US" dirty="0"/>
          </a:p>
        </p:txBody>
      </p:sp>
    </p:spTree>
    <p:extLst>
      <p:ext uri="{BB962C8B-B14F-4D97-AF65-F5344CB8AC3E}">
        <p14:creationId xmlns:p14="http://schemas.microsoft.com/office/powerpoint/2010/main" val="1775946416"/>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Threats &amp; Harassment; Certain Officials; Venue</a:t>
            </a:r>
            <a:endParaRPr lang="en-US" b="1" dirty="0"/>
          </a:p>
        </p:txBody>
      </p:sp>
      <p:sp>
        <p:nvSpPr>
          <p:cNvPr id="3" name="Content Placeholder 2"/>
          <p:cNvSpPr>
            <a:spLocks noGrp="1"/>
          </p:cNvSpPr>
          <p:nvPr>
            <p:ph idx="1"/>
          </p:nvPr>
        </p:nvSpPr>
        <p:spPr>
          <a:xfrm>
            <a:off x="457200" y="1600201"/>
            <a:ext cx="8229600" cy="4343399"/>
          </a:xfrm>
        </p:spPr>
        <p:txBody>
          <a:bodyPr>
            <a:normAutofit fontScale="92500"/>
          </a:bodyPr>
          <a:lstStyle/>
          <a:p>
            <a:pPr marL="0" indent="0">
              <a:buNone/>
            </a:pPr>
            <a:r>
              <a:rPr lang="en-US" sz="3500" b="1" dirty="0" smtClean="0"/>
              <a:t>HB 1627 (Bourne)</a:t>
            </a:r>
          </a:p>
          <a:p>
            <a:r>
              <a:rPr lang="en-US" sz="3000" dirty="0" smtClean="0"/>
              <a:t>Provides that threats &amp; harassment of certain officials may be prosecuted in Richmond if venue cannot otherwise be established and the conduct occurred during or because of their public duties. </a:t>
            </a:r>
          </a:p>
          <a:p>
            <a:r>
              <a:rPr lang="en-US" sz="3000" dirty="0" smtClean="0"/>
              <a:t>Applies to Governor, Lt. Governor, AG (and their elected successors); members of the General Assembly, Supreme Court and Court of Appeals.</a:t>
            </a:r>
            <a:endParaRPr lang="en-US" sz="3000" dirty="0"/>
          </a:p>
        </p:txBody>
      </p:sp>
    </p:spTree>
    <p:extLst>
      <p:ext uri="{BB962C8B-B14F-4D97-AF65-F5344CB8AC3E}">
        <p14:creationId xmlns:p14="http://schemas.microsoft.com/office/powerpoint/2010/main" val="2708905081"/>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Threats &amp; Harassment; Certain Officials; Venue</a:t>
            </a:r>
            <a:endParaRPr lang="en-US" dirty="0"/>
          </a:p>
        </p:txBody>
      </p:sp>
      <p:sp>
        <p:nvSpPr>
          <p:cNvPr id="3" name="Content Placeholder 2"/>
          <p:cNvSpPr>
            <a:spLocks noGrp="1"/>
          </p:cNvSpPr>
          <p:nvPr>
            <p:ph idx="1"/>
          </p:nvPr>
        </p:nvSpPr>
        <p:spPr/>
        <p:txBody>
          <a:bodyPr>
            <a:normAutofit/>
          </a:bodyPr>
          <a:lstStyle/>
          <a:p>
            <a:r>
              <a:rPr lang="en-US" sz="2800" dirty="0"/>
              <a:t>Threats of damage to Commonwealth property in the Capitol District can also be prosecuted in Richmond if venue cannot be </a:t>
            </a:r>
            <a:r>
              <a:rPr lang="en-US" sz="2800" dirty="0" smtClean="0"/>
              <a:t>determined elsewhere.</a:t>
            </a:r>
            <a:endParaRPr lang="en-US" sz="2800" dirty="0"/>
          </a:p>
          <a:p>
            <a:r>
              <a:rPr lang="en-US" sz="2800" dirty="0"/>
              <a:t>Amends </a:t>
            </a:r>
            <a:r>
              <a:rPr lang="en-US" sz="2800" dirty="0" smtClean="0"/>
              <a:t>§§ 18.2-60</a:t>
            </a:r>
            <a:r>
              <a:rPr lang="en-US" sz="2800" dirty="0"/>
              <a:t>, 18.2-60.1, 18.2-83, 18.2-152.7:1, 18.2-430.</a:t>
            </a:r>
          </a:p>
          <a:p>
            <a:endParaRPr lang="en-US" sz="2800" dirty="0"/>
          </a:p>
        </p:txBody>
      </p:sp>
    </p:spTree>
    <p:extLst>
      <p:ext uri="{BB962C8B-B14F-4D97-AF65-F5344CB8AC3E}">
        <p14:creationId xmlns:p14="http://schemas.microsoft.com/office/powerpoint/2010/main" val="4194322089"/>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4000" b="1" dirty="0"/>
              <a:t>Paramilitary </a:t>
            </a:r>
            <a:r>
              <a:rPr lang="en-US" sz="4000" b="1" dirty="0" smtClean="0"/>
              <a:t>Activities</a:t>
            </a:r>
            <a:r>
              <a:rPr lang="en-US" sz="4000" b="1" dirty="0"/>
              <a:t>; </a:t>
            </a:r>
            <a:r>
              <a:rPr lang="en-US" sz="4000" b="1" dirty="0" smtClean="0"/>
              <a:t>Penalty</a:t>
            </a:r>
            <a:endParaRPr lang="en-US" sz="4000" b="1" dirty="0"/>
          </a:p>
        </p:txBody>
      </p:sp>
      <p:sp>
        <p:nvSpPr>
          <p:cNvPr id="3" name="Content Placeholder 2"/>
          <p:cNvSpPr>
            <a:spLocks noGrp="1"/>
          </p:cNvSpPr>
          <p:nvPr>
            <p:ph idx="1"/>
          </p:nvPr>
        </p:nvSpPr>
        <p:spPr/>
        <p:txBody>
          <a:bodyPr>
            <a:normAutofit/>
          </a:bodyPr>
          <a:lstStyle/>
          <a:p>
            <a:pPr marL="0" indent="0">
              <a:buNone/>
            </a:pPr>
            <a:r>
              <a:rPr lang="en-US" b="1" dirty="0" smtClean="0"/>
              <a:t>SB 64 (Lucas)</a:t>
            </a:r>
          </a:p>
          <a:p>
            <a:r>
              <a:rPr lang="en-US" sz="2800" dirty="0" smtClean="0"/>
              <a:t>Makes </a:t>
            </a:r>
            <a:r>
              <a:rPr lang="en-US" sz="2800" dirty="0"/>
              <a:t>it a Class 5 felony to violate </a:t>
            </a:r>
            <a:r>
              <a:rPr lang="en-US" sz="2800" dirty="0" smtClean="0"/>
              <a:t>§18.2-282 (A) </a:t>
            </a:r>
            <a:r>
              <a:rPr lang="en-US" sz="2800" dirty="0"/>
              <a:t>(</a:t>
            </a:r>
            <a:r>
              <a:rPr lang="en-US" sz="2800" dirty="0" smtClean="0"/>
              <a:t>Brandishing) while </a:t>
            </a:r>
            <a:r>
              <a:rPr lang="en-US" sz="2800" dirty="0"/>
              <a:t>assembled with one or more persons for the purpose </a:t>
            </a:r>
            <a:r>
              <a:rPr lang="en-US" sz="2800" dirty="0" smtClean="0"/>
              <a:t>of, </a:t>
            </a:r>
            <a:r>
              <a:rPr lang="en-US" sz="2800" dirty="0"/>
              <a:t>and with the intent </a:t>
            </a:r>
            <a:r>
              <a:rPr lang="en-US" sz="2800" dirty="0" smtClean="0"/>
              <a:t>to, </a:t>
            </a:r>
            <a:r>
              <a:rPr lang="en-US" sz="2800" dirty="0"/>
              <a:t>intimidate any person or group of </a:t>
            </a:r>
            <a:r>
              <a:rPr lang="en-US" sz="2800" dirty="0" smtClean="0"/>
              <a:t>persons.</a:t>
            </a:r>
          </a:p>
          <a:p>
            <a:r>
              <a:rPr lang="en-US" sz="2800" dirty="0"/>
              <a:t>Adds </a:t>
            </a:r>
            <a:r>
              <a:rPr lang="en-US" sz="2800" dirty="0" smtClean="0"/>
              <a:t>§18.2-433.2 (3)</a:t>
            </a:r>
            <a:endParaRPr lang="en-US" sz="2800" dirty="0"/>
          </a:p>
        </p:txBody>
      </p:sp>
    </p:spTree>
    <p:extLst>
      <p:ext uri="{BB962C8B-B14F-4D97-AF65-F5344CB8AC3E}">
        <p14:creationId xmlns:p14="http://schemas.microsoft.com/office/powerpoint/2010/main" val="114427308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4000" b="1" dirty="0" smtClean="0"/>
              <a:t>Habitual Drunkards; Interdiction; Repeal</a:t>
            </a:r>
            <a:endParaRPr lang="en-US" sz="4000" b="1" dirty="0"/>
          </a:p>
        </p:txBody>
      </p:sp>
      <p:sp>
        <p:nvSpPr>
          <p:cNvPr id="3" name="Content Placeholder 2"/>
          <p:cNvSpPr>
            <a:spLocks noGrp="1"/>
          </p:cNvSpPr>
          <p:nvPr>
            <p:ph idx="1"/>
          </p:nvPr>
        </p:nvSpPr>
        <p:spPr/>
        <p:txBody>
          <a:bodyPr>
            <a:normAutofit/>
          </a:bodyPr>
          <a:lstStyle/>
          <a:p>
            <a:pPr marL="0" indent="0">
              <a:buNone/>
            </a:pPr>
            <a:r>
              <a:rPr lang="en-US" b="1" dirty="0" smtClean="0"/>
              <a:t>HB 923 (Foy) </a:t>
            </a:r>
          </a:p>
          <a:p>
            <a:r>
              <a:rPr lang="en-US" sz="2800" dirty="0" smtClean="0"/>
              <a:t>Repeals provision allowing courts to enter orders of interdiction prohibiting sale of alcoholic beverages to habitual drunkards.</a:t>
            </a:r>
          </a:p>
          <a:p>
            <a:r>
              <a:rPr lang="en-US" sz="2800" dirty="0" smtClean="0"/>
              <a:t>Repeals provision that disqualifies habitual drunkards from obtaining concealed weapon permits.</a:t>
            </a:r>
          </a:p>
          <a:p>
            <a:r>
              <a:rPr lang="en-US" sz="2800" dirty="0" smtClean="0"/>
              <a:t>Amends §§ </a:t>
            </a:r>
            <a:r>
              <a:rPr lang="en-US" sz="2800" dirty="0"/>
              <a:t>4.1-333 and 18.2-308.09 </a:t>
            </a:r>
            <a:endParaRPr lang="en-US" sz="2800" dirty="0" smtClean="0"/>
          </a:p>
          <a:p>
            <a:endParaRPr lang="en-US" dirty="0"/>
          </a:p>
        </p:txBody>
      </p:sp>
    </p:spTree>
    <p:extLst>
      <p:ext uri="{BB962C8B-B14F-4D97-AF65-F5344CB8AC3E}">
        <p14:creationId xmlns:p14="http://schemas.microsoft.com/office/powerpoint/2010/main" val="10587022"/>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Computer </a:t>
            </a:r>
            <a:r>
              <a:rPr lang="en-US" b="1" dirty="0" smtClean="0"/>
              <a:t>Trespass</a:t>
            </a:r>
            <a:r>
              <a:rPr lang="en-US" b="1" dirty="0"/>
              <a:t>; </a:t>
            </a:r>
            <a:r>
              <a:rPr lang="en-US" b="1" dirty="0" smtClean="0"/>
              <a:t/>
            </a:r>
            <a:br>
              <a:rPr lang="en-US" b="1" dirty="0" smtClean="0"/>
            </a:br>
            <a:r>
              <a:rPr lang="en-US" b="1" dirty="0" smtClean="0"/>
              <a:t>Expands </a:t>
            </a:r>
            <a:r>
              <a:rPr lang="en-US" b="1" dirty="0"/>
              <a:t>the </a:t>
            </a:r>
            <a:r>
              <a:rPr lang="en-US" b="1" dirty="0" smtClean="0"/>
              <a:t>Crime</a:t>
            </a:r>
            <a:endParaRPr lang="en-US" b="1" dirty="0"/>
          </a:p>
        </p:txBody>
      </p:sp>
      <p:sp>
        <p:nvSpPr>
          <p:cNvPr id="3" name="Content Placeholder 2"/>
          <p:cNvSpPr>
            <a:spLocks noGrp="1"/>
          </p:cNvSpPr>
          <p:nvPr>
            <p:ph idx="1"/>
          </p:nvPr>
        </p:nvSpPr>
        <p:spPr>
          <a:xfrm>
            <a:off x="457200" y="1600201"/>
            <a:ext cx="8229600" cy="4495799"/>
          </a:xfrm>
        </p:spPr>
        <p:txBody>
          <a:bodyPr>
            <a:normAutofit fontScale="92500" lnSpcReduction="10000"/>
          </a:bodyPr>
          <a:lstStyle/>
          <a:p>
            <a:pPr marL="0" indent="0">
              <a:buNone/>
            </a:pPr>
            <a:r>
              <a:rPr lang="en-US" sz="3500" b="1" dirty="0"/>
              <a:t>SB </a:t>
            </a:r>
            <a:r>
              <a:rPr lang="en-US" sz="3500" b="1" dirty="0" smtClean="0"/>
              <a:t>378</a:t>
            </a:r>
            <a:r>
              <a:rPr lang="en-US" sz="3500" b="1" dirty="0"/>
              <a:t> </a:t>
            </a:r>
            <a:r>
              <a:rPr lang="en-US" sz="3500" b="1" dirty="0" smtClean="0"/>
              <a:t>(J. Bell) </a:t>
            </a:r>
            <a:endParaRPr lang="en-US" sz="3500" b="1" dirty="0"/>
          </a:p>
          <a:p>
            <a:r>
              <a:rPr lang="en-US" sz="2800" dirty="0" smtClean="0"/>
              <a:t>Expands </a:t>
            </a:r>
            <a:r>
              <a:rPr lang="en-US" sz="2800" dirty="0"/>
              <a:t>the crime of computer trespass to </a:t>
            </a:r>
            <a:r>
              <a:rPr lang="en-US" sz="2800" dirty="0" smtClean="0"/>
              <a:t>include actions done through </a:t>
            </a:r>
            <a:r>
              <a:rPr lang="en-US" sz="2800" dirty="0"/>
              <a:t>intentionally deceptive means and without authority </a:t>
            </a:r>
            <a:endParaRPr lang="en-US" sz="2800" dirty="0" smtClean="0"/>
          </a:p>
          <a:p>
            <a:r>
              <a:rPr lang="en-US" sz="2800" dirty="0" smtClean="0"/>
              <a:t>Specifies </a:t>
            </a:r>
            <a:r>
              <a:rPr lang="en-US" sz="2800" dirty="0"/>
              <a:t>that a computer hardware or software provider, an interactive computer service, or a telecommunications or cable operator does not have to provide notice of its activities to a computer user that a reasonable computer user should expect may occur. </a:t>
            </a:r>
            <a:endParaRPr lang="en-US" sz="2800" dirty="0" smtClean="0"/>
          </a:p>
          <a:p>
            <a:r>
              <a:rPr lang="en-US" sz="2800" dirty="0"/>
              <a:t>Amends §18.2-152.4 </a:t>
            </a:r>
            <a:r>
              <a:rPr lang="en-US" sz="2800" i="1" dirty="0"/>
              <a:t> </a:t>
            </a:r>
          </a:p>
          <a:p>
            <a:endParaRPr lang="en-US" sz="2800" dirty="0"/>
          </a:p>
        </p:txBody>
      </p:sp>
    </p:spTree>
    <p:extLst>
      <p:ext uri="{BB962C8B-B14F-4D97-AF65-F5344CB8AC3E}">
        <p14:creationId xmlns:p14="http://schemas.microsoft.com/office/powerpoint/2010/main" val="186533973"/>
      </p:ext>
    </p:extLst>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274638"/>
            <a:ext cx="8763000" cy="1143000"/>
          </a:xfrm>
        </p:spPr>
        <p:txBody>
          <a:bodyPr>
            <a:normAutofit fontScale="90000"/>
          </a:bodyPr>
          <a:lstStyle/>
          <a:p>
            <a:r>
              <a:rPr lang="en-US" b="1" dirty="0"/>
              <a:t>Adult </a:t>
            </a:r>
            <a:r>
              <a:rPr lang="en-US" b="1" dirty="0" smtClean="0"/>
              <a:t>Abuse</a:t>
            </a:r>
            <a:r>
              <a:rPr lang="en-US" b="1" dirty="0"/>
              <a:t>; </a:t>
            </a:r>
            <a:r>
              <a:rPr lang="en-US" b="1" dirty="0" smtClean="0"/>
              <a:t>Reporting</a:t>
            </a:r>
            <a:br>
              <a:rPr lang="en-US" b="1" dirty="0" smtClean="0"/>
            </a:br>
            <a:r>
              <a:rPr lang="en-US" b="1" dirty="0" smtClean="0"/>
              <a:t>Financial </a:t>
            </a:r>
            <a:r>
              <a:rPr lang="en-US" b="1" dirty="0"/>
              <a:t>E</a:t>
            </a:r>
            <a:r>
              <a:rPr lang="en-US" b="1" dirty="0" smtClean="0"/>
              <a:t>xploitation</a:t>
            </a:r>
            <a:endParaRPr lang="en-US" b="1" dirty="0"/>
          </a:p>
        </p:txBody>
      </p:sp>
      <p:sp>
        <p:nvSpPr>
          <p:cNvPr id="3" name="Content Placeholder 2"/>
          <p:cNvSpPr>
            <a:spLocks noGrp="1"/>
          </p:cNvSpPr>
          <p:nvPr>
            <p:ph idx="1"/>
          </p:nvPr>
        </p:nvSpPr>
        <p:spPr>
          <a:xfrm>
            <a:off x="457200" y="1600201"/>
            <a:ext cx="8229600" cy="4571999"/>
          </a:xfrm>
        </p:spPr>
        <p:txBody>
          <a:bodyPr>
            <a:normAutofit/>
          </a:bodyPr>
          <a:lstStyle/>
          <a:p>
            <a:pPr marL="0" indent="0">
              <a:buNone/>
            </a:pPr>
            <a:r>
              <a:rPr lang="en-US" b="1" dirty="0"/>
              <a:t>SB 391 (</a:t>
            </a:r>
            <a:r>
              <a:rPr lang="en-US" b="1" dirty="0" err="1"/>
              <a:t>McPike</a:t>
            </a:r>
            <a:r>
              <a:rPr lang="en-US" b="1" dirty="0"/>
              <a:t>) </a:t>
            </a:r>
          </a:p>
          <a:p>
            <a:pPr lvl="0"/>
            <a:r>
              <a:rPr lang="en-US" sz="2600" dirty="0" smtClean="0"/>
              <a:t>Requires </a:t>
            </a:r>
            <a:r>
              <a:rPr lang="en-US" sz="2600" dirty="0"/>
              <a:t>financial institutions to report to the local department of social services or the adult protective services hotline within five business days any refusal to execute a transaction, delay of a transaction, or refusal to disburse funds based on a good faith belief that such transaction or disbursement may involve financial exploitation of an adult</a:t>
            </a:r>
            <a:r>
              <a:rPr lang="en-US" sz="2600" dirty="0" smtClean="0"/>
              <a:t>.</a:t>
            </a:r>
          </a:p>
          <a:p>
            <a:r>
              <a:rPr lang="en-US" sz="2600" dirty="0"/>
              <a:t>Amends § </a:t>
            </a:r>
            <a:r>
              <a:rPr lang="en-US" sz="2600" dirty="0" smtClean="0"/>
              <a:t>63.2-1606(L)</a:t>
            </a:r>
            <a:endParaRPr lang="en-US" sz="2600" dirty="0"/>
          </a:p>
          <a:p>
            <a:pPr lvl="0"/>
            <a:endParaRPr lang="en-US" sz="2800" dirty="0"/>
          </a:p>
        </p:txBody>
      </p:sp>
    </p:spTree>
    <p:extLst>
      <p:ext uri="{BB962C8B-B14F-4D97-AF65-F5344CB8AC3E}">
        <p14:creationId xmlns:p14="http://schemas.microsoft.com/office/powerpoint/2010/main" val="1442998506"/>
      </p:ext>
    </p:extLst>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Computer </a:t>
            </a:r>
            <a:r>
              <a:rPr lang="en-US" b="1" dirty="0" smtClean="0"/>
              <a:t>Trespass</a:t>
            </a:r>
            <a:r>
              <a:rPr lang="en-US" b="1" dirty="0"/>
              <a:t>; </a:t>
            </a:r>
            <a:r>
              <a:rPr lang="en-US" b="1" dirty="0" smtClean="0"/>
              <a:t>Monetary Harm; Penalty</a:t>
            </a:r>
            <a:endParaRPr lang="en-US" b="1" dirty="0"/>
          </a:p>
        </p:txBody>
      </p:sp>
      <p:sp>
        <p:nvSpPr>
          <p:cNvPr id="3" name="Content Placeholder 2"/>
          <p:cNvSpPr>
            <a:spLocks noGrp="1"/>
          </p:cNvSpPr>
          <p:nvPr>
            <p:ph idx="1"/>
          </p:nvPr>
        </p:nvSpPr>
        <p:spPr>
          <a:xfrm>
            <a:off x="457200" y="1600201"/>
            <a:ext cx="8229600" cy="4800599"/>
          </a:xfrm>
        </p:spPr>
        <p:txBody>
          <a:bodyPr>
            <a:normAutofit/>
          </a:bodyPr>
          <a:lstStyle/>
          <a:p>
            <a:pPr marL="0" indent="0">
              <a:buNone/>
            </a:pPr>
            <a:r>
              <a:rPr lang="en-US" b="1" dirty="0"/>
              <a:t>SB </a:t>
            </a:r>
            <a:r>
              <a:rPr lang="en-US" b="1" dirty="0" smtClean="0"/>
              <a:t>1003</a:t>
            </a:r>
            <a:r>
              <a:rPr lang="en-US" b="1" dirty="0"/>
              <a:t> </a:t>
            </a:r>
            <a:r>
              <a:rPr lang="en-US" b="1" dirty="0" smtClean="0"/>
              <a:t>(</a:t>
            </a:r>
            <a:r>
              <a:rPr lang="en-US" b="1" dirty="0" err="1" smtClean="0"/>
              <a:t>Chafin</a:t>
            </a:r>
            <a:r>
              <a:rPr lang="en-US" b="1" dirty="0" smtClean="0"/>
              <a:t>) </a:t>
            </a:r>
            <a:endParaRPr lang="en-US" b="1" dirty="0"/>
          </a:p>
          <a:p>
            <a:r>
              <a:rPr lang="en-US" sz="2600" dirty="0" smtClean="0"/>
              <a:t>Provides </a:t>
            </a:r>
            <a:r>
              <a:rPr lang="en-US" sz="2600" dirty="0"/>
              <a:t>that it is a Class 1 misdemeanor for any person who, without the intent to receive any direct or indirect benefit, maliciously sends an electronically transmitted communication containing a false representation intended to cause another person to spend money, and such false representation causes such person to spend money</a:t>
            </a:r>
            <a:r>
              <a:rPr lang="en-US" sz="2600" dirty="0" smtClean="0"/>
              <a:t>.</a:t>
            </a:r>
            <a:r>
              <a:rPr lang="en-US" sz="2600" dirty="0"/>
              <a:t> </a:t>
            </a:r>
            <a:endParaRPr lang="en-US" sz="2600" dirty="0" smtClean="0"/>
          </a:p>
          <a:p>
            <a:r>
              <a:rPr lang="en-US" sz="2600" dirty="0"/>
              <a:t>Adds §18.2-152.7:2</a:t>
            </a:r>
          </a:p>
          <a:p>
            <a:endParaRPr lang="en-US" sz="2800" dirty="0"/>
          </a:p>
        </p:txBody>
      </p:sp>
    </p:spTree>
    <p:extLst>
      <p:ext uri="{BB962C8B-B14F-4D97-AF65-F5344CB8AC3E}">
        <p14:creationId xmlns:p14="http://schemas.microsoft.com/office/powerpoint/2010/main" val="4129402702"/>
      </p:ext>
    </p:extLst>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144962"/>
          </a:xfrm>
        </p:spPr>
        <p:txBody>
          <a:bodyPr>
            <a:normAutofit/>
          </a:bodyPr>
          <a:lstStyle/>
          <a:p>
            <a:r>
              <a:rPr lang="en-US" sz="6600" dirty="0" smtClean="0"/>
              <a:t>CRIMINAL </a:t>
            </a:r>
            <a:br>
              <a:rPr lang="en-US" sz="6600" dirty="0" smtClean="0"/>
            </a:br>
            <a:r>
              <a:rPr lang="en-US" sz="6600" dirty="0" smtClean="0"/>
              <a:t>PROCEDURE</a:t>
            </a:r>
            <a:endParaRPr lang="en-US" sz="6600" dirty="0"/>
          </a:p>
        </p:txBody>
      </p:sp>
    </p:spTree>
    <p:extLst>
      <p:ext uri="{BB962C8B-B14F-4D97-AF65-F5344CB8AC3E}">
        <p14:creationId xmlns:p14="http://schemas.microsoft.com/office/powerpoint/2010/main" val="2838263242"/>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err="1" smtClean="0"/>
              <a:t>Voir</a:t>
            </a:r>
            <a:r>
              <a:rPr lang="en-US" b="1" dirty="0" smtClean="0"/>
              <a:t> Dire Examination; Jurors; Criminal Case</a:t>
            </a:r>
            <a:endParaRPr lang="en-US" b="1" dirty="0"/>
          </a:p>
        </p:txBody>
      </p:sp>
      <p:sp>
        <p:nvSpPr>
          <p:cNvPr id="3" name="Content Placeholder 2"/>
          <p:cNvSpPr>
            <a:spLocks noGrp="1"/>
          </p:cNvSpPr>
          <p:nvPr>
            <p:ph idx="1"/>
          </p:nvPr>
        </p:nvSpPr>
        <p:spPr/>
        <p:txBody>
          <a:bodyPr>
            <a:normAutofit lnSpcReduction="10000"/>
          </a:bodyPr>
          <a:lstStyle/>
          <a:p>
            <a:pPr marL="0" indent="0">
              <a:buNone/>
            </a:pPr>
            <a:r>
              <a:rPr lang="en-US" sz="2800" b="1" dirty="0"/>
              <a:t>HB 100 (Lindsey) / SB 325 (Deeds)</a:t>
            </a:r>
          </a:p>
          <a:p>
            <a:pPr lvl="0"/>
            <a:r>
              <a:rPr lang="en-US" sz="2600" dirty="0" smtClean="0"/>
              <a:t>Creates new code section to allow </a:t>
            </a:r>
            <a:r>
              <a:rPr lang="en-US" sz="2600" dirty="0"/>
              <a:t>the court and counsel for either party in a criminal case to:</a:t>
            </a:r>
          </a:p>
          <a:p>
            <a:pPr marL="971550" lvl="1" indent="-514350">
              <a:buFont typeface="+mj-lt"/>
              <a:buAutoNum type="arabicPeriod"/>
            </a:pPr>
            <a:r>
              <a:rPr lang="en-US" sz="2600" dirty="0" smtClean="0"/>
              <a:t>Ask jurors </a:t>
            </a:r>
            <a:r>
              <a:rPr lang="en-US" sz="2600" dirty="0"/>
              <a:t>any relevant question </a:t>
            </a:r>
            <a:r>
              <a:rPr lang="en-US" sz="2600" dirty="0" smtClean="0"/>
              <a:t>as to whether </a:t>
            </a:r>
            <a:r>
              <a:rPr lang="en-US" sz="2600" dirty="0"/>
              <a:t>the juror can sit impartially in </a:t>
            </a:r>
            <a:r>
              <a:rPr lang="en-US" sz="2600" dirty="0" smtClean="0"/>
              <a:t>the </a:t>
            </a:r>
            <a:r>
              <a:rPr lang="en-US" sz="2600" dirty="0"/>
              <a:t>guilt or sentencing </a:t>
            </a:r>
            <a:r>
              <a:rPr lang="en-US" sz="2600" dirty="0" smtClean="0"/>
              <a:t>phase, </a:t>
            </a:r>
            <a:r>
              <a:rPr lang="en-US" sz="2600" dirty="0"/>
              <a:t>and </a:t>
            </a:r>
          </a:p>
          <a:p>
            <a:pPr marL="971550" lvl="1" indent="-514350">
              <a:buFont typeface="+mj-lt"/>
              <a:buAutoNum type="arabicPeriod"/>
            </a:pPr>
            <a:r>
              <a:rPr lang="en-US" sz="2600" dirty="0" smtClean="0"/>
              <a:t>Inform potential jurors </a:t>
            </a:r>
            <a:r>
              <a:rPr lang="en-US" sz="2600" dirty="0"/>
              <a:t>as to the potential range of </a:t>
            </a:r>
            <a:r>
              <a:rPr lang="en-US" sz="2600" dirty="0" smtClean="0"/>
              <a:t>punishment (overrules </a:t>
            </a:r>
            <a:r>
              <a:rPr lang="en-US" sz="2600" i="1" dirty="0" smtClean="0"/>
              <a:t>CW v. Hill</a:t>
            </a:r>
            <a:r>
              <a:rPr lang="en-US" sz="2600" dirty="0" smtClean="0"/>
              <a:t>, 264 Va. 315 (2002)).   </a:t>
            </a:r>
            <a:r>
              <a:rPr lang="en-US" sz="2600" dirty="0"/>
              <a:t> </a:t>
            </a:r>
            <a:endParaRPr lang="en-US" sz="2600" dirty="0" smtClean="0"/>
          </a:p>
          <a:p>
            <a:r>
              <a:rPr lang="en-US" sz="2600" dirty="0" smtClean="0"/>
              <a:t>Adds §19.2-262.01</a:t>
            </a:r>
            <a:endParaRPr lang="en-US" sz="2600" dirty="0"/>
          </a:p>
          <a:p>
            <a:pPr lvl="1"/>
            <a:endParaRPr lang="en-US" sz="2800" dirty="0"/>
          </a:p>
          <a:p>
            <a:endParaRPr lang="en-US" dirty="0"/>
          </a:p>
          <a:p>
            <a:endParaRPr lang="en-US" dirty="0"/>
          </a:p>
        </p:txBody>
      </p:sp>
    </p:spTree>
    <p:extLst>
      <p:ext uri="{BB962C8B-B14F-4D97-AF65-F5344CB8AC3E}">
        <p14:creationId xmlns:p14="http://schemas.microsoft.com/office/powerpoint/2010/main" val="2438134897"/>
      </p:ext>
    </p:extLst>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Protected Information;</a:t>
            </a:r>
            <a:br>
              <a:rPr lang="en-US" b="1" dirty="0" smtClean="0"/>
            </a:br>
            <a:r>
              <a:rPr lang="en-US" b="1" dirty="0" smtClean="0"/>
              <a:t>Journalists</a:t>
            </a:r>
            <a:endParaRPr lang="en-US" b="1" dirty="0"/>
          </a:p>
        </p:txBody>
      </p:sp>
      <p:sp>
        <p:nvSpPr>
          <p:cNvPr id="3" name="Content Placeholder 2"/>
          <p:cNvSpPr>
            <a:spLocks noGrp="1"/>
          </p:cNvSpPr>
          <p:nvPr>
            <p:ph idx="1"/>
          </p:nvPr>
        </p:nvSpPr>
        <p:spPr>
          <a:xfrm>
            <a:off x="457200" y="1600201"/>
            <a:ext cx="8229600" cy="3657599"/>
          </a:xfrm>
        </p:spPr>
        <p:txBody>
          <a:bodyPr>
            <a:normAutofit fontScale="92500" lnSpcReduction="10000"/>
          </a:bodyPr>
          <a:lstStyle/>
          <a:p>
            <a:pPr marL="0" indent="0">
              <a:buNone/>
            </a:pPr>
            <a:r>
              <a:rPr lang="en-US" b="1" dirty="0" smtClean="0"/>
              <a:t>HB 113 (</a:t>
            </a:r>
            <a:r>
              <a:rPr lang="en-US" b="1" dirty="0" err="1" smtClean="0"/>
              <a:t>Roem</a:t>
            </a:r>
            <a:r>
              <a:rPr lang="en-US" b="1" dirty="0" smtClean="0"/>
              <a:t>)</a:t>
            </a:r>
          </a:p>
          <a:p>
            <a:r>
              <a:rPr lang="en-US" sz="3000" dirty="0" smtClean="0"/>
              <a:t>No journalist will be compelled in a criminal case to testify, disclose or produce protected info, except under 4 specified circumstances.</a:t>
            </a:r>
          </a:p>
          <a:p>
            <a:r>
              <a:rPr lang="en-US" sz="3000" dirty="0" smtClean="0"/>
              <a:t>Any info obtained in violation of this provision will be inadmissible for any purpose in an administrative or criminal proceeding.</a:t>
            </a:r>
          </a:p>
          <a:p>
            <a:r>
              <a:rPr lang="en-US" sz="3000" dirty="0" smtClean="0"/>
              <a:t>Adds §19.2-271.5.</a:t>
            </a:r>
          </a:p>
        </p:txBody>
      </p:sp>
    </p:spTree>
    <p:extLst>
      <p:ext uri="{BB962C8B-B14F-4D97-AF65-F5344CB8AC3E}">
        <p14:creationId xmlns:p14="http://schemas.microsoft.com/office/powerpoint/2010/main" val="2830942631"/>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Returns of Service; Acceptance of Copies</a:t>
            </a:r>
            <a:endParaRPr lang="en-US" b="1" dirty="0"/>
          </a:p>
        </p:txBody>
      </p:sp>
      <p:sp>
        <p:nvSpPr>
          <p:cNvPr id="3" name="Content Placeholder 2"/>
          <p:cNvSpPr>
            <a:spLocks noGrp="1"/>
          </p:cNvSpPr>
          <p:nvPr>
            <p:ph idx="1"/>
          </p:nvPr>
        </p:nvSpPr>
        <p:spPr/>
        <p:txBody>
          <a:bodyPr/>
          <a:lstStyle/>
          <a:p>
            <a:pPr marL="0" indent="0">
              <a:buNone/>
            </a:pPr>
            <a:r>
              <a:rPr lang="en-US" b="1" dirty="0" smtClean="0"/>
              <a:t>HB 780 (</a:t>
            </a:r>
            <a:r>
              <a:rPr lang="en-US" b="1" dirty="0" err="1" smtClean="0"/>
              <a:t>Roem</a:t>
            </a:r>
            <a:r>
              <a:rPr lang="en-US" b="1" dirty="0" smtClean="0"/>
              <a:t>)</a:t>
            </a:r>
          </a:p>
          <a:p>
            <a:r>
              <a:rPr lang="en-US" sz="2800" dirty="0" smtClean="0"/>
              <a:t>Provides that a photocopy, fax, or other copy of original proof of service shall be accepted by the clerk’s office as if it were an original for purposes of complying with the return of service process to the clerk’s office, provided that the proponent provides a statement that such copy is a true copy of the original.</a:t>
            </a:r>
          </a:p>
          <a:p>
            <a:r>
              <a:rPr lang="en-US" sz="2800" dirty="0" smtClean="0"/>
              <a:t>Amends </a:t>
            </a:r>
            <a:r>
              <a:rPr lang="en-US" sz="2800" dirty="0"/>
              <a:t> </a:t>
            </a:r>
            <a:r>
              <a:rPr lang="en-US" sz="2800" dirty="0" smtClean="0"/>
              <a:t>§ 8.01-325</a:t>
            </a:r>
            <a:endParaRPr lang="en-US" sz="2800" dirty="0"/>
          </a:p>
        </p:txBody>
      </p:sp>
    </p:spTree>
    <p:extLst>
      <p:ext uri="{BB962C8B-B14F-4D97-AF65-F5344CB8AC3E}">
        <p14:creationId xmlns:p14="http://schemas.microsoft.com/office/powerpoint/2010/main" val="3847202320"/>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Ex Parte </a:t>
            </a:r>
            <a:r>
              <a:rPr lang="en-US" b="1" dirty="0" smtClean="0"/>
              <a:t>Request </a:t>
            </a:r>
            <a:r>
              <a:rPr lang="en-US" b="1" dirty="0"/>
              <a:t>for Expert </a:t>
            </a:r>
            <a:r>
              <a:rPr lang="en-US" b="1" dirty="0" smtClean="0"/>
              <a:t/>
            </a:r>
            <a:br>
              <a:rPr lang="en-US" b="1" dirty="0" smtClean="0"/>
            </a:br>
            <a:r>
              <a:rPr lang="en-US" b="1" dirty="0" smtClean="0"/>
              <a:t>in Criminal Cases</a:t>
            </a:r>
            <a:endParaRPr lang="en-US" b="1" dirty="0"/>
          </a:p>
        </p:txBody>
      </p:sp>
      <p:sp>
        <p:nvSpPr>
          <p:cNvPr id="3" name="Content Placeholder 2"/>
          <p:cNvSpPr>
            <a:spLocks noGrp="1"/>
          </p:cNvSpPr>
          <p:nvPr>
            <p:ph idx="1"/>
          </p:nvPr>
        </p:nvSpPr>
        <p:spPr>
          <a:xfrm>
            <a:off x="457200" y="1600201"/>
            <a:ext cx="8229600" cy="3733799"/>
          </a:xfrm>
        </p:spPr>
        <p:txBody>
          <a:bodyPr>
            <a:normAutofit/>
          </a:bodyPr>
          <a:lstStyle/>
          <a:p>
            <a:pPr marL="0" indent="0">
              <a:buNone/>
            </a:pPr>
            <a:r>
              <a:rPr lang="en-US" b="1" dirty="0"/>
              <a:t>HB 824 (Hope)</a:t>
            </a:r>
          </a:p>
          <a:p>
            <a:pPr lvl="0"/>
            <a:r>
              <a:rPr lang="en-US" sz="2800" dirty="0" smtClean="0"/>
              <a:t>An </a:t>
            </a:r>
            <a:r>
              <a:rPr lang="en-US" sz="2800" i="1" dirty="0"/>
              <a:t>indigent</a:t>
            </a:r>
            <a:r>
              <a:rPr lang="en-US" sz="2800" dirty="0"/>
              <a:t> defendant </a:t>
            </a:r>
            <a:r>
              <a:rPr lang="en-US" sz="2800" dirty="0" smtClean="0"/>
              <a:t>charged with a felony or Class 1 misdemeanor may request the appointment of a qualified expert to assist in defense, with specific requirements.</a:t>
            </a:r>
          </a:p>
          <a:p>
            <a:pPr lvl="0"/>
            <a:r>
              <a:rPr lang="en-US" sz="2800" dirty="0" smtClean="0"/>
              <a:t>Requires notice to Commonwealth that he will be making request (not what the request will be).</a:t>
            </a:r>
          </a:p>
        </p:txBody>
      </p:sp>
    </p:spTree>
    <p:extLst>
      <p:ext uri="{BB962C8B-B14F-4D97-AF65-F5344CB8AC3E}">
        <p14:creationId xmlns:p14="http://schemas.microsoft.com/office/powerpoint/2010/main" val="3304090978"/>
      </p:ext>
    </p:extLst>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Ex Parte Request for </a:t>
            </a:r>
            <a:r>
              <a:rPr lang="en-US" b="1" dirty="0" smtClean="0"/>
              <a:t>Expert </a:t>
            </a:r>
            <a:br>
              <a:rPr lang="en-US" b="1" dirty="0" smtClean="0"/>
            </a:br>
            <a:r>
              <a:rPr lang="en-US" b="1" dirty="0" smtClean="0"/>
              <a:t>in Criminal Cases</a:t>
            </a:r>
            <a:endParaRPr lang="en-US" b="1" dirty="0"/>
          </a:p>
        </p:txBody>
      </p:sp>
      <p:sp>
        <p:nvSpPr>
          <p:cNvPr id="3" name="Content Placeholder 2"/>
          <p:cNvSpPr>
            <a:spLocks noGrp="1"/>
          </p:cNvSpPr>
          <p:nvPr>
            <p:ph idx="1"/>
          </p:nvPr>
        </p:nvSpPr>
        <p:spPr>
          <a:xfrm>
            <a:off x="457200" y="1600201"/>
            <a:ext cx="8229600" cy="4495799"/>
          </a:xfrm>
        </p:spPr>
        <p:txBody>
          <a:bodyPr>
            <a:normAutofit/>
          </a:bodyPr>
          <a:lstStyle/>
          <a:p>
            <a:pPr lvl="0"/>
            <a:r>
              <a:rPr lang="en-US" sz="2400" dirty="0"/>
              <a:t>Defendant </a:t>
            </a:r>
            <a:r>
              <a:rPr lang="en-US" sz="2400" dirty="0" smtClean="0"/>
              <a:t>must </a:t>
            </a:r>
            <a:r>
              <a:rPr lang="en-US" sz="2400" dirty="0"/>
              <a:t>state under oath </a:t>
            </a:r>
            <a:r>
              <a:rPr lang="en-US" sz="2400" dirty="0" smtClean="0"/>
              <a:t>that </a:t>
            </a:r>
            <a:r>
              <a:rPr lang="en-US" sz="2400" dirty="0"/>
              <a:t>a need for confidentiality exists. </a:t>
            </a:r>
            <a:endParaRPr lang="en-US" sz="2400" dirty="0" smtClean="0"/>
          </a:p>
          <a:p>
            <a:pPr lvl="1"/>
            <a:r>
              <a:rPr lang="en-US" sz="2400" dirty="0"/>
              <a:t>A risk that trial strategy may be disclosed unless the hearing is ex parte shall be sufficient </a:t>
            </a:r>
            <a:r>
              <a:rPr lang="en-US" sz="2400" dirty="0" smtClean="0"/>
              <a:t>grounds.</a:t>
            </a:r>
            <a:endParaRPr lang="en-US" sz="2400" dirty="0"/>
          </a:p>
          <a:p>
            <a:r>
              <a:rPr lang="en-US" sz="2400" dirty="0" smtClean="0"/>
              <a:t>The </a:t>
            </a:r>
            <a:r>
              <a:rPr lang="en-US" sz="2400" dirty="0"/>
              <a:t>court is required to authorize </a:t>
            </a:r>
            <a:r>
              <a:rPr lang="en-US" sz="2400" dirty="0" smtClean="0"/>
              <a:t>funds when: </a:t>
            </a:r>
          </a:p>
          <a:p>
            <a:pPr lvl="1"/>
            <a:r>
              <a:rPr lang="en-US" sz="2400" dirty="0" smtClean="0"/>
              <a:t>Defendant shows that the expert will materially assist in </a:t>
            </a:r>
            <a:r>
              <a:rPr lang="en-US" sz="2400" b="1" i="1" dirty="0" smtClean="0"/>
              <a:t>preparing</a:t>
            </a:r>
            <a:r>
              <a:rPr lang="en-US" sz="2400" dirty="0" smtClean="0"/>
              <a:t> the defense, </a:t>
            </a:r>
            <a:r>
              <a:rPr lang="en-US" sz="2400" u="sng" dirty="0" smtClean="0"/>
              <a:t>and</a:t>
            </a:r>
          </a:p>
          <a:p>
            <a:pPr lvl="1"/>
            <a:r>
              <a:rPr lang="en-US" sz="2400" dirty="0" smtClean="0"/>
              <a:t>The denial of expert services would result in a fundamentally unfair trial.</a:t>
            </a:r>
            <a:r>
              <a:rPr lang="en-US" sz="2400" b="1" dirty="0"/>
              <a:t> </a:t>
            </a:r>
            <a:endParaRPr lang="en-US" sz="2400" b="1" dirty="0" smtClean="0"/>
          </a:p>
          <a:p>
            <a:r>
              <a:rPr lang="en-US" sz="2400" dirty="0" smtClean="0"/>
              <a:t>Adds § 19.2-266.4; repeals </a:t>
            </a:r>
            <a:r>
              <a:rPr lang="en-US" sz="2400" dirty="0"/>
              <a:t>§ </a:t>
            </a:r>
            <a:r>
              <a:rPr lang="en-US" sz="2400" dirty="0" smtClean="0"/>
              <a:t>19.2-264.3:1.3</a:t>
            </a:r>
            <a:endParaRPr lang="en-US" sz="2400" dirty="0"/>
          </a:p>
          <a:p>
            <a:pPr lvl="1"/>
            <a:endParaRPr lang="en-US" sz="2600" dirty="0" smtClean="0"/>
          </a:p>
          <a:p>
            <a:pPr lvl="1"/>
            <a:endParaRPr lang="en-US" sz="2600" dirty="0" smtClean="0"/>
          </a:p>
        </p:txBody>
      </p:sp>
    </p:spTree>
    <p:extLst>
      <p:ext uri="{BB962C8B-B14F-4D97-AF65-F5344CB8AC3E}">
        <p14:creationId xmlns:p14="http://schemas.microsoft.com/office/powerpoint/2010/main" val="3197518443"/>
      </p:ext>
    </p:extLst>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4000" b="1" dirty="0" smtClean="0"/>
              <a:t>Discovery Changes</a:t>
            </a:r>
            <a:br>
              <a:rPr lang="en-US" sz="4000" b="1" dirty="0" smtClean="0"/>
            </a:br>
            <a:r>
              <a:rPr lang="en-US" sz="4000" b="1" dirty="0" smtClean="0"/>
              <a:t>in Criminal Cases</a:t>
            </a:r>
            <a:endParaRPr lang="en-US" sz="4000" b="1" dirty="0"/>
          </a:p>
        </p:txBody>
      </p:sp>
      <p:sp>
        <p:nvSpPr>
          <p:cNvPr id="3" name="Content Placeholder 2"/>
          <p:cNvSpPr>
            <a:spLocks noGrp="1"/>
          </p:cNvSpPr>
          <p:nvPr>
            <p:ph idx="1"/>
          </p:nvPr>
        </p:nvSpPr>
        <p:spPr>
          <a:xfrm>
            <a:off x="457200" y="1676400"/>
            <a:ext cx="8229600" cy="4267199"/>
          </a:xfrm>
        </p:spPr>
        <p:txBody>
          <a:bodyPr>
            <a:normAutofit fontScale="92500" lnSpcReduction="10000"/>
          </a:bodyPr>
          <a:lstStyle/>
          <a:p>
            <a:pPr marL="0" indent="0">
              <a:buNone/>
            </a:pPr>
            <a:r>
              <a:rPr lang="en-US" b="1" dirty="0" smtClean="0"/>
              <a:t>HB 873 (Bourne)</a:t>
            </a:r>
          </a:p>
          <a:p>
            <a:pPr lvl="0"/>
            <a:r>
              <a:rPr lang="en-US" b="1" i="1" u="sng" dirty="0" smtClean="0"/>
              <a:t>Enactment Clause: </a:t>
            </a:r>
            <a:r>
              <a:rPr lang="en-US" i="1" u="sng" dirty="0" smtClean="0"/>
              <a:t>This law will not go into effect because the proposed Virginia Supreme Court Rule 3A:11 and 3A:12 adopted on </a:t>
            </a:r>
            <a:r>
              <a:rPr lang="en-US" i="1" u="sng" dirty="0" smtClean="0"/>
              <a:t>September 5, 2018, by the Supreme Court will </a:t>
            </a:r>
            <a:r>
              <a:rPr lang="en-US" i="1" u="sng" dirty="0" smtClean="0"/>
              <a:t>go into effect on </a:t>
            </a:r>
            <a:r>
              <a:rPr lang="en-US" i="1" u="sng" dirty="0" smtClean="0"/>
              <a:t>July 1, 2020. </a:t>
            </a:r>
            <a:endParaRPr lang="en-US" i="1" u="sng" dirty="0" smtClean="0"/>
          </a:p>
          <a:p>
            <a:pPr lvl="0"/>
            <a:r>
              <a:rPr lang="en-US" dirty="0" smtClean="0"/>
              <a:t>The upcoming changes to the Supreme Court Rules are a topic for separate training.</a:t>
            </a:r>
          </a:p>
          <a:p>
            <a:pPr marL="0" indent="0">
              <a:buNone/>
            </a:pPr>
            <a:endParaRPr lang="en-US" b="1" dirty="0"/>
          </a:p>
          <a:p>
            <a:pPr marL="0" lvl="0" indent="0">
              <a:buNone/>
            </a:pPr>
            <a:endParaRPr lang="en-US" dirty="0" smtClean="0"/>
          </a:p>
          <a:p>
            <a:pPr marL="0" lvl="0" indent="0">
              <a:buNone/>
            </a:pPr>
            <a:endParaRPr lang="en-US" dirty="0" smtClean="0"/>
          </a:p>
          <a:p>
            <a:pPr lvl="0"/>
            <a:endParaRPr lang="en-US" dirty="0" smtClean="0"/>
          </a:p>
          <a:p>
            <a:endParaRPr lang="en-US" b="1" dirty="0"/>
          </a:p>
        </p:txBody>
      </p:sp>
    </p:spTree>
    <p:extLst>
      <p:ext uri="{BB962C8B-B14F-4D97-AF65-F5344CB8AC3E}">
        <p14:creationId xmlns:p14="http://schemas.microsoft.com/office/powerpoint/2010/main" val="16747517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457200" y="1600201"/>
            <a:ext cx="8229600" cy="3505199"/>
          </a:xfrm>
        </p:spPr>
        <p:txBody>
          <a:bodyPr>
            <a:normAutofit/>
          </a:bodyPr>
          <a:lstStyle/>
          <a:p>
            <a:pPr marL="0" indent="0" algn="ctr">
              <a:buNone/>
            </a:pPr>
            <a:r>
              <a:rPr lang="en-US" sz="7000" dirty="0" smtClean="0"/>
              <a:t>ANIMALS</a:t>
            </a:r>
            <a:endParaRPr lang="en-US" sz="1400" dirty="0" smtClean="0"/>
          </a:p>
          <a:p>
            <a:pPr marL="0" indent="0" algn="ctr">
              <a:buNone/>
            </a:pPr>
            <a:endParaRPr lang="en-US" sz="7000" dirty="0"/>
          </a:p>
        </p:txBody>
      </p:sp>
    </p:spTree>
    <p:extLst>
      <p:ext uri="{BB962C8B-B14F-4D97-AF65-F5344CB8AC3E}">
        <p14:creationId xmlns:p14="http://schemas.microsoft.com/office/powerpoint/2010/main" val="4142928867"/>
      </p:ext>
    </p:extLst>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4000" b="1" dirty="0" smtClean="0"/>
              <a:t>Discovery Changes</a:t>
            </a:r>
            <a:br>
              <a:rPr lang="en-US" sz="4000" b="1" dirty="0" smtClean="0"/>
            </a:br>
            <a:r>
              <a:rPr lang="en-US" sz="4000" b="1" dirty="0" smtClean="0"/>
              <a:t>in Criminal Cases</a:t>
            </a:r>
            <a:endParaRPr lang="en-US" sz="4000" b="1" dirty="0"/>
          </a:p>
        </p:txBody>
      </p:sp>
      <p:sp>
        <p:nvSpPr>
          <p:cNvPr id="3" name="Content Placeholder 2"/>
          <p:cNvSpPr>
            <a:spLocks noGrp="1"/>
          </p:cNvSpPr>
          <p:nvPr>
            <p:ph idx="1"/>
          </p:nvPr>
        </p:nvSpPr>
        <p:spPr>
          <a:xfrm>
            <a:off x="457200" y="1905000"/>
            <a:ext cx="8458200" cy="4038599"/>
          </a:xfrm>
        </p:spPr>
        <p:txBody>
          <a:bodyPr>
            <a:normAutofit/>
          </a:bodyPr>
          <a:lstStyle/>
          <a:p>
            <a:r>
              <a:rPr lang="en-US" dirty="0" smtClean="0"/>
              <a:t>It is critically important that </a:t>
            </a:r>
            <a:r>
              <a:rPr lang="en-US" i="1" dirty="0" smtClean="0"/>
              <a:t>every</a:t>
            </a:r>
            <a:r>
              <a:rPr lang="en-US" dirty="0" smtClean="0"/>
              <a:t> law enforcement officer understands the CA’s discovery obligations.</a:t>
            </a:r>
          </a:p>
          <a:p>
            <a:r>
              <a:rPr lang="en-US" dirty="0" smtClean="0"/>
              <a:t>Failure to do so could jeopardize your case.</a:t>
            </a:r>
          </a:p>
          <a:p>
            <a:r>
              <a:rPr lang="en-US" dirty="0" smtClean="0"/>
              <a:t>Be sure that you become familiar with the changes to Supreme Court Rules 3A:11 and 3A:12. </a:t>
            </a:r>
          </a:p>
          <a:p>
            <a:pPr marL="0" indent="0">
              <a:buNone/>
            </a:pPr>
            <a:endParaRPr lang="en-US" sz="2800" dirty="0" smtClean="0"/>
          </a:p>
          <a:p>
            <a:pPr marL="0" lvl="0" indent="0">
              <a:buNone/>
            </a:pPr>
            <a:endParaRPr lang="en-US" dirty="0" smtClean="0"/>
          </a:p>
          <a:p>
            <a:pPr lvl="0"/>
            <a:endParaRPr lang="en-US" dirty="0" smtClean="0"/>
          </a:p>
          <a:p>
            <a:endParaRPr lang="en-US" b="1" dirty="0"/>
          </a:p>
        </p:txBody>
      </p:sp>
    </p:spTree>
    <p:extLst>
      <p:ext uri="{BB962C8B-B14F-4D97-AF65-F5344CB8AC3E}">
        <p14:creationId xmlns:p14="http://schemas.microsoft.com/office/powerpoint/2010/main" val="2687518503"/>
      </p:ext>
    </p:extLst>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Local Government Employees; Misdemeanor Summonses</a:t>
            </a:r>
            <a:endParaRPr lang="en-US" b="1" dirty="0"/>
          </a:p>
        </p:txBody>
      </p:sp>
      <p:sp>
        <p:nvSpPr>
          <p:cNvPr id="3" name="Content Placeholder 2"/>
          <p:cNvSpPr>
            <a:spLocks noGrp="1"/>
          </p:cNvSpPr>
          <p:nvPr>
            <p:ph idx="1"/>
          </p:nvPr>
        </p:nvSpPr>
        <p:spPr/>
        <p:txBody>
          <a:bodyPr/>
          <a:lstStyle/>
          <a:p>
            <a:pPr marL="0" indent="0">
              <a:buNone/>
            </a:pPr>
            <a:r>
              <a:rPr lang="en-US" b="1" dirty="0" smtClean="0"/>
              <a:t>HB 1213 (</a:t>
            </a:r>
            <a:r>
              <a:rPr lang="en-US" b="1" dirty="0" err="1" smtClean="0"/>
              <a:t>Heretick</a:t>
            </a:r>
            <a:r>
              <a:rPr lang="en-US" b="1" dirty="0" smtClean="0"/>
              <a:t>)</a:t>
            </a:r>
          </a:p>
          <a:p>
            <a:r>
              <a:rPr lang="en-US" sz="2800" dirty="0" smtClean="0"/>
              <a:t>Permits local government employees to issue summonses for misdemeanor local ordinance violations, except for traffic offenses and offenses in Title 18.2.</a:t>
            </a:r>
          </a:p>
          <a:p>
            <a:r>
              <a:rPr lang="en-US" sz="2800" dirty="0" smtClean="0"/>
              <a:t>Their power shall be limited to issuing such summonses in their localities.</a:t>
            </a:r>
          </a:p>
          <a:p>
            <a:r>
              <a:rPr lang="en-US" sz="2800" dirty="0" smtClean="0"/>
              <a:t>Adds </a:t>
            </a:r>
            <a:r>
              <a:rPr lang="en-US" sz="2800" dirty="0"/>
              <a:t>§ </a:t>
            </a:r>
            <a:r>
              <a:rPr lang="en-US" sz="2800" dirty="0" smtClean="0"/>
              <a:t>15.2-1512.5</a:t>
            </a:r>
          </a:p>
          <a:p>
            <a:pPr marL="0" indent="0">
              <a:buNone/>
            </a:pPr>
            <a:endParaRPr lang="en-US" sz="2400" dirty="0"/>
          </a:p>
        </p:txBody>
      </p:sp>
    </p:spTree>
    <p:extLst>
      <p:ext uri="{BB962C8B-B14F-4D97-AF65-F5344CB8AC3E}">
        <p14:creationId xmlns:p14="http://schemas.microsoft.com/office/powerpoint/2010/main" val="478686313"/>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
            </a:r>
            <a:br>
              <a:rPr lang="en-US" dirty="0" smtClean="0"/>
            </a:br>
            <a:r>
              <a:rPr lang="en-US" b="1" dirty="0" smtClean="0"/>
              <a:t>Bail; Rebuttable Presumptions Against Bail</a:t>
            </a:r>
            <a:br>
              <a:rPr lang="en-US" b="1" dirty="0" smtClean="0"/>
            </a:br>
            <a:endParaRPr lang="en-US" b="1" dirty="0"/>
          </a:p>
        </p:txBody>
      </p:sp>
      <p:sp>
        <p:nvSpPr>
          <p:cNvPr id="3" name="Content Placeholder 2"/>
          <p:cNvSpPr>
            <a:spLocks noGrp="1"/>
          </p:cNvSpPr>
          <p:nvPr>
            <p:ph idx="1"/>
          </p:nvPr>
        </p:nvSpPr>
        <p:spPr>
          <a:xfrm>
            <a:off x="457200" y="1600201"/>
            <a:ext cx="8229600" cy="4419599"/>
          </a:xfrm>
        </p:spPr>
        <p:txBody>
          <a:bodyPr>
            <a:normAutofit fontScale="85000" lnSpcReduction="10000"/>
          </a:bodyPr>
          <a:lstStyle/>
          <a:p>
            <a:pPr marL="0" indent="0">
              <a:buNone/>
            </a:pPr>
            <a:r>
              <a:rPr lang="en-US" sz="3800" b="1" dirty="0"/>
              <a:t>HB 1462 (Scott)</a:t>
            </a:r>
          </a:p>
          <a:p>
            <a:r>
              <a:rPr lang="en-US" dirty="0" smtClean="0"/>
              <a:t>For a person charged with an offense with a rebuttal presumption against bail, </a:t>
            </a:r>
            <a:r>
              <a:rPr lang="en-US" i="1" dirty="0" smtClean="0"/>
              <a:t>any judicial officer</a:t>
            </a:r>
            <a:r>
              <a:rPr lang="en-US" dirty="0" smtClean="0"/>
              <a:t> may set or admit such person to bail.</a:t>
            </a:r>
          </a:p>
          <a:p>
            <a:r>
              <a:rPr lang="en-US" dirty="0" smtClean="0"/>
              <a:t>Eliminates requirements of agreement of the CA or notice to the CA.</a:t>
            </a:r>
          </a:p>
          <a:p>
            <a:r>
              <a:rPr lang="en-US" dirty="0" smtClean="0"/>
              <a:t>Such judicial officers must still consider the same factors as judges were required to consider in making such bail decisions.</a:t>
            </a:r>
          </a:p>
          <a:p>
            <a:r>
              <a:rPr lang="en-US" dirty="0" smtClean="0"/>
              <a:t>Amends §19.2-120</a:t>
            </a:r>
            <a:endParaRPr lang="en-US" dirty="0"/>
          </a:p>
          <a:p>
            <a:endParaRPr lang="en-US" dirty="0"/>
          </a:p>
        </p:txBody>
      </p:sp>
    </p:spTree>
    <p:extLst>
      <p:ext uri="{BB962C8B-B14F-4D97-AF65-F5344CB8AC3E}">
        <p14:creationId xmlns:p14="http://schemas.microsoft.com/office/powerpoint/2010/main" val="4211372292"/>
      </p:ext>
    </p:extLst>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Attorney-Issued </a:t>
            </a:r>
            <a:r>
              <a:rPr lang="en-US" b="1" dirty="0" err="1" smtClean="0"/>
              <a:t>Subpeona</a:t>
            </a:r>
            <a:r>
              <a:rPr lang="en-US" b="1" dirty="0" smtClean="0"/>
              <a:t> </a:t>
            </a:r>
            <a:r>
              <a:rPr lang="en-US" b="1" dirty="0" err="1" smtClean="0"/>
              <a:t>Duces</a:t>
            </a:r>
            <a:r>
              <a:rPr lang="en-US" b="1" dirty="0" smtClean="0"/>
              <a:t> </a:t>
            </a:r>
            <a:r>
              <a:rPr lang="en-US" b="1" dirty="0" err="1" smtClean="0"/>
              <a:t>Tecum</a:t>
            </a:r>
            <a:r>
              <a:rPr lang="en-US" b="1" dirty="0" smtClean="0"/>
              <a:t>; Criminal Cases</a:t>
            </a:r>
            <a:endParaRPr lang="en-US" b="1" dirty="0"/>
          </a:p>
        </p:txBody>
      </p:sp>
      <p:sp>
        <p:nvSpPr>
          <p:cNvPr id="3" name="Content Placeholder 2"/>
          <p:cNvSpPr>
            <a:spLocks noGrp="1"/>
          </p:cNvSpPr>
          <p:nvPr>
            <p:ph idx="1"/>
          </p:nvPr>
        </p:nvSpPr>
        <p:spPr>
          <a:xfrm>
            <a:off x="457200" y="1676400"/>
            <a:ext cx="8229600" cy="4267200"/>
          </a:xfrm>
        </p:spPr>
        <p:txBody>
          <a:bodyPr>
            <a:normAutofit fontScale="85000" lnSpcReduction="20000"/>
          </a:bodyPr>
          <a:lstStyle/>
          <a:p>
            <a:pPr marL="0" indent="0">
              <a:buNone/>
            </a:pPr>
            <a:r>
              <a:rPr lang="en-US" sz="3800" b="1" dirty="0"/>
              <a:t>SB 801 (Morrissey)</a:t>
            </a:r>
          </a:p>
          <a:p>
            <a:pPr lvl="0"/>
            <a:r>
              <a:rPr lang="en-US" sz="2800" dirty="0" smtClean="0"/>
              <a:t>Allows an attorney of record to issue an SDT in a criminal case instead of requesting clerk to issue it.</a:t>
            </a:r>
          </a:p>
          <a:p>
            <a:r>
              <a:rPr lang="en-US" sz="2800" dirty="0" smtClean="0"/>
              <a:t>Provisions of Rule 3A:12(b) applies:</a:t>
            </a:r>
          </a:p>
          <a:p>
            <a:pPr lvl="1"/>
            <a:r>
              <a:rPr lang="en-US" dirty="0" smtClean="0"/>
              <a:t>Notice to opposing party</a:t>
            </a:r>
          </a:p>
          <a:p>
            <a:pPr lvl="1"/>
            <a:r>
              <a:rPr lang="en-US" dirty="0" smtClean="0"/>
              <a:t>Certify requested documents are material and in the possession of a 3</a:t>
            </a:r>
            <a:r>
              <a:rPr lang="en-US" baseline="30000" dirty="0" smtClean="0"/>
              <a:t>rd</a:t>
            </a:r>
            <a:r>
              <a:rPr lang="en-US" dirty="0" smtClean="0"/>
              <a:t> party</a:t>
            </a:r>
          </a:p>
          <a:p>
            <a:pPr lvl="1"/>
            <a:r>
              <a:rPr lang="en-US" dirty="0" smtClean="0"/>
              <a:t>Documents to be returned to the Clerk</a:t>
            </a:r>
          </a:p>
          <a:p>
            <a:r>
              <a:rPr lang="en-US" sz="2800" dirty="0" smtClean="0"/>
              <a:t>Provides </a:t>
            </a:r>
            <a:r>
              <a:rPr lang="en-US" sz="2800" dirty="0"/>
              <a:t>a process for objection to such attorney-issued subpoenas</a:t>
            </a:r>
            <a:r>
              <a:rPr lang="en-US" sz="2800" dirty="0" smtClean="0"/>
              <a:t>.</a:t>
            </a:r>
            <a:r>
              <a:rPr lang="en-US" sz="2800" b="1" dirty="0"/>
              <a:t> </a:t>
            </a:r>
            <a:endParaRPr lang="en-US" sz="2800" b="1" dirty="0" smtClean="0"/>
          </a:p>
          <a:p>
            <a:r>
              <a:rPr lang="en-US" sz="2800" dirty="0" smtClean="0"/>
              <a:t>Adds §19.2-10.4</a:t>
            </a:r>
            <a:endParaRPr lang="en-US" sz="2800" dirty="0"/>
          </a:p>
          <a:p>
            <a:endParaRPr lang="en-US" dirty="0"/>
          </a:p>
        </p:txBody>
      </p:sp>
    </p:spTree>
    <p:extLst>
      <p:ext uri="{BB962C8B-B14F-4D97-AF65-F5344CB8AC3E}">
        <p14:creationId xmlns:p14="http://schemas.microsoft.com/office/powerpoint/2010/main" val="3322048545"/>
      </p:ext>
    </p:extLst>
  </p:cSld>
  <p:clrMapOvr>
    <a:masterClrMapping/>
  </p:clrMapOvr>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295400"/>
            <a:ext cx="8991600" cy="2057400"/>
          </a:xfrm>
        </p:spPr>
        <p:txBody>
          <a:bodyPr>
            <a:normAutofit fontScale="90000"/>
          </a:bodyPr>
          <a:lstStyle/>
          <a:p>
            <a:r>
              <a:rPr lang="en-US" sz="6600" dirty="0" smtClean="0"/>
              <a:t>DOMESTIC VIOLENCE/</a:t>
            </a:r>
            <a:br>
              <a:rPr lang="en-US" sz="6600" dirty="0" smtClean="0"/>
            </a:br>
            <a:r>
              <a:rPr lang="en-US" sz="6600" dirty="0" smtClean="0"/>
              <a:t>FAMILY ABUSE</a:t>
            </a:r>
            <a:endParaRPr lang="en-US" sz="6600" dirty="0"/>
          </a:p>
        </p:txBody>
      </p:sp>
    </p:spTree>
    <p:extLst>
      <p:ext uri="{BB962C8B-B14F-4D97-AF65-F5344CB8AC3E}">
        <p14:creationId xmlns:p14="http://schemas.microsoft.com/office/powerpoint/2010/main" val="3865507636"/>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Protective O</a:t>
            </a:r>
            <a:r>
              <a:rPr lang="en-US" b="1" dirty="0" smtClean="0"/>
              <a:t>rders</a:t>
            </a:r>
            <a:r>
              <a:rPr lang="en-US" b="1" dirty="0"/>
              <a:t>; </a:t>
            </a:r>
            <a:r>
              <a:rPr lang="en-US" b="1" dirty="0" smtClean="0"/>
              <a:t>Motions </a:t>
            </a:r>
            <a:r>
              <a:rPr lang="en-US" b="1" dirty="0"/>
              <a:t>to </a:t>
            </a:r>
            <a:r>
              <a:rPr lang="en-US" b="1" dirty="0" smtClean="0"/>
              <a:t>Dissolve </a:t>
            </a:r>
            <a:r>
              <a:rPr lang="en-US" b="1" dirty="0"/>
              <a:t>F</a:t>
            </a:r>
            <a:r>
              <a:rPr lang="en-US" b="1" dirty="0" smtClean="0"/>
              <a:t>iled </a:t>
            </a:r>
            <a:r>
              <a:rPr lang="en-US" b="1" dirty="0"/>
              <a:t>by </a:t>
            </a:r>
            <a:r>
              <a:rPr lang="en-US" b="1" dirty="0" smtClean="0"/>
              <a:t>Petitioner</a:t>
            </a:r>
            <a:endParaRPr lang="en-US" b="1" dirty="0"/>
          </a:p>
        </p:txBody>
      </p:sp>
      <p:sp>
        <p:nvSpPr>
          <p:cNvPr id="3" name="Content Placeholder 2"/>
          <p:cNvSpPr>
            <a:spLocks noGrp="1"/>
          </p:cNvSpPr>
          <p:nvPr>
            <p:ph idx="1"/>
          </p:nvPr>
        </p:nvSpPr>
        <p:spPr/>
        <p:txBody>
          <a:bodyPr>
            <a:normAutofit fontScale="85000" lnSpcReduction="10000"/>
          </a:bodyPr>
          <a:lstStyle/>
          <a:p>
            <a:pPr marL="0" indent="0">
              <a:buNone/>
            </a:pPr>
            <a:r>
              <a:rPr lang="en-US" sz="3800" b="1" dirty="0"/>
              <a:t>HB 880 (Simonds)</a:t>
            </a:r>
            <a:r>
              <a:rPr lang="en-US" dirty="0"/>
              <a:t>	</a:t>
            </a:r>
          </a:p>
          <a:p>
            <a:pPr lvl="0"/>
            <a:r>
              <a:rPr lang="en-US" dirty="0" smtClean="0"/>
              <a:t>Upon </a:t>
            </a:r>
            <a:r>
              <a:rPr lang="en-US" dirty="0"/>
              <a:t>motion by a petitioner to dissolve a protective order, a dissolution order may be issued on an ex parte basis with or without a hearing and that a hearing on such a motion shall be heard by the court as soon as practicable. </a:t>
            </a:r>
          </a:p>
          <a:p>
            <a:pPr lvl="0"/>
            <a:r>
              <a:rPr lang="en-US" dirty="0" smtClean="0"/>
              <a:t>A dissolution </a:t>
            </a:r>
            <a:r>
              <a:rPr lang="en-US" dirty="0"/>
              <a:t>order granted on an ex parte basis shall be served upon the respondent</a:t>
            </a:r>
            <a:r>
              <a:rPr lang="en-US" dirty="0" smtClean="0"/>
              <a:t>.</a:t>
            </a:r>
          </a:p>
          <a:p>
            <a:r>
              <a:rPr lang="en-US" dirty="0"/>
              <a:t>Amends § 16.1-253.1, §16.1-279.1, §19.2-152.9, and §19.2-152.10</a:t>
            </a:r>
          </a:p>
          <a:p>
            <a:pPr lvl="0"/>
            <a:endParaRPr lang="en-US" dirty="0"/>
          </a:p>
        </p:txBody>
      </p:sp>
    </p:spTree>
    <p:extLst>
      <p:ext uri="{BB962C8B-B14F-4D97-AF65-F5344CB8AC3E}">
        <p14:creationId xmlns:p14="http://schemas.microsoft.com/office/powerpoint/2010/main" val="3103586531"/>
      </p:ext>
    </p:extLst>
  </p:cSld>
  <p:clrMapOvr>
    <a:masterClrMapping/>
  </p:clrMapOvr>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274638"/>
            <a:ext cx="8610600" cy="1143000"/>
          </a:xfrm>
        </p:spPr>
        <p:txBody>
          <a:bodyPr>
            <a:normAutofit fontScale="90000"/>
          </a:bodyPr>
          <a:lstStyle/>
          <a:p>
            <a:r>
              <a:rPr lang="en-US" b="1" dirty="0"/>
              <a:t>Prohibition to P</a:t>
            </a:r>
            <a:r>
              <a:rPr lang="en-US" b="1" dirty="0" smtClean="0"/>
              <a:t>ossess </a:t>
            </a:r>
            <a:r>
              <a:rPr lang="en-US" b="1" dirty="0"/>
              <a:t>F</a:t>
            </a:r>
            <a:r>
              <a:rPr lang="en-US" b="1" dirty="0" smtClean="0"/>
              <a:t>irearm </a:t>
            </a:r>
            <a:r>
              <a:rPr lang="en-US" b="1" dirty="0"/>
              <a:t>W</a:t>
            </a:r>
            <a:r>
              <a:rPr lang="en-US" b="1" dirty="0" smtClean="0"/>
              <a:t>hile </a:t>
            </a:r>
            <a:r>
              <a:rPr lang="en-US" b="1" dirty="0"/>
              <a:t>U</a:t>
            </a:r>
            <a:r>
              <a:rPr lang="en-US" b="1" dirty="0" smtClean="0"/>
              <a:t>nder </a:t>
            </a:r>
            <a:r>
              <a:rPr lang="en-US" b="1" dirty="0"/>
              <a:t>P</a:t>
            </a:r>
            <a:r>
              <a:rPr lang="en-US" b="1" dirty="0" smtClean="0"/>
              <a:t>rotective </a:t>
            </a:r>
            <a:r>
              <a:rPr lang="en-US" b="1" dirty="0"/>
              <a:t>O</a:t>
            </a:r>
            <a:r>
              <a:rPr lang="en-US" b="1" dirty="0" smtClean="0"/>
              <a:t>rder</a:t>
            </a:r>
            <a:endParaRPr lang="en-US" b="1" dirty="0"/>
          </a:p>
        </p:txBody>
      </p:sp>
      <p:sp>
        <p:nvSpPr>
          <p:cNvPr id="3" name="Content Placeholder 2"/>
          <p:cNvSpPr>
            <a:spLocks noGrp="1"/>
          </p:cNvSpPr>
          <p:nvPr>
            <p:ph idx="1"/>
          </p:nvPr>
        </p:nvSpPr>
        <p:spPr>
          <a:xfrm>
            <a:off x="457200" y="1752600"/>
            <a:ext cx="8229600" cy="4038600"/>
          </a:xfrm>
        </p:spPr>
        <p:txBody>
          <a:bodyPr>
            <a:normAutofit fontScale="92500" lnSpcReduction="20000"/>
          </a:bodyPr>
          <a:lstStyle/>
          <a:p>
            <a:pPr marL="0" indent="0">
              <a:buNone/>
            </a:pPr>
            <a:r>
              <a:rPr lang="en-US" sz="3500" b="1" dirty="0" smtClean="0"/>
              <a:t>HB 1004 (Mullin) / SB 479 (Howell)</a:t>
            </a:r>
          </a:p>
          <a:p>
            <a:pPr fontAlgn="base"/>
            <a:r>
              <a:rPr lang="en-US" dirty="0" smtClean="0"/>
              <a:t>Prohibits </a:t>
            </a:r>
            <a:r>
              <a:rPr lang="en-US" dirty="0"/>
              <a:t>any person subject to a permanent protective </a:t>
            </a:r>
            <a:r>
              <a:rPr lang="en-US" dirty="0" smtClean="0"/>
              <a:t>order (PO lasting up to 2 years) from </a:t>
            </a:r>
            <a:r>
              <a:rPr lang="en-US" dirty="0"/>
              <a:t>possessing firearms while the </a:t>
            </a:r>
            <a:r>
              <a:rPr lang="en-US" dirty="0" smtClean="0"/>
              <a:t>Order </a:t>
            </a:r>
            <a:r>
              <a:rPr lang="en-US" dirty="0"/>
              <a:t>is in effect.</a:t>
            </a:r>
          </a:p>
          <a:p>
            <a:pPr fontAlgn="base"/>
            <a:r>
              <a:rPr lang="en-US" dirty="0" smtClean="0"/>
              <a:t>Person </a:t>
            </a:r>
            <a:r>
              <a:rPr lang="en-US" dirty="0"/>
              <a:t>served with a permanent protective order has 24 hours after being served with the order to sell or transfer the firearm(s) or to surrender them to law enforcement.  </a:t>
            </a:r>
            <a:endParaRPr lang="en-US" dirty="0" smtClean="0"/>
          </a:p>
          <a:p>
            <a:pPr fontAlgn="base"/>
            <a:r>
              <a:rPr lang="en-US" sz="3000" dirty="0" smtClean="0"/>
              <a:t>A </a:t>
            </a:r>
            <a:r>
              <a:rPr lang="en-US" sz="3000" dirty="0"/>
              <a:t>violation of this provision is Class 6 </a:t>
            </a:r>
            <a:r>
              <a:rPr lang="en-US" sz="3000" dirty="0" smtClean="0"/>
              <a:t>felony.</a:t>
            </a:r>
            <a:endParaRPr lang="en-US" sz="3000" dirty="0"/>
          </a:p>
          <a:p>
            <a:endParaRPr lang="en-US" dirty="0"/>
          </a:p>
          <a:p>
            <a:pPr marL="0" indent="0">
              <a:buNone/>
            </a:pPr>
            <a:endParaRPr lang="en-US" dirty="0"/>
          </a:p>
        </p:txBody>
      </p:sp>
    </p:spTree>
    <p:extLst>
      <p:ext uri="{BB962C8B-B14F-4D97-AF65-F5344CB8AC3E}">
        <p14:creationId xmlns:p14="http://schemas.microsoft.com/office/powerpoint/2010/main" val="1821623182"/>
      </p:ext>
    </p:extLst>
  </p:cSld>
  <p:clrMapOvr>
    <a:masterClrMapping/>
  </p:clrMapOvr>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8991600" cy="1143000"/>
          </a:xfrm>
        </p:spPr>
        <p:txBody>
          <a:bodyPr>
            <a:normAutofit fontScale="90000"/>
          </a:bodyPr>
          <a:lstStyle/>
          <a:p>
            <a:r>
              <a:rPr lang="en-US" b="1" dirty="0"/>
              <a:t>Prohibition to Possess Firearm While Under Protective Order</a:t>
            </a:r>
            <a:endParaRPr lang="en-US" dirty="0"/>
          </a:p>
        </p:txBody>
      </p:sp>
      <p:sp>
        <p:nvSpPr>
          <p:cNvPr id="3" name="Content Placeholder 2"/>
          <p:cNvSpPr>
            <a:spLocks noGrp="1"/>
          </p:cNvSpPr>
          <p:nvPr>
            <p:ph idx="1"/>
          </p:nvPr>
        </p:nvSpPr>
        <p:spPr/>
        <p:txBody>
          <a:bodyPr>
            <a:normAutofit/>
          </a:bodyPr>
          <a:lstStyle/>
          <a:p>
            <a:pPr fontAlgn="base"/>
            <a:r>
              <a:rPr lang="en-US" sz="2800" dirty="0" smtClean="0"/>
              <a:t>Person </a:t>
            </a:r>
            <a:r>
              <a:rPr lang="en-US" sz="2800" dirty="0"/>
              <a:t>served with permanent protective order must certify in writing within 48 hours that he does not possess any firearms or has properly disposed of </a:t>
            </a:r>
            <a:r>
              <a:rPr lang="en-US" sz="2800" dirty="0" smtClean="0"/>
              <a:t>them.</a:t>
            </a:r>
          </a:p>
          <a:p>
            <a:pPr fontAlgn="base"/>
            <a:r>
              <a:rPr lang="en-US" sz="2800" dirty="0" smtClean="0"/>
              <a:t>A willful failure to certify that the firearms have been surrendered, sold or transferred shall be punished contempt of court. </a:t>
            </a:r>
            <a:endParaRPr lang="en-US" sz="2800" dirty="0"/>
          </a:p>
        </p:txBody>
      </p:sp>
    </p:spTree>
    <p:extLst>
      <p:ext uri="{BB962C8B-B14F-4D97-AF65-F5344CB8AC3E}">
        <p14:creationId xmlns:p14="http://schemas.microsoft.com/office/powerpoint/2010/main" val="270070640"/>
      </p:ext>
    </p:extLst>
  </p:cSld>
  <p:clrMapOvr>
    <a:masterClrMapping/>
  </p:clrMapOvr>
  <p:timing>
    <p:tnLst>
      <p:par>
        <p:cT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274638"/>
            <a:ext cx="8763000" cy="1143000"/>
          </a:xfrm>
        </p:spPr>
        <p:txBody>
          <a:bodyPr>
            <a:normAutofit fontScale="90000"/>
          </a:bodyPr>
          <a:lstStyle/>
          <a:p>
            <a:r>
              <a:rPr lang="en-US" b="1" dirty="0"/>
              <a:t>Prohibition to Possess Firearm While Under Protective Order</a:t>
            </a:r>
            <a:endParaRPr lang="en-US" dirty="0"/>
          </a:p>
        </p:txBody>
      </p:sp>
      <p:sp>
        <p:nvSpPr>
          <p:cNvPr id="3" name="Content Placeholder 2"/>
          <p:cNvSpPr>
            <a:spLocks noGrp="1"/>
          </p:cNvSpPr>
          <p:nvPr>
            <p:ph idx="1"/>
          </p:nvPr>
        </p:nvSpPr>
        <p:spPr/>
        <p:txBody>
          <a:bodyPr>
            <a:normAutofit fontScale="92500"/>
          </a:bodyPr>
          <a:lstStyle/>
          <a:p>
            <a:pPr fontAlgn="base"/>
            <a:r>
              <a:rPr lang="en-US" sz="3000" dirty="0" smtClean="0"/>
              <a:t>Provides </a:t>
            </a:r>
            <a:r>
              <a:rPr lang="en-US" sz="3000" dirty="0"/>
              <a:t>procedures for local law-enforcement agencies to receive and store firearms, as well as a process to return such surrendered firearms.</a:t>
            </a:r>
          </a:p>
          <a:p>
            <a:pPr fontAlgn="base"/>
            <a:r>
              <a:rPr lang="en-US" sz="3000" dirty="0" smtClean="0"/>
              <a:t>Class </a:t>
            </a:r>
            <a:r>
              <a:rPr lang="en-US" sz="3000" dirty="0"/>
              <a:t>4 felony for any person to sell, barter, give, or furnish any firearm to any person he knows is prohibited from possessing or transporting a firearm who is subject to a permanent protective order</a:t>
            </a:r>
            <a:r>
              <a:rPr lang="en-US" sz="3000" dirty="0" smtClean="0"/>
              <a:t>.</a:t>
            </a:r>
          </a:p>
          <a:p>
            <a:pPr fontAlgn="base"/>
            <a:r>
              <a:rPr lang="en-US" sz="3000" dirty="0" smtClean="0"/>
              <a:t>Amends §§ </a:t>
            </a:r>
            <a:r>
              <a:rPr lang="en-US" sz="3000" dirty="0"/>
              <a:t>18.2-308.1:4 &amp; 18.2-308.2:1 </a:t>
            </a:r>
          </a:p>
          <a:p>
            <a:pPr fontAlgn="base"/>
            <a:endParaRPr lang="en-US" dirty="0"/>
          </a:p>
          <a:p>
            <a:pPr marL="0" indent="0">
              <a:buNone/>
            </a:pPr>
            <a:endParaRPr lang="en-US" dirty="0"/>
          </a:p>
        </p:txBody>
      </p:sp>
    </p:spTree>
    <p:extLst>
      <p:ext uri="{BB962C8B-B14F-4D97-AF65-F5344CB8AC3E}">
        <p14:creationId xmlns:p14="http://schemas.microsoft.com/office/powerpoint/2010/main" val="3285728783"/>
      </p:ext>
    </p:extLst>
  </p:cSld>
  <p:clrMapOvr>
    <a:masterClrMapping/>
  </p:clrMapOvr>
  <p:timing>
    <p:tnLst>
      <p:par>
        <p:cT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Violations of Protective Order; Venue</a:t>
            </a:r>
            <a:endParaRPr lang="en-US" b="1" dirty="0"/>
          </a:p>
        </p:txBody>
      </p:sp>
      <p:sp>
        <p:nvSpPr>
          <p:cNvPr id="3" name="Content Placeholder 2"/>
          <p:cNvSpPr>
            <a:spLocks noGrp="1"/>
          </p:cNvSpPr>
          <p:nvPr>
            <p:ph idx="1"/>
          </p:nvPr>
        </p:nvSpPr>
        <p:spPr/>
        <p:txBody>
          <a:bodyPr/>
          <a:lstStyle/>
          <a:p>
            <a:pPr marL="0" indent="0">
              <a:buNone/>
            </a:pPr>
            <a:r>
              <a:rPr lang="en-US" b="1" dirty="0" smtClean="0"/>
              <a:t>HB 1181 (Watts)</a:t>
            </a:r>
          </a:p>
          <a:p>
            <a:r>
              <a:rPr lang="en-US" sz="2800" dirty="0" smtClean="0"/>
              <a:t>Provides that a violation of a protective order can be prosecuted:</a:t>
            </a:r>
          </a:p>
          <a:p>
            <a:pPr lvl="1"/>
            <a:r>
              <a:rPr lang="en-US" dirty="0" smtClean="0"/>
              <a:t>In the jurisdiction where the order was issued, or</a:t>
            </a:r>
          </a:p>
          <a:p>
            <a:pPr lvl="1"/>
            <a:r>
              <a:rPr lang="en-US" dirty="0" smtClean="0"/>
              <a:t>Where any violation of the order occurred.</a:t>
            </a:r>
          </a:p>
          <a:p>
            <a:r>
              <a:rPr lang="en-US" sz="2800" dirty="0" smtClean="0"/>
              <a:t>Adds </a:t>
            </a:r>
            <a:r>
              <a:rPr lang="en-US" sz="2800" dirty="0"/>
              <a:t> §</a:t>
            </a:r>
            <a:r>
              <a:rPr lang="en-US" sz="2800" dirty="0" smtClean="0"/>
              <a:t>16.1-253.2(E) and </a:t>
            </a:r>
            <a:r>
              <a:rPr lang="en-US" sz="2800" dirty="0"/>
              <a:t> §</a:t>
            </a:r>
            <a:r>
              <a:rPr lang="en-US" sz="2800" dirty="0" smtClean="0"/>
              <a:t>18.2-60.4(F)</a:t>
            </a:r>
          </a:p>
        </p:txBody>
      </p:sp>
    </p:spTree>
    <p:extLst>
      <p:ext uri="{BB962C8B-B14F-4D97-AF65-F5344CB8AC3E}">
        <p14:creationId xmlns:p14="http://schemas.microsoft.com/office/powerpoint/2010/main" val="408062892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b="1" dirty="0"/>
              <a:t>Special License to Hunt Elk</a:t>
            </a:r>
          </a:p>
        </p:txBody>
      </p:sp>
      <p:sp>
        <p:nvSpPr>
          <p:cNvPr id="3" name="Content Placeholder 2"/>
          <p:cNvSpPr>
            <a:spLocks noGrp="1"/>
          </p:cNvSpPr>
          <p:nvPr>
            <p:ph idx="1"/>
          </p:nvPr>
        </p:nvSpPr>
        <p:spPr>
          <a:xfrm>
            <a:off x="152400" y="1417638"/>
            <a:ext cx="8839200" cy="4525961"/>
          </a:xfrm>
        </p:spPr>
        <p:txBody>
          <a:bodyPr>
            <a:normAutofit fontScale="92500" lnSpcReduction="10000"/>
          </a:bodyPr>
          <a:lstStyle/>
          <a:p>
            <a:pPr marL="0" indent="0">
              <a:buNone/>
            </a:pPr>
            <a:r>
              <a:rPr lang="en-US" sz="3500" b="1" dirty="0"/>
              <a:t>HB 388 (Edmunds, II) / SB 262 (</a:t>
            </a:r>
            <a:r>
              <a:rPr lang="en-US" sz="3500" b="1" dirty="0" err="1"/>
              <a:t>Chafin</a:t>
            </a:r>
            <a:r>
              <a:rPr lang="en-US" sz="3500" b="1" dirty="0"/>
              <a:t>)</a:t>
            </a:r>
          </a:p>
          <a:p>
            <a:pPr lvl="0"/>
            <a:r>
              <a:rPr lang="en-US" sz="2800" dirty="0" smtClean="0"/>
              <a:t>Authorizes </a:t>
            </a:r>
            <a:r>
              <a:rPr lang="en-US" sz="2800" dirty="0"/>
              <a:t>the Board of Game and Inland Fisheries (Board) to create a special license for hunting elk in the elk management zone. </a:t>
            </a:r>
          </a:p>
          <a:p>
            <a:pPr lvl="0"/>
            <a:r>
              <a:rPr lang="en-US" sz="2800" dirty="0"/>
              <a:t>The Board is directed to establish procedures for obtaining the special elk license and rules for hunting elk in the elk management zone.</a:t>
            </a:r>
          </a:p>
          <a:p>
            <a:r>
              <a:rPr lang="en-US" sz="2800" dirty="0"/>
              <a:t>The bill clarifies that a separate special license to hunt elk is not required to hunt elk outside of the designated elk management zone. </a:t>
            </a:r>
            <a:endParaRPr lang="en-US" sz="2800" dirty="0" smtClean="0"/>
          </a:p>
          <a:p>
            <a:r>
              <a:rPr lang="en-US" sz="2800" dirty="0" smtClean="0"/>
              <a:t>Added </a:t>
            </a:r>
            <a:r>
              <a:rPr lang="en-US" sz="2800" dirty="0"/>
              <a:t>§29.1-305.01</a:t>
            </a:r>
          </a:p>
          <a:p>
            <a:pPr lvl="0"/>
            <a:endParaRPr lang="en-US" sz="2800" dirty="0"/>
          </a:p>
        </p:txBody>
      </p:sp>
    </p:spTree>
    <p:extLst>
      <p:ext uri="{BB962C8B-B14F-4D97-AF65-F5344CB8AC3E}">
        <p14:creationId xmlns:p14="http://schemas.microsoft.com/office/powerpoint/2010/main" val="2419643634"/>
      </p:ext>
    </p:extLst>
  </p:cSld>
  <p:clrMapOvr>
    <a:masterClrMapping/>
  </p:clrMapOvr>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274638"/>
            <a:ext cx="8763000" cy="1143000"/>
          </a:xfrm>
        </p:spPr>
        <p:txBody>
          <a:bodyPr>
            <a:normAutofit fontScale="90000"/>
          </a:bodyPr>
          <a:lstStyle/>
          <a:p>
            <a:r>
              <a:rPr lang="en-US" b="1" dirty="0"/>
              <a:t>Protective </a:t>
            </a:r>
            <a:r>
              <a:rPr lang="en-US" b="1" dirty="0" smtClean="0"/>
              <a:t>Orders</a:t>
            </a:r>
            <a:r>
              <a:rPr lang="en-US" b="1" dirty="0"/>
              <a:t>; </a:t>
            </a:r>
            <a:r>
              <a:rPr lang="en-US" b="1" dirty="0" smtClean="0"/>
              <a:t>Convictions </a:t>
            </a:r>
            <a:r>
              <a:rPr lang="en-US" b="1" dirty="0"/>
              <a:t>for </a:t>
            </a:r>
            <a:r>
              <a:rPr lang="en-US" b="1" dirty="0" smtClean="0"/>
              <a:t>Certain </a:t>
            </a:r>
            <a:r>
              <a:rPr lang="en-US" b="1" dirty="0"/>
              <a:t>F</a:t>
            </a:r>
            <a:r>
              <a:rPr lang="en-US" b="1" dirty="0" smtClean="0"/>
              <a:t>elonies</a:t>
            </a:r>
            <a:endParaRPr lang="en-US" b="1" dirty="0"/>
          </a:p>
        </p:txBody>
      </p:sp>
      <p:sp>
        <p:nvSpPr>
          <p:cNvPr id="3" name="Content Placeholder 2"/>
          <p:cNvSpPr>
            <a:spLocks noGrp="1"/>
          </p:cNvSpPr>
          <p:nvPr>
            <p:ph idx="1"/>
          </p:nvPr>
        </p:nvSpPr>
        <p:spPr>
          <a:xfrm>
            <a:off x="457200" y="1600201"/>
            <a:ext cx="8229600" cy="4419599"/>
          </a:xfrm>
        </p:spPr>
        <p:txBody>
          <a:bodyPr>
            <a:normAutofit fontScale="77500" lnSpcReduction="20000"/>
          </a:bodyPr>
          <a:lstStyle/>
          <a:p>
            <a:pPr marL="0" indent="0">
              <a:buNone/>
            </a:pPr>
            <a:r>
              <a:rPr lang="en-US" sz="4100" b="1" dirty="0"/>
              <a:t>SB 144</a:t>
            </a:r>
            <a:r>
              <a:rPr lang="en-US" sz="4100" dirty="0"/>
              <a:t> </a:t>
            </a:r>
            <a:r>
              <a:rPr lang="en-US" sz="4100" b="1" dirty="0"/>
              <a:t>(Stuart)</a:t>
            </a:r>
          </a:p>
          <a:p>
            <a:pPr lvl="0"/>
            <a:r>
              <a:rPr lang="en-US" dirty="0" smtClean="0"/>
              <a:t>Authorizes </a:t>
            </a:r>
            <a:r>
              <a:rPr lang="en-US" dirty="0"/>
              <a:t>a court to issue a protective order upon </a:t>
            </a:r>
            <a:r>
              <a:rPr lang="en-US" dirty="0" smtClean="0"/>
              <a:t>conviction of </a:t>
            </a:r>
            <a:r>
              <a:rPr lang="en-US" dirty="0"/>
              <a:t>an act of violence and upon the request of the victim or </a:t>
            </a:r>
            <a:r>
              <a:rPr lang="en-US" dirty="0" smtClean="0"/>
              <a:t>the CA. </a:t>
            </a:r>
            <a:endParaRPr lang="en-US" dirty="0"/>
          </a:p>
          <a:p>
            <a:pPr lvl="0"/>
            <a:r>
              <a:rPr lang="en-US" dirty="0" smtClean="0"/>
              <a:t>Provides </a:t>
            </a:r>
            <a:r>
              <a:rPr lang="en-US" dirty="0"/>
              <a:t>that </a:t>
            </a:r>
            <a:r>
              <a:rPr lang="en-US" dirty="0" smtClean="0"/>
              <a:t>such order </a:t>
            </a:r>
            <a:r>
              <a:rPr lang="en-US" dirty="0"/>
              <a:t>can be for any reasonable period of time, </a:t>
            </a:r>
            <a:r>
              <a:rPr lang="en-US" i="1" dirty="0"/>
              <a:t>including up to the lifetime of the defendant</a:t>
            </a:r>
            <a:r>
              <a:rPr lang="en-US" dirty="0"/>
              <a:t>, that the court deems necessary to protect the health and safety of the victim. </a:t>
            </a:r>
          </a:p>
          <a:p>
            <a:pPr lvl="0"/>
            <a:r>
              <a:rPr lang="en-US" dirty="0" smtClean="0"/>
              <a:t>Violation of a protective </a:t>
            </a:r>
            <a:r>
              <a:rPr lang="en-US" dirty="0"/>
              <a:t>order issued upon a conviction for an act of violence is punishable as a Class 1 misdemeanor</a:t>
            </a:r>
            <a:r>
              <a:rPr lang="en-US" dirty="0" smtClean="0"/>
              <a:t>.</a:t>
            </a:r>
          </a:p>
          <a:p>
            <a:r>
              <a:rPr lang="en-US" dirty="0"/>
              <a:t>Amends </a:t>
            </a:r>
            <a:r>
              <a:rPr lang="en-US" dirty="0" smtClean="0"/>
              <a:t>§18.2-60.4 </a:t>
            </a:r>
            <a:r>
              <a:rPr lang="en-US" dirty="0"/>
              <a:t>and §19.2-152.10</a:t>
            </a:r>
          </a:p>
          <a:p>
            <a:pPr lvl="0"/>
            <a:endParaRPr lang="en-US" dirty="0"/>
          </a:p>
        </p:txBody>
      </p:sp>
    </p:spTree>
    <p:extLst>
      <p:ext uri="{BB962C8B-B14F-4D97-AF65-F5344CB8AC3E}">
        <p14:creationId xmlns:p14="http://schemas.microsoft.com/office/powerpoint/2010/main" val="930762542"/>
      </p:ext>
    </p:extLst>
  </p:cSld>
  <p:clrMapOvr>
    <a:masterClrMapping/>
  </p:clrMapOvr>
  <p:timing>
    <p:tnLst>
      <p:par>
        <p:cTn id="1" dur="indefinite" restart="never" nodeType="tmRoot"/>
      </p:par>
    </p:tn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t>Appeal of </a:t>
            </a:r>
            <a:r>
              <a:rPr lang="en-US" b="1" dirty="0"/>
              <a:t>P</a:t>
            </a:r>
            <a:r>
              <a:rPr lang="en-US" b="1" dirty="0" smtClean="0"/>
              <a:t>rotective </a:t>
            </a:r>
            <a:r>
              <a:rPr lang="en-US" b="1" dirty="0"/>
              <a:t>O</a:t>
            </a:r>
            <a:r>
              <a:rPr lang="en-US" b="1" dirty="0" smtClean="0"/>
              <a:t>rders</a:t>
            </a:r>
            <a:endParaRPr lang="en-US" b="1" dirty="0">
              <a:effectLst/>
            </a:endParaRPr>
          </a:p>
        </p:txBody>
      </p:sp>
      <p:sp>
        <p:nvSpPr>
          <p:cNvPr id="3" name="Content Placeholder 2"/>
          <p:cNvSpPr>
            <a:spLocks noGrp="1"/>
          </p:cNvSpPr>
          <p:nvPr>
            <p:ph idx="1"/>
          </p:nvPr>
        </p:nvSpPr>
        <p:spPr/>
        <p:txBody>
          <a:bodyPr>
            <a:normAutofit/>
          </a:bodyPr>
          <a:lstStyle/>
          <a:p>
            <a:pPr marL="0" indent="0">
              <a:buNone/>
            </a:pPr>
            <a:r>
              <a:rPr lang="en-US" b="1" dirty="0"/>
              <a:t>SB 408 (Hashmi)</a:t>
            </a:r>
          </a:p>
          <a:p>
            <a:pPr lvl="0"/>
            <a:r>
              <a:rPr lang="en-US" sz="2800" dirty="0" smtClean="0"/>
              <a:t>Provides </a:t>
            </a:r>
            <a:r>
              <a:rPr lang="en-US" sz="2800" dirty="0"/>
              <a:t>that the clerk of the appellate court to which an order of protection is appealed shall have the parties served with notice of the appeal stating the date and time of the </a:t>
            </a:r>
            <a:r>
              <a:rPr lang="en-US" sz="2800" dirty="0" smtClean="0"/>
              <a:t>hearing, </a:t>
            </a:r>
            <a:r>
              <a:rPr lang="en-US" sz="2800" dirty="0"/>
              <a:t>and </a:t>
            </a:r>
            <a:endParaRPr lang="en-US" sz="2800" dirty="0" smtClean="0"/>
          </a:p>
          <a:p>
            <a:pPr lvl="0"/>
            <a:r>
              <a:rPr lang="en-US" sz="2800" dirty="0" smtClean="0"/>
              <a:t>S</a:t>
            </a:r>
            <a:r>
              <a:rPr lang="en-US" sz="2800" dirty="0" smtClean="0"/>
              <a:t>uch </a:t>
            </a:r>
            <a:r>
              <a:rPr lang="en-US" sz="2800" dirty="0"/>
              <a:t>a hearing shall not take place unless the appellee has been served or has waived </a:t>
            </a:r>
            <a:r>
              <a:rPr lang="en-US" sz="2800" dirty="0" smtClean="0"/>
              <a:t>service.</a:t>
            </a:r>
          </a:p>
          <a:p>
            <a:r>
              <a:rPr lang="en-US" sz="2800" dirty="0"/>
              <a:t>Amends § 16.1-112 and 16.1-296</a:t>
            </a:r>
          </a:p>
          <a:p>
            <a:pPr lvl="0"/>
            <a:endParaRPr lang="en-US" sz="2400" dirty="0"/>
          </a:p>
        </p:txBody>
      </p:sp>
    </p:spTree>
    <p:extLst>
      <p:ext uri="{BB962C8B-B14F-4D97-AF65-F5344CB8AC3E}">
        <p14:creationId xmlns:p14="http://schemas.microsoft.com/office/powerpoint/2010/main" val="3226118271"/>
      </p:ext>
    </p:extLst>
  </p:cSld>
  <p:clrMapOvr>
    <a:masterClrMapping/>
  </p:clrMapOvr>
  <p:timing>
    <p:tnLst>
      <p:par>
        <p:cTn id="1" dur="indefinite" restart="never" nodeType="tmRoot"/>
      </p:par>
    </p:tn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pPr marL="0" indent="0" algn="ctr">
              <a:buNone/>
            </a:pPr>
            <a:r>
              <a:rPr lang="en-US" sz="7000" dirty="0" smtClean="0"/>
              <a:t>DRUGS, </a:t>
            </a:r>
          </a:p>
          <a:p>
            <a:pPr marL="0" indent="0" algn="ctr">
              <a:buNone/>
            </a:pPr>
            <a:r>
              <a:rPr lang="en-US" sz="7000" dirty="0" smtClean="0"/>
              <a:t>HEMP &amp; </a:t>
            </a:r>
          </a:p>
          <a:p>
            <a:pPr marL="0" indent="0" algn="ctr">
              <a:buNone/>
            </a:pPr>
            <a:r>
              <a:rPr lang="en-US" sz="7000" dirty="0" smtClean="0"/>
              <a:t>TOBACCO</a:t>
            </a:r>
            <a:endParaRPr lang="en-US" sz="7000" dirty="0"/>
          </a:p>
        </p:txBody>
      </p:sp>
    </p:spTree>
    <p:extLst>
      <p:ext uri="{BB962C8B-B14F-4D97-AF65-F5344CB8AC3E}">
        <p14:creationId xmlns:p14="http://schemas.microsoft.com/office/powerpoint/2010/main" val="1553956219"/>
      </p:ext>
    </p:extLst>
  </p:cSld>
  <p:clrMapOvr>
    <a:masterClrMapping/>
  </p:clrMapOvr>
  <p:timing>
    <p:tnLst>
      <p:par>
        <p:cTn id="1" dur="indefinite" restart="never" nodeType="tmRoot"/>
      </p:par>
    </p:tnLst>
  </p:timing>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274638"/>
            <a:ext cx="8839200" cy="1143000"/>
          </a:xfrm>
        </p:spPr>
        <p:txBody>
          <a:bodyPr>
            <a:normAutofit fontScale="90000"/>
          </a:bodyPr>
          <a:lstStyle/>
          <a:p>
            <a:r>
              <a:rPr lang="en-US" b="1" dirty="0"/>
              <a:t>Hemp; </a:t>
            </a:r>
            <a:r>
              <a:rPr lang="en-US" b="1" dirty="0" smtClean="0"/>
              <a:t/>
            </a:r>
            <a:br>
              <a:rPr lang="en-US" b="1" dirty="0" smtClean="0"/>
            </a:br>
            <a:r>
              <a:rPr lang="en-US" b="1" dirty="0" smtClean="0"/>
              <a:t>Products </a:t>
            </a:r>
            <a:r>
              <a:rPr lang="en-US" b="1" dirty="0"/>
              <a:t>I</a:t>
            </a:r>
            <a:r>
              <a:rPr lang="en-US" b="1" dirty="0" smtClean="0"/>
              <a:t>ntended </a:t>
            </a:r>
            <a:r>
              <a:rPr lang="en-US" b="1" dirty="0"/>
              <a:t>for </a:t>
            </a:r>
            <a:r>
              <a:rPr lang="en-US" b="1" dirty="0" smtClean="0"/>
              <a:t>Smoking</a:t>
            </a:r>
            <a:endParaRPr lang="en-US" b="1" dirty="0"/>
          </a:p>
        </p:txBody>
      </p:sp>
      <p:sp>
        <p:nvSpPr>
          <p:cNvPr id="3" name="Content Placeholder 2"/>
          <p:cNvSpPr>
            <a:spLocks noGrp="1"/>
          </p:cNvSpPr>
          <p:nvPr>
            <p:ph idx="1"/>
          </p:nvPr>
        </p:nvSpPr>
        <p:spPr/>
        <p:txBody>
          <a:bodyPr>
            <a:normAutofit/>
          </a:bodyPr>
          <a:lstStyle/>
          <a:p>
            <a:pPr marL="0" indent="0">
              <a:buNone/>
            </a:pPr>
            <a:r>
              <a:rPr lang="en-US" sz="2800" b="1" u="sng" dirty="0"/>
              <a:t>HB 962</a:t>
            </a:r>
            <a:r>
              <a:rPr lang="en-US" sz="2800" b="1" dirty="0"/>
              <a:t> (Marshall III)</a:t>
            </a:r>
          </a:p>
          <a:p>
            <a:r>
              <a:rPr lang="en-US" sz="2800" dirty="0" smtClean="0"/>
              <a:t>Prohibits </a:t>
            </a:r>
            <a:r>
              <a:rPr lang="en-US" sz="2800" dirty="0"/>
              <a:t>the sale </a:t>
            </a:r>
            <a:r>
              <a:rPr lang="en-US" sz="2800" dirty="0" smtClean="0"/>
              <a:t>of hemp </a:t>
            </a:r>
            <a:r>
              <a:rPr lang="en-US" sz="2800" dirty="0"/>
              <a:t>products intended for smoking to persons under age </a:t>
            </a:r>
            <a:r>
              <a:rPr lang="en-US" sz="2800" dirty="0" smtClean="0"/>
              <a:t>21.</a:t>
            </a:r>
          </a:p>
          <a:p>
            <a:r>
              <a:rPr lang="en-US" sz="2800" dirty="0" smtClean="0"/>
              <a:t>Adds hemp products to the prohibition for people under 21 to possess tobacco and nicotine vaping products.</a:t>
            </a:r>
          </a:p>
          <a:p>
            <a:r>
              <a:rPr lang="en-US" sz="2800" dirty="0"/>
              <a:t>Amends § 18.2-371.2 </a:t>
            </a:r>
          </a:p>
          <a:p>
            <a:endParaRPr lang="en-US" sz="2400" dirty="0"/>
          </a:p>
        </p:txBody>
      </p:sp>
    </p:spTree>
    <p:extLst>
      <p:ext uri="{BB962C8B-B14F-4D97-AF65-F5344CB8AC3E}">
        <p14:creationId xmlns:p14="http://schemas.microsoft.com/office/powerpoint/2010/main" val="4246590841"/>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Marijuana</a:t>
            </a:r>
            <a:r>
              <a:rPr lang="en-US" b="1" dirty="0"/>
              <a:t>;</a:t>
            </a:r>
            <a:r>
              <a:rPr lang="en-US" b="1" dirty="0" smtClean="0"/>
              <a:t> Decriminalization</a:t>
            </a:r>
            <a:endParaRPr lang="en-US" b="1" dirty="0"/>
          </a:p>
        </p:txBody>
      </p:sp>
      <p:sp>
        <p:nvSpPr>
          <p:cNvPr id="3" name="Content Placeholder 2"/>
          <p:cNvSpPr>
            <a:spLocks noGrp="1"/>
          </p:cNvSpPr>
          <p:nvPr>
            <p:ph idx="1"/>
          </p:nvPr>
        </p:nvSpPr>
        <p:spPr>
          <a:xfrm>
            <a:off x="457200" y="1417638"/>
            <a:ext cx="8229600" cy="4525961"/>
          </a:xfrm>
        </p:spPr>
        <p:txBody>
          <a:bodyPr>
            <a:normAutofit lnSpcReduction="10000"/>
          </a:bodyPr>
          <a:lstStyle/>
          <a:p>
            <a:pPr marL="0" indent="0">
              <a:buNone/>
            </a:pPr>
            <a:r>
              <a:rPr lang="en-US" b="1" dirty="0" smtClean="0"/>
              <a:t>HB 972 (Herring) / SB 2 (</a:t>
            </a:r>
            <a:r>
              <a:rPr lang="en-US" b="1" dirty="0" err="1" smtClean="0"/>
              <a:t>Ebbin</a:t>
            </a:r>
            <a:r>
              <a:rPr lang="en-US" b="1" dirty="0" smtClean="0"/>
              <a:t>) </a:t>
            </a:r>
          </a:p>
          <a:p>
            <a:r>
              <a:rPr lang="en-US" sz="2600" dirty="0" smtClean="0"/>
              <a:t>Decriminalizes Possession of Marijuana for adults</a:t>
            </a:r>
          </a:p>
          <a:p>
            <a:r>
              <a:rPr lang="en-US" sz="2600" dirty="0" smtClean="0"/>
              <a:t>Becomes a civil </a:t>
            </a:r>
            <a:r>
              <a:rPr lang="en-US" sz="2600" dirty="0"/>
              <a:t>offense for adults (§ 18.2-250.1)</a:t>
            </a:r>
          </a:p>
          <a:p>
            <a:pPr lvl="1"/>
            <a:r>
              <a:rPr lang="en-US" sz="2600" dirty="0"/>
              <a:t>Charged on summons (§ 18.2-250.1</a:t>
            </a:r>
            <a:r>
              <a:rPr lang="en-US" sz="2600" dirty="0" smtClean="0"/>
              <a:t>)</a:t>
            </a:r>
          </a:p>
          <a:p>
            <a:pPr lvl="1"/>
            <a:r>
              <a:rPr lang="en-US" sz="2600" dirty="0" smtClean="0"/>
              <a:t>May be enforced by CA (§</a:t>
            </a:r>
            <a:r>
              <a:rPr lang="en-US" sz="2600" dirty="0"/>
              <a:t>15.2-1627 &amp; §18.2-250.1)</a:t>
            </a:r>
          </a:p>
          <a:p>
            <a:r>
              <a:rPr lang="en-US" sz="2600" dirty="0" smtClean="0"/>
              <a:t>Is a delinquent </a:t>
            </a:r>
            <a:r>
              <a:rPr lang="en-US" sz="2600" dirty="0"/>
              <a:t>act for juveniles (§16.1-228)</a:t>
            </a:r>
          </a:p>
          <a:p>
            <a:r>
              <a:rPr lang="en-US" sz="2600" dirty="0"/>
              <a:t>Max $25 fine (§ </a:t>
            </a:r>
            <a:r>
              <a:rPr lang="en-US" sz="2600" dirty="0" smtClean="0"/>
              <a:t>18.2-250.1)</a:t>
            </a:r>
          </a:p>
          <a:p>
            <a:r>
              <a:rPr lang="en-US" sz="2600" dirty="0" smtClean="0"/>
              <a:t>No more </a:t>
            </a:r>
            <a:r>
              <a:rPr lang="en-US" sz="2600" dirty="0"/>
              <a:t>1</a:t>
            </a:r>
            <a:r>
              <a:rPr lang="en-US" sz="2600" baseline="30000" dirty="0"/>
              <a:t>st</a:t>
            </a:r>
            <a:r>
              <a:rPr lang="en-US" sz="2600" dirty="0"/>
              <a:t> </a:t>
            </a:r>
            <a:r>
              <a:rPr lang="en-US" sz="2600" dirty="0" smtClean="0"/>
              <a:t>offender option for </a:t>
            </a:r>
            <a:r>
              <a:rPr lang="en-US" sz="2600" dirty="0"/>
              <a:t>Possession of Marijuana </a:t>
            </a:r>
            <a:r>
              <a:rPr lang="en-US" sz="2600" dirty="0" smtClean="0"/>
              <a:t>(§</a:t>
            </a:r>
            <a:r>
              <a:rPr lang="en-US" sz="2600" dirty="0"/>
              <a:t> 18.2-251)</a:t>
            </a:r>
          </a:p>
          <a:p>
            <a:pPr marL="0" indent="0">
              <a:buNone/>
            </a:pPr>
            <a:endParaRPr lang="en-US" sz="2800" dirty="0" smtClean="0"/>
          </a:p>
        </p:txBody>
      </p:sp>
    </p:spTree>
    <p:extLst>
      <p:ext uri="{BB962C8B-B14F-4D97-AF65-F5344CB8AC3E}">
        <p14:creationId xmlns:p14="http://schemas.microsoft.com/office/powerpoint/2010/main" val="3089245637"/>
      </p:ext>
    </p:extLst>
  </p:cSld>
  <p:clrMapOvr>
    <a:masterClrMapping/>
  </p:clrMapOvr>
  <p:timing>
    <p:tnLst>
      <p:par>
        <p:cTn id="1" dur="indefinite" restart="never" nodeType="tmRoot"/>
      </p:par>
    </p:tnLst>
  </p:timing>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Marijuana</a:t>
            </a:r>
            <a:r>
              <a:rPr lang="en-US" b="1" dirty="0"/>
              <a:t>;</a:t>
            </a:r>
            <a:r>
              <a:rPr lang="en-US" b="1" dirty="0" smtClean="0"/>
              <a:t> Decriminalization</a:t>
            </a:r>
            <a:endParaRPr lang="en-US" b="1" dirty="0"/>
          </a:p>
        </p:txBody>
      </p:sp>
      <p:sp>
        <p:nvSpPr>
          <p:cNvPr id="3" name="Content Placeholder 2"/>
          <p:cNvSpPr>
            <a:spLocks noGrp="1"/>
          </p:cNvSpPr>
          <p:nvPr>
            <p:ph idx="1"/>
          </p:nvPr>
        </p:nvSpPr>
        <p:spPr>
          <a:xfrm>
            <a:off x="228600" y="1219201"/>
            <a:ext cx="8763000" cy="5181600"/>
          </a:xfrm>
        </p:spPr>
        <p:txBody>
          <a:bodyPr>
            <a:noAutofit/>
          </a:bodyPr>
          <a:lstStyle/>
          <a:p>
            <a:r>
              <a:rPr lang="en-US" sz="2300" u="sng" dirty="0" smtClean="0"/>
              <a:t>PWID/Distribution of Marijuana </a:t>
            </a:r>
            <a:r>
              <a:rPr lang="en-US" sz="2300" dirty="0" smtClean="0"/>
              <a:t>(§</a:t>
            </a:r>
            <a:r>
              <a:rPr lang="en-US" sz="2300" dirty="0"/>
              <a:t> </a:t>
            </a:r>
            <a:r>
              <a:rPr lang="en-US" sz="2300" dirty="0" smtClean="0"/>
              <a:t>18.2-248.1)</a:t>
            </a:r>
            <a:endParaRPr lang="en-US" sz="2300" dirty="0"/>
          </a:p>
          <a:p>
            <a:pPr lvl="1"/>
            <a:r>
              <a:rPr lang="en-US" sz="2300" dirty="0"/>
              <a:t>Change ½ </a:t>
            </a:r>
            <a:r>
              <a:rPr lang="en-US" sz="2300" dirty="0" err="1"/>
              <a:t>oz</a:t>
            </a:r>
            <a:r>
              <a:rPr lang="en-US" sz="2300" dirty="0"/>
              <a:t> to 1 </a:t>
            </a:r>
            <a:r>
              <a:rPr lang="en-US" sz="2300" dirty="0" err="1"/>
              <a:t>oz</a:t>
            </a:r>
            <a:r>
              <a:rPr lang="en-US" sz="2300" dirty="0"/>
              <a:t> for </a:t>
            </a:r>
            <a:r>
              <a:rPr lang="en-US" sz="2300" dirty="0" smtClean="0"/>
              <a:t>Class 1 </a:t>
            </a:r>
            <a:r>
              <a:rPr lang="en-US" sz="2300" dirty="0" err="1" smtClean="0"/>
              <a:t>misd</a:t>
            </a:r>
            <a:r>
              <a:rPr lang="en-US" sz="2300" dirty="0" smtClean="0"/>
              <a:t>. </a:t>
            </a:r>
            <a:r>
              <a:rPr lang="en-US" sz="2300" dirty="0"/>
              <a:t>(1 </a:t>
            </a:r>
            <a:r>
              <a:rPr lang="en-US" sz="2300" dirty="0" err="1"/>
              <a:t>oz</a:t>
            </a:r>
            <a:r>
              <a:rPr lang="en-US" sz="2300" dirty="0"/>
              <a:t> or less) </a:t>
            </a:r>
          </a:p>
          <a:p>
            <a:pPr lvl="1"/>
            <a:r>
              <a:rPr lang="en-US" sz="2300" dirty="0" smtClean="0"/>
              <a:t>Change ½ </a:t>
            </a:r>
            <a:r>
              <a:rPr lang="en-US" sz="2300" dirty="0" err="1" smtClean="0"/>
              <a:t>oz</a:t>
            </a:r>
            <a:r>
              <a:rPr lang="en-US" sz="2300" dirty="0" smtClean="0"/>
              <a:t> to 1 </a:t>
            </a:r>
            <a:r>
              <a:rPr lang="en-US" sz="2300" dirty="0" err="1" smtClean="0"/>
              <a:t>oz</a:t>
            </a:r>
            <a:r>
              <a:rPr lang="en-US" sz="2300" dirty="0" smtClean="0"/>
              <a:t> for Class 5 felony </a:t>
            </a:r>
            <a:r>
              <a:rPr lang="en-US" sz="2300" dirty="0"/>
              <a:t>(more than 1 </a:t>
            </a:r>
            <a:r>
              <a:rPr lang="en-US" sz="2300" dirty="0" err="1"/>
              <a:t>oz</a:t>
            </a:r>
            <a:r>
              <a:rPr lang="en-US" sz="2300" dirty="0"/>
              <a:t> to 5 </a:t>
            </a:r>
            <a:r>
              <a:rPr lang="en-US" sz="2300" dirty="0" err="1" smtClean="0"/>
              <a:t>lb</a:t>
            </a:r>
            <a:r>
              <a:rPr lang="en-US" sz="2300" dirty="0" smtClean="0"/>
              <a:t>)</a:t>
            </a:r>
          </a:p>
          <a:p>
            <a:pPr lvl="1"/>
            <a:r>
              <a:rPr lang="en-US" sz="2300" dirty="0" smtClean="0"/>
              <a:t>Keeps the over </a:t>
            </a:r>
            <a:r>
              <a:rPr lang="en-US" sz="2300" dirty="0"/>
              <a:t>5 </a:t>
            </a:r>
            <a:r>
              <a:rPr lang="en-US" sz="2300" dirty="0" err="1" smtClean="0"/>
              <a:t>lb</a:t>
            </a:r>
            <a:r>
              <a:rPr lang="en-US" sz="2300" dirty="0" smtClean="0"/>
              <a:t> of marijuana as </a:t>
            </a:r>
            <a:r>
              <a:rPr lang="en-US" sz="2300" dirty="0"/>
              <a:t>unclassified felony </a:t>
            </a:r>
            <a:r>
              <a:rPr lang="en-US" sz="2300" dirty="0" smtClean="0"/>
              <a:t>punished at 5-30 years</a:t>
            </a:r>
            <a:endParaRPr lang="en-US" sz="2300" dirty="0"/>
          </a:p>
          <a:p>
            <a:pPr lvl="1"/>
            <a:r>
              <a:rPr lang="en-US" sz="2300" i="1" u="sng" dirty="0" smtClean="0"/>
              <a:t>Rebuttable</a:t>
            </a:r>
            <a:r>
              <a:rPr lang="en-US" sz="2300" i="1" dirty="0" smtClean="0"/>
              <a:t> </a:t>
            </a:r>
            <a:r>
              <a:rPr lang="en-US" sz="2300" i="1" dirty="0"/>
              <a:t>presumption that </a:t>
            </a:r>
            <a:r>
              <a:rPr lang="en-US" sz="2300" i="1" dirty="0" smtClean="0"/>
              <a:t>1 </a:t>
            </a:r>
            <a:r>
              <a:rPr lang="en-US" sz="2300" i="1" dirty="0" err="1" smtClean="0"/>
              <a:t>oz</a:t>
            </a:r>
            <a:r>
              <a:rPr lang="en-US" sz="2300" i="1" dirty="0" smtClean="0"/>
              <a:t> or less is for personal use </a:t>
            </a:r>
          </a:p>
          <a:p>
            <a:endParaRPr lang="en-US" sz="2300" dirty="0" smtClean="0"/>
          </a:p>
          <a:p>
            <a:r>
              <a:rPr lang="en-US" sz="2300" u="sng" dirty="0" smtClean="0"/>
              <a:t>Definition </a:t>
            </a:r>
            <a:r>
              <a:rPr lang="en-US" sz="2300" u="sng" dirty="0" smtClean="0"/>
              <a:t>of marijuana amended </a:t>
            </a:r>
            <a:r>
              <a:rPr lang="en-US" sz="2300" dirty="0" smtClean="0"/>
              <a:t>(§ 18.2-247 &amp; § 54.1-3401)</a:t>
            </a:r>
          </a:p>
          <a:p>
            <a:pPr lvl="1"/>
            <a:r>
              <a:rPr lang="en-US" sz="2300" dirty="0" smtClean="0"/>
              <a:t>The definition and separate crime for possessing hashish oil is eliminated. </a:t>
            </a:r>
          </a:p>
          <a:p>
            <a:pPr lvl="1"/>
            <a:r>
              <a:rPr lang="en-US" sz="2300" dirty="0" smtClean="0"/>
              <a:t>An oily extract containing 12% or higher THC is now marijuana.</a:t>
            </a:r>
          </a:p>
        </p:txBody>
      </p:sp>
    </p:spTree>
    <p:extLst>
      <p:ext uri="{BB962C8B-B14F-4D97-AF65-F5344CB8AC3E}">
        <p14:creationId xmlns:p14="http://schemas.microsoft.com/office/powerpoint/2010/main" val="833975217"/>
      </p:ext>
    </p:extLst>
  </p:cSld>
  <p:clrMapOvr>
    <a:masterClrMapping/>
  </p:clrMapOvr>
  <p:timing>
    <p:tnLst>
      <p:par>
        <p:cTn id="1" dur="indefinite" restart="never" nodeType="tmRoot"/>
      </p:par>
    </p:tnLst>
  </p:timing>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b="1" dirty="0" smtClean="0"/>
              <a:t>Marijuana</a:t>
            </a:r>
            <a:r>
              <a:rPr lang="en-US" sz="4000" b="1" dirty="0"/>
              <a:t>;</a:t>
            </a:r>
            <a:r>
              <a:rPr lang="en-US" sz="4000" b="1" dirty="0" smtClean="0"/>
              <a:t> Decriminalization</a:t>
            </a:r>
            <a:endParaRPr lang="en-US" sz="4000" b="1" dirty="0"/>
          </a:p>
        </p:txBody>
      </p:sp>
      <p:sp>
        <p:nvSpPr>
          <p:cNvPr id="3" name="Content Placeholder 2"/>
          <p:cNvSpPr>
            <a:spLocks noGrp="1"/>
          </p:cNvSpPr>
          <p:nvPr>
            <p:ph idx="1"/>
          </p:nvPr>
        </p:nvSpPr>
        <p:spPr>
          <a:xfrm>
            <a:off x="457200" y="1417638"/>
            <a:ext cx="8229600" cy="4602161"/>
          </a:xfrm>
        </p:spPr>
        <p:txBody>
          <a:bodyPr>
            <a:normAutofit fontScale="77500" lnSpcReduction="20000"/>
          </a:bodyPr>
          <a:lstStyle/>
          <a:p>
            <a:r>
              <a:rPr lang="en-US" sz="3100" u="sng" dirty="0"/>
              <a:t>Appeal</a:t>
            </a:r>
            <a:r>
              <a:rPr lang="en-US" sz="3100" dirty="0"/>
              <a:t> handled like criminal misdemeanors (§18.2-250.1)</a:t>
            </a:r>
          </a:p>
          <a:p>
            <a:pPr lvl="1"/>
            <a:r>
              <a:rPr lang="en-US" sz="3100" dirty="0"/>
              <a:t>Entitled to </a:t>
            </a:r>
            <a:r>
              <a:rPr lang="en-US" sz="3100" dirty="0" smtClean="0"/>
              <a:t>jury &amp; must be proven </a:t>
            </a:r>
            <a:r>
              <a:rPr lang="en-US" sz="3100" dirty="0"/>
              <a:t>beyond a reasonable </a:t>
            </a:r>
            <a:r>
              <a:rPr lang="en-US" sz="3100" dirty="0" smtClean="0"/>
              <a:t>doubt</a:t>
            </a:r>
          </a:p>
          <a:p>
            <a:pPr marL="457200" lvl="1" indent="0">
              <a:buNone/>
            </a:pPr>
            <a:endParaRPr lang="en-US" sz="3100" dirty="0"/>
          </a:p>
          <a:p>
            <a:r>
              <a:rPr lang="en-US" sz="3100" u="sng" dirty="0"/>
              <a:t>Expungement</a:t>
            </a:r>
            <a:r>
              <a:rPr lang="en-US" sz="3100" dirty="0"/>
              <a:t> </a:t>
            </a:r>
            <a:r>
              <a:rPr lang="en-US" sz="3100" dirty="0" smtClean="0"/>
              <a:t>(§19.2-392.2</a:t>
            </a:r>
            <a:r>
              <a:rPr lang="en-US" sz="3100" b="1" dirty="0" smtClean="0"/>
              <a:t>)</a:t>
            </a:r>
            <a:endParaRPr lang="en-US" sz="3100" dirty="0"/>
          </a:p>
          <a:p>
            <a:pPr lvl="1"/>
            <a:r>
              <a:rPr lang="en-US" sz="3100" dirty="0" smtClean="0"/>
              <a:t>Adds “civil offense” </a:t>
            </a:r>
            <a:r>
              <a:rPr lang="en-US" sz="3100" dirty="0"/>
              <a:t>as </a:t>
            </a:r>
            <a:r>
              <a:rPr lang="en-US" sz="3100" dirty="0" smtClean="0"/>
              <a:t>offense eligible for expungement </a:t>
            </a:r>
          </a:p>
          <a:p>
            <a:pPr lvl="1"/>
            <a:r>
              <a:rPr lang="en-US" sz="3100" dirty="0" smtClean="0"/>
              <a:t>Allows </a:t>
            </a:r>
            <a:r>
              <a:rPr lang="en-US" sz="3100" dirty="0"/>
              <a:t>a person charged with a civil offense who is acquitted, a </a:t>
            </a:r>
            <a:r>
              <a:rPr lang="en-US" sz="3100" dirty="0" err="1"/>
              <a:t>nolle</a:t>
            </a:r>
            <a:r>
              <a:rPr lang="en-US" sz="3100" dirty="0"/>
              <a:t> </a:t>
            </a:r>
            <a:r>
              <a:rPr lang="en-US" sz="3100" dirty="0" err="1"/>
              <a:t>prosequi</a:t>
            </a:r>
            <a:r>
              <a:rPr lang="en-US" sz="3100" dirty="0"/>
              <a:t> is taken, or the charge is otherwise </a:t>
            </a:r>
            <a:r>
              <a:rPr lang="en-US" sz="3100" dirty="0" smtClean="0"/>
              <a:t>dismissed, </a:t>
            </a:r>
            <a:r>
              <a:rPr lang="en-US" sz="3100" dirty="0"/>
              <a:t>to file a petition requesting expungement of the police records and court records related to the </a:t>
            </a:r>
            <a:r>
              <a:rPr lang="en-US" sz="3100" dirty="0" smtClean="0"/>
              <a:t>charge.</a:t>
            </a:r>
            <a:endParaRPr lang="en-US" sz="3100" dirty="0"/>
          </a:p>
          <a:p>
            <a:endParaRPr lang="en-US" sz="3100" dirty="0"/>
          </a:p>
          <a:p>
            <a:endParaRPr lang="en-US" dirty="0" smtClean="0"/>
          </a:p>
        </p:txBody>
      </p:sp>
    </p:spTree>
    <p:extLst>
      <p:ext uri="{BB962C8B-B14F-4D97-AF65-F5344CB8AC3E}">
        <p14:creationId xmlns:p14="http://schemas.microsoft.com/office/powerpoint/2010/main" val="4157726067"/>
      </p:ext>
    </p:extLst>
  </p:cSld>
  <p:clrMapOvr>
    <a:masterClrMapping/>
  </p:clrMapOvr>
  <p:timing>
    <p:tnLst>
      <p:par>
        <p:cTn id="1" dur="indefinite" restart="never" nodeType="tmRoot"/>
      </p:par>
    </p:tnLst>
  </p:timing>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b="1" dirty="0" smtClean="0"/>
              <a:t>Marijuana; Decriminalization</a:t>
            </a:r>
            <a:endParaRPr lang="en-US" sz="4000" b="1" dirty="0"/>
          </a:p>
        </p:txBody>
      </p:sp>
      <p:sp>
        <p:nvSpPr>
          <p:cNvPr id="3" name="Content Placeholder 2"/>
          <p:cNvSpPr>
            <a:spLocks noGrp="1"/>
          </p:cNvSpPr>
          <p:nvPr>
            <p:ph idx="1"/>
          </p:nvPr>
        </p:nvSpPr>
        <p:spPr/>
        <p:txBody>
          <a:bodyPr>
            <a:normAutofit fontScale="85000" lnSpcReduction="20000"/>
          </a:bodyPr>
          <a:lstStyle/>
          <a:p>
            <a:pPr marL="0" indent="0">
              <a:buNone/>
            </a:pPr>
            <a:r>
              <a:rPr lang="en-US" sz="2800" u="sng" dirty="0" smtClean="0"/>
              <a:t>Limited dissemination: </a:t>
            </a:r>
          </a:p>
          <a:p>
            <a:r>
              <a:rPr lang="en-US" sz="2800" dirty="0" smtClean="0"/>
              <a:t>Civil offenses not to be reported to CCRE</a:t>
            </a:r>
            <a:r>
              <a:rPr lang="en-US" sz="2800" dirty="0"/>
              <a:t> </a:t>
            </a:r>
            <a:r>
              <a:rPr lang="en-US" sz="2800" dirty="0" smtClean="0"/>
              <a:t>(§</a:t>
            </a:r>
            <a:r>
              <a:rPr lang="en-US" sz="2800" dirty="0"/>
              <a:t> </a:t>
            </a:r>
            <a:r>
              <a:rPr lang="en-US" sz="2800" dirty="0" smtClean="0"/>
              <a:t>18.2-250.1)</a:t>
            </a:r>
          </a:p>
          <a:p>
            <a:r>
              <a:rPr lang="en-US" sz="2800" dirty="0"/>
              <a:t>R</a:t>
            </a:r>
            <a:r>
              <a:rPr lang="en-US" sz="2800" dirty="0" smtClean="0"/>
              <a:t>ecords not open to public inspection or disclosure (§</a:t>
            </a:r>
            <a:r>
              <a:rPr lang="en-US" sz="2800" dirty="0"/>
              <a:t> </a:t>
            </a:r>
            <a:r>
              <a:rPr lang="en-US" sz="2800" dirty="0" smtClean="0"/>
              <a:t>19.2-389.3)</a:t>
            </a:r>
          </a:p>
          <a:p>
            <a:pPr lvl="1"/>
            <a:r>
              <a:rPr lang="en-US" dirty="0"/>
              <a:t>A</a:t>
            </a:r>
            <a:r>
              <a:rPr lang="en-US" dirty="0" smtClean="0"/>
              <a:t>pplies to records of arrest or conviction for §18.2-250 </a:t>
            </a:r>
            <a:r>
              <a:rPr lang="en-US" dirty="0"/>
              <a:t>or </a:t>
            </a:r>
            <a:r>
              <a:rPr lang="en-US" dirty="0" smtClean="0"/>
              <a:t>deferred &amp; dismissed charges of §18.2-250 under §18.2-251</a:t>
            </a:r>
          </a:p>
          <a:p>
            <a:pPr lvl="2"/>
            <a:r>
              <a:rPr lang="en-US" sz="2800" dirty="0" smtClean="0"/>
              <a:t>That are maintained in CCRE</a:t>
            </a:r>
          </a:p>
          <a:p>
            <a:pPr lvl="2"/>
            <a:r>
              <a:rPr lang="en-US" sz="2800" dirty="0" smtClean="0"/>
              <a:t>Only addresses PRIOR convictions, not civil offenses under the new law</a:t>
            </a:r>
          </a:p>
          <a:p>
            <a:pPr lvl="1"/>
            <a:r>
              <a:rPr lang="en-US" dirty="0" smtClean="0"/>
              <a:t>Lots of exceptions related to law enforcement, public safety and criminal justice (i.e., prepare guidelines)</a:t>
            </a:r>
          </a:p>
          <a:p>
            <a:pPr marL="0" indent="0">
              <a:buNone/>
            </a:pPr>
            <a:endParaRPr lang="en-US" sz="2800" dirty="0" smtClean="0"/>
          </a:p>
        </p:txBody>
      </p:sp>
    </p:spTree>
    <p:extLst>
      <p:ext uri="{BB962C8B-B14F-4D97-AF65-F5344CB8AC3E}">
        <p14:creationId xmlns:p14="http://schemas.microsoft.com/office/powerpoint/2010/main" val="772289236"/>
      </p:ext>
    </p:extLst>
  </p:cSld>
  <p:clrMapOvr>
    <a:masterClrMapping/>
  </p:clrMapOvr>
  <p:timing>
    <p:tnLst>
      <p:par>
        <p:cTn id="1" dur="indefinite" restart="never" nodeType="tmRoot"/>
      </p:par>
    </p:tnLst>
  </p:timing>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b="1" dirty="0" smtClean="0"/>
              <a:t>Marijuana; Decriminalization</a:t>
            </a:r>
            <a:endParaRPr lang="en-US" sz="4000" b="1" dirty="0"/>
          </a:p>
        </p:txBody>
      </p:sp>
      <p:sp>
        <p:nvSpPr>
          <p:cNvPr id="3" name="Content Placeholder 2"/>
          <p:cNvSpPr>
            <a:spLocks noGrp="1"/>
          </p:cNvSpPr>
          <p:nvPr>
            <p:ph idx="1"/>
          </p:nvPr>
        </p:nvSpPr>
        <p:spPr/>
        <p:txBody>
          <a:bodyPr>
            <a:normAutofit lnSpcReduction="10000"/>
          </a:bodyPr>
          <a:lstStyle/>
          <a:p>
            <a:pPr marL="0" indent="0">
              <a:buNone/>
            </a:pPr>
            <a:r>
              <a:rPr lang="en-US" sz="2800" u="sng" dirty="0"/>
              <a:t>Limited dissemination: </a:t>
            </a:r>
          </a:p>
          <a:p>
            <a:r>
              <a:rPr lang="en-US" sz="2600" dirty="0" smtClean="0"/>
              <a:t>Don’t Ask, Don’t Tell - §</a:t>
            </a:r>
            <a:r>
              <a:rPr lang="en-US" sz="2600" dirty="0"/>
              <a:t> </a:t>
            </a:r>
            <a:r>
              <a:rPr lang="en-US" sz="2600" dirty="0" smtClean="0"/>
              <a:t>19.2-389.3 (B)(C) </a:t>
            </a:r>
          </a:p>
          <a:p>
            <a:pPr lvl="1"/>
            <a:r>
              <a:rPr lang="en-US" sz="2600" dirty="0" smtClean="0"/>
              <a:t>employers </a:t>
            </a:r>
            <a:r>
              <a:rPr lang="en-US" sz="2600" dirty="0"/>
              <a:t>and educational institutions for employment or </a:t>
            </a:r>
            <a:r>
              <a:rPr lang="en-US" sz="2600" dirty="0" smtClean="0"/>
              <a:t>admission - §</a:t>
            </a:r>
            <a:r>
              <a:rPr lang="en-US" sz="2600" dirty="0"/>
              <a:t> </a:t>
            </a:r>
            <a:r>
              <a:rPr lang="en-US" sz="2600" dirty="0" smtClean="0"/>
              <a:t>19.2-389.3(B)</a:t>
            </a:r>
          </a:p>
          <a:p>
            <a:pPr lvl="1"/>
            <a:r>
              <a:rPr lang="en-US" sz="2600" dirty="0"/>
              <a:t>agencies, officials, and employees of the state and local governments from requiring an applicant for a license, permit, registration, or governmental </a:t>
            </a:r>
            <a:r>
              <a:rPr lang="en-US" sz="2600" dirty="0" smtClean="0"/>
              <a:t>service - §</a:t>
            </a:r>
            <a:r>
              <a:rPr lang="en-US" sz="2600" dirty="0"/>
              <a:t> </a:t>
            </a:r>
            <a:r>
              <a:rPr lang="en-US" sz="2600" dirty="0" smtClean="0"/>
              <a:t>19.2-389.3(C)</a:t>
            </a:r>
            <a:endParaRPr lang="en-US" sz="2600" dirty="0"/>
          </a:p>
          <a:p>
            <a:r>
              <a:rPr lang="en-US" sz="2600" dirty="0" smtClean="0"/>
              <a:t>Class 1 misdemeanor for each violation of these “Don’t Ask, Don’t Tell” provisions. </a:t>
            </a:r>
          </a:p>
          <a:p>
            <a:endParaRPr lang="en-US" dirty="0" smtClean="0"/>
          </a:p>
        </p:txBody>
      </p:sp>
    </p:spTree>
    <p:extLst>
      <p:ext uri="{BB962C8B-B14F-4D97-AF65-F5344CB8AC3E}">
        <p14:creationId xmlns:p14="http://schemas.microsoft.com/office/powerpoint/2010/main" val="1310757846"/>
      </p:ext>
    </p:extLst>
  </p:cSld>
  <p:clrMapOvr>
    <a:masterClrMapping/>
  </p:clrMapOvr>
  <p:timing>
    <p:tnLst>
      <p:par>
        <p:cTn id="1" dur="indefinite" restart="never" nodeType="tmRoot"/>
      </p:par>
    </p:tnLst>
  </p:timing>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b="1" dirty="0" smtClean="0"/>
              <a:t>Marijuana; Decriminalization</a:t>
            </a:r>
            <a:endParaRPr lang="en-US" sz="4000" b="1" dirty="0"/>
          </a:p>
        </p:txBody>
      </p:sp>
      <p:sp>
        <p:nvSpPr>
          <p:cNvPr id="3" name="Content Placeholder 2"/>
          <p:cNvSpPr>
            <a:spLocks noGrp="1"/>
          </p:cNvSpPr>
          <p:nvPr>
            <p:ph idx="1"/>
          </p:nvPr>
        </p:nvSpPr>
        <p:spPr>
          <a:xfrm>
            <a:off x="457200" y="1417639"/>
            <a:ext cx="8229600" cy="4373562"/>
          </a:xfrm>
        </p:spPr>
        <p:txBody>
          <a:bodyPr>
            <a:normAutofit fontScale="92500" lnSpcReduction="10000"/>
          </a:bodyPr>
          <a:lstStyle/>
          <a:p>
            <a:r>
              <a:rPr lang="en-US" sz="2600" dirty="0" smtClean="0"/>
              <a:t>In an enactment clause, the </a:t>
            </a:r>
            <a:r>
              <a:rPr lang="en-US" sz="2600" dirty="0"/>
              <a:t>bill requires </a:t>
            </a:r>
            <a:r>
              <a:rPr lang="en-US" sz="2600" dirty="0" smtClean="0"/>
              <a:t>that the </a:t>
            </a:r>
            <a:r>
              <a:rPr lang="en-US" sz="2600" dirty="0"/>
              <a:t>Secretaries of Agriculture and Forestry, Finance, Health and Human Resources, and Public Safety and Homeland </a:t>
            </a:r>
            <a:r>
              <a:rPr lang="en-US" sz="2600" dirty="0" smtClean="0"/>
              <a:t>Security </a:t>
            </a:r>
            <a:r>
              <a:rPr lang="en-US" sz="2600" dirty="0"/>
              <a:t>convene a work group to study the impact on the Commonwealth of legalizing the sale and personal use of marijuana and report the recommendations of the work group to the General Assembly and the Governor by November 30, </a:t>
            </a:r>
            <a:r>
              <a:rPr lang="en-US" sz="2600" dirty="0" smtClean="0"/>
              <a:t>2020.</a:t>
            </a:r>
          </a:p>
          <a:p>
            <a:r>
              <a:rPr lang="en-US" sz="2600" dirty="0"/>
              <a:t>Amends </a:t>
            </a:r>
            <a:r>
              <a:rPr lang="en-US" sz="2600" dirty="0" smtClean="0"/>
              <a:t>§§</a:t>
            </a:r>
            <a:r>
              <a:rPr lang="en-US" sz="2600" dirty="0"/>
              <a:t>15.2-1627, 16.1-228, 16.1-260, 16.1-273, 18.2-247, 18.2-248.1, 18.2-250.1, 18.2-251, 18.2-251.02, 18.2-252, 18.2-254, 18.2-259.1, 19.2-392.2, 46.2-390.1, 54.1-3401; </a:t>
            </a:r>
            <a:r>
              <a:rPr lang="en-US" sz="2600" dirty="0" smtClean="0"/>
              <a:t>adds</a:t>
            </a:r>
            <a:r>
              <a:rPr lang="en-US" sz="2600" i="1" dirty="0" smtClean="0"/>
              <a:t> </a:t>
            </a:r>
            <a:r>
              <a:rPr lang="en-US" sz="2600" dirty="0" smtClean="0"/>
              <a:t>§</a:t>
            </a:r>
            <a:r>
              <a:rPr lang="en-US" sz="2600" dirty="0"/>
              <a:t>19.2-389.3</a:t>
            </a:r>
          </a:p>
          <a:p>
            <a:endParaRPr lang="en-US" sz="2600" dirty="0" smtClean="0"/>
          </a:p>
          <a:p>
            <a:endParaRPr lang="en-US" dirty="0" smtClean="0"/>
          </a:p>
        </p:txBody>
      </p:sp>
    </p:spTree>
    <p:extLst>
      <p:ext uri="{BB962C8B-B14F-4D97-AF65-F5344CB8AC3E}">
        <p14:creationId xmlns:p14="http://schemas.microsoft.com/office/powerpoint/2010/main" val="192876173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274638"/>
            <a:ext cx="8686800" cy="1143000"/>
          </a:xfrm>
        </p:spPr>
        <p:txBody>
          <a:bodyPr>
            <a:normAutofit fontScale="90000"/>
          </a:bodyPr>
          <a:lstStyle/>
          <a:p>
            <a:r>
              <a:rPr lang="en-US" b="1" dirty="0"/>
              <a:t>Unlawful </a:t>
            </a:r>
            <a:r>
              <a:rPr lang="en-US" b="1" dirty="0" smtClean="0"/>
              <a:t>Hunting</a:t>
            </a:r>
            <a:r>
              <a:rPr lang="en-US" b="1" dirty="0"/>
              <a:t>, </a:t>
            </a:r>
            <a:r>
              <a:rPr lang="en-US" b="1" dirty="0" smtClean="0"/>
              <a:t>Fishing</a:t>
            </a:r>
            <a:r>
              <a:rPr lang="en-US" b="1" dirty="0"/>
              <a:t>, or </a:t>
            </a:r>
            <a:r>
              <a:rPr lang="en-US" b="1" dirty="0" smtClean="0"/>
              <a:t>Trapping</a:t>
            </a:r>
            <a:r>
              <a:rPr lang="en-US" b="1" dirty="0"/>
              <a:t>; B</a:t>
            </a:r>
            <a:r>
              <a:rPr lang="en-US" b="1" dirty="0" smtClean="0"/>
              <a:t>an upon </a:t>
            </a:r>
            <a:r>
              <a:rPr lang="en-US" b="1" dirty="0"/>
              <a:t>C</a:t>
            </a:r>
            <a:r>
              <a:rPr lang="en-US" b="1" dirty="0" smtClean="0"/>
              <a:t>onviction </a:t>
            </a:r>
            <a:endParaRPr lang="en-US" b="1" dirty="0"/>
          </a:p>
        </p:txBody>
      </p:sp>
      <p:sp>
        <p:nvSpPr>
          <p:cNvPr id="3" name="Content Placeholder 2"/>
          <p:cNvSpPr>
            <a:spLocks noGrp="1"/>
          </p:cNvSpPr>
          <p:nvPr>
            <p:ph idx="1"/>
          </p:nvPr>
        </p:nvSpPr>
        <p:spPr/>
        <p:txBody>
          <a:bodyPr>
            <a:normAutofit/>
          </a:bodyPr>
          <a:lstStyle/>
          <a:p>
            <a:pPr marL="0" indent="0">
              <a:buNone/>
            </a:pPr>
            <a:r>
              <a:rPr lang="en-US" sz="2800" b="1" dirty="0"/>
              <a:t>HB 449 (Fowler, Jr</a:t>
            </a:r>
            <a:r>
              <a:rPr lang="en-US" sz="2800" b="1" dirty="0" smtClean="0"/>
              <a:t>.) </a:t>
            </a:r>
            <a:endParaRPr lang="en-US" sz="2800" b="1" dirty="0"/>
          </a:p>
          <a:p>
            <a:r>
              <a:rPr lang="en-US" sz="2800" dirty="0" smtClean="0"/>
              <a:t>Provides </a:t>
            </a:r>
            <a:r>
              <a:rPr lang="en-US" sz="2800" dirty="0"/>
              <a:t>that any person convicted of violating a hunting, fishing, or trapping law may also be prohibited by the court from hunting, fishing, or trapping for a period of one to five years</a:t>
            </a:r>
            <a:r>
              <a:rPr lang="en-US" sz="2800" dirty="0" smtClean="0"/>
              <a:t>.</a:t>
            </a:r>
          </a:p>
          <a:p>
            <a:r>
              <a:rPr lang="en-US" sz="2800" dirty="0"/>
              <a:t>Amended § 29.1-338, §29.1-530.2, §29.1-546, §29.1-550 </a:t>
            </a:r>
          </a:p>
          <a:p>
            <a:endParaRPr lang="en-US" sz="2800" dirty="0"/>
          </a:p>
        </p:txBody>
      </p:sp>
    </p:spTree>
    <p:extLst>
      <p:ext uri="{BB962C8B-B14F-4D97-AF65-F5344CB8AC3E}">
        <p14:creationId xmlns:p14="http://schemas.microsoft.com/office/powerpoint/2010/main" val="1084826507"/>
      </p:ext>
    </p:extLst>
  </p:cSld>
  <p:clrMapOvr>
    <a:masterClrMapping/>
  </p:clrMapOvr>
  <p:timing>
    <p:tnLst>
      <p:par>
        <p:cTn id="1" dur="indefinite" restart="never" nodeType="tmRoot"/>
      </p:par>
    </p:tnLst>
  </p:timing>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9144000" cy="1143000"/>
          </a:xfrm>
        </p:spPr>
        <p:txBody>
          <a:bodyPr>
            <a:normAutofit fontScale="90000"/>
          </a:bodyPr>
          <a:lstStyle/>
          <a:p>
            <a:r>
              <a:rPr lang="en-US" b="1" dirty="0"/>
              <a:t>Industrial </a:t>
            </a:r>
            <a:r>
              <a:rPr lang="en-US" b="1" dirty="0" smtClean="0"/>
              <a:t>Hemp </a:t>
            </a:r>
            <a:r>
              <a:rPr lang="en-US" b="1" dirty="0"/>
              <a:t>E</a:t>
            </a:r>
            <a:r>
              <a:rPr lang="en-US" b="1" dirty="0" smtClean="0"/>
              <a:t>xtract</a:t>
            </a:r>
            <a:r>
              <a:rPr lang="en-US" b="1" dirty="0"/>
              <a:t>; </a:t>
            </a:r>
            <a:r>
              <a:rPr lang="en-US" b="1" dirty="0" smtClean="0"/>
              <a:t/>
            </a:r>
            <a:br>
              <a:rPr lang="en-US" b="1" dirty="0" smtClean="0"/>
            </a:br>
            <a:r>
              <a:rPr lang="en-US" b="1" dirty="0" smtClean="0"/>
              <a:t>Approval </a:t>
            </a:r>
            <a:r>
              <a:rPr lang="en-US" b="1" dirty="0"/>
              <a:t>as </a:t>
            </a:r>
            <a:r>
              <a:rPr lang="en-US" b="1" dirty="0" smtClean="0"/>
              <a:t>Food </a:t>
            </a:r>
            <a:r>
              <a:rPr lang="en-US" b="1" dirty="0"/>
              <a:t>or </a:t>
            </a:r>
            <a:r>
              <a:rPr lang="en-US" b="1" dirty="0" smtClean="0"/>
              <a:t>Ingredient</a:t>
            </a:r>
            <a:endParaRPr lang="en-US" b="1" dirty="0"/>
          </a:p>
        </p:txBody>
      </p:sp>
      <p:sp>
        <p:nvSpPr>
          <p:cNvPr id="3" name="Content Placeholder 2"/>
          <p:cNvSpPr>
            <a:spLocks noGrp="1"/>
          </p:cNvSpPr>
          <p:nvPr>
            <p:ph idx="1"/>
          </p:nvPr>
        </p:nvSpPr>
        <p:spPr>
          <a:xfrm>
            <a:off x="457200" y="1752600"/>
            <a:ext cx="8229600" cy="4038600"/>
          </a:xfrm>
        </p:spPr>
        <p:txBody>
          <a:bodyPr>
            <a:normAutofit lnSpcReduction="10000"/>
          </a:bodyPr>
          <a:lstStyle/>
          <a:p>
            <a:pPr marL="0" indent="0">
              <a:buNone/>
            </a:pPr>
            <a:r>
              <a:rPr lang="en-US" b="1" dirty="0"/>
              <a:t>HB 1430 (</a:t>
            </a:r>
            <a:r>
              <a:rPr lang="en-US" b="1" dirty="0" err="1"/>
              <a:t>Gooditis</a:t>
            </a:r>
            <a:r>
              <a:rPr lang="en-US" b="1" dirty="0" smtClean="0"/>
              <a:t>)/SB </a:t>
            </a:r>
            <a:r>
              <a:rPr lang="en-US" b="1" dirty="0"/>
              <a:t>918 (Marsden)</a:t>
            </a:r>
          </a:p>
          <a:p>
            <a:pPr lvl="0"/>
            <a:r>
              <a:rPr lang="en-US" sz="2400" dirty="0" smtClean="0"/>
              <a:t>Provides </a:t>
            </a:r>
            <a:r>
              <a:rPr lang="en-US" sz="2400" dirty="0"/>
              <a:t>that an industrial hemp extract, as defined in the bill, is a food and is subject to applicable laws and regulations. </a:t>
            </a:r>
          </a:p>
          <a:p>
            <a:pPr lvl="0"/>
            <a:r>
              <a:rPr lang="en-US" sz="2400" dirty="0"/>
              <a:t>The bill </a:t>
            </a:r>
            <a:r>
              <a:rPr lang="en-US" sz="2400" dirty="0" smtClean="0"/>
              <a:t>establishes:</a:t>
            </a:r>
          </a:p>
          <a:p>
            <a:pPr marL="971550" lvl="1" indent="-514350">
              <a:buAutoNum type="romanLcParenBoth"/>
            </a:pPr>
            <a:r>
              <a:rPr lang="en-US" sz="2400" dirty="0"/>
              <a:t>R</a:t>
            </a:r>
            <a:r>
              <a:rPr lang="en-US" sz="2400" dirty="0" smtClean="0"/>
              <a:t>equirements </a:t>
            </a:r>
            <a:r>
              <a:rPr lang="en-US" sz="2400" dirty="0"/>
              <a:t>for the production of an industrial hemp extract or a food containing an </a:t>
            </a:r>
            <a:r>
              <a:rPr lang="en-US" sz="2400" dirty="0" smtClean="0"/>
              <a:t>extract, </a:t>
            </a:r>
            <a:r>
              <a:rPr lang="en-US" sz="2400" dirty="0"/>
              <a:t>and </a:t>
            </a:r>
            <a:endParaRPr lang="en-US" sz="2400" dirty="0" smtClean="0"/>
          </a:p>
          <a:p>
            <a:pPr marL="971550" lvl="1" indent="-514350">
              <a:buAutoNum type="romanLcParenBoth"/>
            </a:pPr>
            <a:r>
              <a:rPr lang="en-US" sz="2400" dirty="0"/>
              <a:t>C</a:t>
            </a:r>
            <a:r>
              <a:rPr lang="en-US" sz="2400" dirty="0" smtClean="0"/>
              <a:t>onditions </a:t>
            </a:r>
            <a:r>
              <a:rPr lang="en-US" sz="2400" dirty="0"/>
              <a:t>under which a manufacturer of such extract or food shall be considered an approved source. </a:t>
            </a:r>
          </a:p>
        </p:txBody>
      </p:sp>
    </p:spTree>
    <p:extLst>
      <p:ext uri="{BB962C8B-B14F-4D97-AF65-F5344CB8AC3E}">
        <p14:creationId xmlns:p14="http://schemas.microsoft.com/office/powerpoint/2010/main" val="293790513"/>
      </p:ext>
    </p:extLst>
  </p:cSld>
  <p:clrMapOvr>
    <a:masterClrMapping/>
  </p:clrMapOvr>
  <p:timing>
    <p:tnLst>
      <p:par>
        <p:cTn id="1" dur="indefinite" restart="never" nodeType="tmRoot"/>
      </p:par>
    </p:tnLst>
  </p:timing>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274638"/>
            <a:ext cx="8610600" cy="1143000"/>
          </a:xfrm>
        </p:spPr>
        <p:txBody>
          <a:bodyPr>
            <a:normAutofit fontScale="90000"/>
          </a:bodyPr>
          <a:lstStyle/>
          <a:p>
            <a:r>
              <a:rPr lang="en-US" b="1" dirty="0"/>
              <a:t>Industrial Hemp Extract; </a:t>
            </a:r>
            <a:br>
              <a:rPr lang="en-US" b="1" dirty="0"/>
            </a:br>
            <a:r>
              <a:rPr lang="en-US" b="1" dirty="0"/>
              <a:t>Approval as Food or Ingredient</a:t>
            </a:r>
            <a:endParaRPr lang="en-US" dirty="0"/>
          </a:p>
        </p:txBody>
      </p:sp>
      <p:sp>
        <p:nvSpPr>
          <p:cNvPr id="3" name="Content Placeholder 2"/>
          <p:cNvSpPr>
            <a:spLocks noGrp="1"/>
          </p:cNvSpPr>
          <p:nvPr>
            <p:ph idx="1"/>
          </p:nvPr>
        </p:nvSpPr>
        <p:spPr/>
        <p:txBody>
          <a:bodyPr>
            <a:normAutofit fontScale="92500"/>
          </a:bodyPr>
          <a:lstStyle/>
          <a:p>
            <a:pPr lvl="0"/>
            <a:r>
              <a:rPr lang="en-US" sz="2400" dirty="0"/>
              <a:t>The bill authorizes the Board of Agriculture and Consumer Services to adopt regulations establishing contaminant tolerances, labeling requirements, and batch testing requirements, and it provides that moneys collected under the chapter shall be deposited in the Virginia Industrial Hemp Fund, created by the bill. </a:t>
            </a:r>
          </a:p>
          <a:p>
            <a:pPr lvl="0"/>
            <a:r>
              <a:rPr lang="en-US" sz="2400" dirty="0"/>
              <a:t>The bill directs the Secretary of Agriculture and Forestry to report by November 1, 2020, a plan for the long-term sustainability of funding for the industrial hemp program. </a:t>
            </a:r>
          </a:p>
          <a:p>
            <a:r>
              <a:rPr lang="en-US" sz="2400" u="sng" dirty="0"/>
              <a:t>The bill contains an emergency clause</a:t>
            </a:r>
            <a:r>
              <a:rPr lang="en-US" sz="2400" dirty="0"/>
              <a:t>. </a:t>
            </a:r>
            <a:endParaRPr lang="en-US" sz="2400" dirty="0" smtClean="0"/>
          </a:p>
          <a:p>
            <a:r>
              <a:rPr lang="en-US" sz="2400" dirty="0" smtClean="0"/>
              <a:t>Adds </a:t>
            </a:r>
            <a:r>
              <a:rPr lang="en-US" sz="2400" dirty="0"/>
              <a:t>§</a:t>
            </a:r>
            <a:r>
              <a:rPr lang="en-US" sz="2400" dirty="0" smtClean="0"/>
              <a:t>§ 3.2-4121, 3.2-5145.1 </a:t>
            </a:r>
            <a:r>
              <a:rPr lang="en-US" sz="2400" dirty="0"/>
              <a:t>through 3.2-5145.5,</a:t>
            </a:r>
          </a:p>
          <a:p>
            <a:pPr lvl="0"/>
            <a:endParaRPr lang="en-US" sz="2400" dirty="0"/>
          </a:p>
        </p:txBody>
      </p:sp>
    </p:spTree>
    <p:extLst>
      <p:ext uri="{BB962C8B-B14F-4D97-AF65-F5344CB8AC3E}">
        <p14:creationId xmlns:p14="http://schemas.microsoft.com/office/powerpoint/2010/main" val="85777376"/>
      </p:ext>
    </p:extLst>
  </p:cSld>
  <p:clrMapOvr>
    <a:masterClrMapping/>
  </p:clrMapOvr>
  <p:timing>
    <p:tnLst>
      <p:par>
        <p:cTn id="1" dur="indefinite" restart="never" nodeType="tmRoot"/>
      </p:par>
    </p:tnLst>
  </p:timing>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err="1"/>
              <a:t>Cannabidiol</a:t>
            </a:r>
            <a:r>
              <a:rPr lang="en-US" b="1" dirty="0"/>
              <a:t> O</a:t>
            </a:r>
            <a:r>
              <a:rPr lang="en-US" b="1" dirty="0" smtClean="0"/>
              <a:t>il </a:t>
            </a:r>
            <a:r>
              <a:rPr lang="en-US" b="1" dirty="0"/>
              <a:t>and THC-A </a:t>
            </a:r>
            <a:r>
              <a:rPr lang="en-US" b="1" dirty="0" smtClean="0"/>
              <a:t>Oil</a:t>
            </a:r>
            <a:r>
              <a:rPr lang="en-US" b="1" dirty="0"/>
              <a:t>; </a:t>
            </a:r>
            <a:r>
              <a:rPr lang="en-US" b="1" dirty="0" smtClean="0"/>
              <a:t>Certification </a:t>
            </a:r>
            <a:r>
              <a:rPr lang="en-US" b="1" dirty="0"/>
              <a:t>for </a:t>
            </a:r>
            <a:r>
              <a:rPr lang="en-US" b="1" dirty="0" smtClean="0"/>
              <a:t>Use</a:t>
            </a:r>
            <a:endParaRPr lang="en-US" b="1" dirty="0"/>
          </a:p>
        </p:txBody>
      </p:sp>
      <p:sp>
        <p:nvSpPr>
          <p:cNvPr id="3" name="Content Placeholder 2"/>
          <p:cNvSpPr>
            <a:spLocks noGrp="1"/>
          </p:cNvSpPr>
          <p:nvPr>
            <p:ph idx="1"/>
          </p:nvPr>
        </p:nvSpPr>
        <p:spPr>
          <a:xfrm>
            <a:off x="457200" y="1524001"/>
            <a:ext cx="8229600" cy="4724400"/>
          </a:xfrm>
        </p:spPr>
        <p:txBody>
          <a:bodyPr>
            <a:normAutofit fontScale="70000" lnSpcReduction="20000"/>
          </a:bodyPr>
          <a:lstStyle/>
          <a:p>
            <a:pPr marL="0" indent="0">
              <a:buNone/>
            </a:pPr>
            <a:r>
              <a:rPr lang="en-US" sz="4600" b="1" dirty="0"/>
              <a:t>HB 1460 (O’Quinn)</a:t>
            </a:r>
          </a:p>
          <a:p>
            <a:pPr lvl="0"/>
            <a:r>
              <a:rPr lang="en-US" sz="3400" dirty="0" smtClean="0"/>
              <a:t>Provides </a:t>
            </a:r>
            <a:r>
              <a:rPr lang="en-US" sz="3400" dirty="0"/>
              <a:t>that </a:t>
            </a:r>
            <a:r>
              <a:rPr lang="en-US" sz="3400" dirty="0" smtClean="0"/>
              <a:t>a </a:t>
            </a:r>
            <a:r>
              <a:rPr lang="en-US" sz="3400" dirty="0"/>
              <a:t>pharmaceutical processor may dispense in person to a patient or a patient's legal guardian who temporarily resides in </a:t>
            </a:r>
            <a:r>
              <a:rPr lang="en-US" sz="3400" dirty="0" smtClean="0"/>
              <a:t>Virginia, </a:t>
            </a:r>
            <a:r>
              <a:rPr lang="en-US" sz="3400" dirty="0" smtClean="0"/>
              <a:t>with </a:t>
            </a:r>
            <a:r>
              <a:rPr lang="en-US" sz="3400" dirty="0"/>
              <a:t>a certification for </a:t>
            </a:r>
            <a:r>
              <a:rPr lang="en-US" sz="3400" dirty="0" err="1"/>
              <a:t>cannabidiol</a:t>
            </a:r>
            <a:r>
              <a:rPr lang="en-US" sz="3400" dirty="0"/>
              <a:t> oil and THC-A oil from a Virginia practitioner. </a:t>
            </a:r>
          </a:p>
          <a:p>
            <a:r>
              <a:rPr lang="en-US" sz="3400" dirty="0" smtClean="0"/>
              <a:t>Clarifies </a:t>
            </a:r>
            <a:r>
              <a:rPr lang="en-US" sz="3400" dirty="0"/>
              <a:t>that a practitioner who issues a written certification for </a:t>
            </a:r>
            <a:r>
              <a:rPr lang="en-US" sz="3400" dirty="0" err="1"/>
              <a:t>cannabidiol</a:t>
            </a:r>
            <a:r>
              <a:rPr lang="en-US" sz="3400" dirty="0"/>
              <a:t> oil must use his professional judgment to determine the manner and frequency of patient care and evaluation and authorizes such practitioner to utilize telemedicine, consistent with federal requirements for the prescribing of Schedule II through V controlled substances. </a:t>
            </a:r>
            <a:endParaRPr lang="en-US" sz="3400" dirty="0" smtClean="0"/>
          </a:p>
          <a:p>
            <a:r>
              <a:rPr lang="en-US" sz="3400" dirty="0" smtClean="0"/>
              <a:t>Amends §§ </a:t>
            </a:r>
            <a:r>
              <a:rPr lang="en-US" sz="3400" dirty="0"/>
              <a:t>54.1-3408.3 and 54.1-3442.7</a:t>
            </a:r>
          </a:p>
          <a:p>
            <a:pPr lvl="0"/>
            <a:endParaRPr lang="en-US" sz="2800" dirty="0"/>
          </a:p>
        </p:txBody>
      </p:sp>
    </p:spTree>
    <p:extLst>
      <p:ext uri="{BB962C8B-B14F-4D97-AF65-F5344CB8AC3E}">
        <p14:creationId xmlns:p14="http://schemas.microsoft.com/office/powerpoint/2010/main" val="470849777"/>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
            </a:r>
            <a:br>
              <a:rPr lang="en-US" dirty="0" smtClean="0"/>
            </a:br>
            <a:r>
              <a:rPr lang="en-US" b="1" dirty="0" smtClean="0"/>
              <a:t>Naloxone; Possession &amp; Administration</a:t>
            </a:r>
            <a:r>
              <a:rPr lang="en-US" dirty="0" smtClean="0"/>
              <a:t/>
            </a:r>
            <a:br>
              <a:rPr lang="en-US" dirty="0" smtClean="0"/>
            </a:br>
            <a:endParaRPr lang="en-US" dirty="0"/>
          </a:p>
        </p:txBody>
      </p:sp>
      <p:sp>
        <p:nvSpPr>
          <p:cNvPr id="3" name="Content Placeholder 2"/>
          <p:cNvSpPr>
            <a:spLocks noGrp="1"/>
          </p:cNvSpPr>
          <p:nvPr>
            <p:ph idx="1"/>
          </p:nvPr>
        </p:nvSpPr>
        <p:spPr/>
        <p:txBody>
          <a:bodyPr/>
          <a:lstStyle/>
          <a:p>
            <a:pPr marL="0" indent="0">
              <a:buNone/>
            </a:pPr>
            <a:r>
              <a:rPr lang="en-US" b="1" dirty="0" smtClean="0"/>
              <a:t>SB 0566 (Edwards)</a:t>
            </a:r>
          </a:p>
          <a:p>
            <a:r>
              <a:rPr lang="en-US" sz="2800" dirty="0" smtClean="0"/>
              <a:t>A person who is not otherwise authorized to administer naloxone may do so to a person they believe to be experiencing a life-threatening overdose.</a:t>
            </a:r>
          </a:p>
          <a:p>
            <a:pPr lvl="1"/>
            <a:r>
              <a:rPr lang="en-US" dirty="0" smtClean="0"/>
              <a:t>Must be done in good faith and absent gross negligence or willful and wanton misconduct</a:t>
            </a:r>
          </a:p>
          <a:p>
            <a:r>
              <a:rPr lang="en-US" sz="2800" dirty="0" smtClean="0"/>
              <a:t>Amends </a:t>
            </a:r>
            <a:r>
              <a:rPr lang="en-US" sz="2800" dirty="0"/>
              <a:t>§§ </a:t>
            </a:r>
            <a:r>
              <a:rPr lang="en-US" sz="2800" dirty="0" smtClean="0"/>
              <a:t>8.01-225, 54.1-3408</a:t>
            </a:r>
            <a:endParaRPr lang="en-US" sz="2800" dirty="0"/>
          </a:p>
        </p:txBody>
      </p:sp>
    </p:spTree>
    <p:extLst>
      <p:ext uri="{BB962C8B-B14F-4D97-AF65-F5344CB8AC3E}">
        <p14:creationId xmlns:p14="http://schemas.microsoft.com/office/powerpoint/2010/main" val="783243838"/>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Tetrahydrocannabinol </a:t>
            </a:r>
            <a:r>
              <a:rPr lang="en-US" b="1" dirty="0" smtClean="0"/>
              <a:t>Concentration</a:t>
            </a:r>
            <a:r>
              <a:rPr lang="en-US" b="1" dirty="0"/>
              <a:t>; </a:t>
            </a:r>
            <a:r>
              <a:rPr lang="en-US" b="1" dirty="0" smtClean="0"/>
              <a:t>Definition</a:t>
            </a:r>
            <a:endParaRPr lang="en-US" b="1" dirty="0"/>
          </a:p>
        </p:txBody>
      </p:sp>
      <p:sp>
        <p:nvSpPr>
          <p:cNvPr id="3" name="Content Placeholder 2"/>
          <p:cNvSpPr>
            <a:spLocks noGrp="1"/>
          </p:cNvSpPr>
          <p:nvPr>
            <p:ph idx="1"/>
          </p:nvPr>
        </p:nvSpPr>
        <p:spPr>
          <a:xfrm>
            <a:off x="457200" y="1752600"/>
            <a:ext cx="8305800" cy="4190999"/>
          </a:xfrm>
        </p:spPr>
        <p:txBody>
          <a:bodyPr>
            <a:normAutofit/>
          </a:bodyPr>
          <a:lstStyle/>
          <a:p>
            <a:pPr marL="0" indent="0">
              <a:buNone/>
            </a:pPr>
            <a:r>
              <a:rPr lang="en-US" b="1" dirty="0"/>
              <a:t>SB 646 (</a:t>
            </a:r>
            <a:r>
              <a:rPr lang="en-US" b="1" dirty="0" err="1"/>
              <a:t>Surovell</a:t>
            </a:r>
            <a:r>
              <a:rPr lang="en-US" b="1" dirty="0"/>
              <a:t>)  </a:t>
            </a:r>
          </a:p>
          <a:p>
            <a:pPr lvl="0"/>
            <a:r>
              <a:rPr lang="en-US" sz="2800" dirty="0" smtClean="0"/>
              <a:t>Clarifies </a:t>
            </a:r>
            <a:r>
              <a:rPr lang="en-US" sz="2800" dirty="0"/>
              <a:t>that certain uses of "</a:t>
            </a:r>
            <a:r>
              <a:rPr lang="en-US" sz="2800" dirty="0" err="1" smtClean="0"/>
              <a:t>tetrahydro</a:t>
            </a:r>
            <a:r>
              <a:rPr lang="en-US" sz="2800" dirty="0" smtClean="0"/>
              <a:t>-cannabinol </a:t>
            </a:r>
            <a:r>
              <a:rPr lang="en-US" sz="2800" dirty="0"/>
              <a:t>concentration" refer to delta-9-tetrahydrocannabinol. </a:t>
            </a:r>
            <a:endParaRPr lang="en-US" sz="2800" dirty="0" smtClean="0"/>
          </a:p>
          <a:p>
            <a:pPr lvl="0"/>
            <a:r>
              <a:rPr lang="en-US" sz="2800" dirty="0" smtClean="0"/>
              <a:t>Requested by DFS</a:t>
            </a:r>
            <a:endParaRPr lang="en-US" sz="2800" dirty="0"/>
          </a:p>
          <a:p>
            <a:pPr lvl="0"/>
            <a:r>
              <a:rPr lang="en-US" sz="2800" u="sng" dirty="0"/>
              <a:t>The bill contains an emergency clause</a:t>
            </a:r>
            <a:r>
              <a:rPr lang="en-US" sz="2800" dirty="0" smtClean="0"/>
              <a:t>.</a:t>
            </a:r>
          </a:p>
          <a:p>
            <a:r>
              <a:rPr lang="en-US" sz="2800" dirty="0"/>
              <a:t>Amends §§ 18.2-247, 19.2-188.1, 54.1-3401, 54.1-3408.3, 54.1-3442.6, and 54.1-3442.7</a:t>
            </a:r>
          </a:p>
          <a:p>
            <a:pPr lvl="0"/>
            <a:endParaRPr lang="en-US" sz="2800" dirty="0"/>
          </a:p>
        </p:txBody>
      </p:sp>
    </p:spTree>
    <p:extLst>
      <p:ext uri="{BB962C8B-B14F-4D97-AF65-F5344CB8AC3E}">
        <p14:creationId xmlns:p14="http://schemas.microsoft.com/office/powerpoint/2010/main" val="2054622073"/>
      </p:ext>
    </p:extLst>
  </p:cSld>
  <p:clrMapOvr>
    <a:masterClrMapping/>
  </p:clrMapOvr>
  <p:timing>
    <p:tnLst>
      <p:par>
        <p:cTn id="1" dur="indefinite" restart="never" nodeType="tmRoot"/>
      </p:par>
    </p:tnLst>
  </p:timing>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9144000" cy="1143000"/>
          </a:xfrm>
        </p:spPr>
        <p:txBody>
          <a:bodyPr>
            <a:normAutofit fontScale="90000"/>
          </a:bodyPr>
          <a:lstStyle/>
          <a:p>
            <a:r>
              <a:rPr lang="en-US" b="1" dirty="0" smtClean="0"/>
              <a:t>Overdoses; Arrest &amp; Prosecution When Experiencing or Reporting</a:t>
            </a:r>
            <a:endParaRPr lang="en-US" b="1" dirty="0"/>
          </a:p>
        </p:txBody>
      </p:sp>
      <p:sp>
        <p:nvSpPr>
          <p:cNvPr id="3" name="Content Placeholder 2"/>
          <p:cNvSpPr>
            <a:spLocks noGrp="1"/>
          </p:cNvSpPr>
          <p:nvPr>
            <p:ph idx="1"/>
          </p:nvPr>
        </p:nvSpPr>
        <p:spPr>
          <a:xfrm>
            <a:off x="457200" y="1600201"/>
            <a:ext cx="8229600" cy="4571999"/>
          </a:xfrm>
        </p:spPr>
        <p:txBody>
          <a:bodyPr>
            <a:normAutofit/>
          </a:bodyPr>
          <a:lstStyle/>
          <a:p>
            <a:pPr marL="0" indent="0">
              <a:buNone/>
            </a:pPr>
            <a:r>
              <a:rPr lang="en-US" b="1" dirty="0"/>
              <a:t>SB </a:t>
            </a:r>
            <a:r>
              <a:rPr lang="en-US" b="1" dirty="0" smtClean="0"/>
              <a:t>667</a:t>
            </a:r>
            <a:r>
              <a:rPr lang="en-US" b="1" dirty="0"/>
              <a:t> </a:t>
            </a:r>
            <a:r>
              <a:rPr lang="en-US" b="1" dirty="0" smtClean="0"/>
              <a:t>(</a:t>
            </a:r>
            <a:r>
              <a:rPr lang="en-US" b="1" dirty="0" err="1" smtClean="0"/>
              <a:t>Boysko</a:t>
            </a:r>
            <a:r>
              <a:rPr lang="en-US" b="1" dirty="0" smtClean="0"/>
              <a:t>) </a:t>
            </a:r>
            <a:endParaRPr lang="en-US" b="1" dirty="0"/>
          </a:p>
          <a:p>
            <a:pPr lvl="0"/>
            <a:r>
              <a:rPr lang="en-US" sz="2600" dirty="0" smtClean="0"/>
              <a:t>Provides </a:t>
            </a:r>
            <a:r>
              <a:rPr lang="en-US" sz="2600" dirty="0"/>
              <a:t>that no </a:t>
            </a:r>
            <a:r>
              <a:rPr lang="en-US" sz="2600" dirty="0" smtClean="0"/>
              <a:t>person shall </a:t>
            </a:r>
            <a:r>
              <a:rPr lang="en-US" sz="2600" dirty="0"/>
              <a:t>be subject </a:t>
            </a:r>
            <a:r>
              <a:rPr lang="en-US" sz="2600" b="1" i="1" dirty="0"/>
              <a:t>to arrest </a:t>
            </a:r>
            <a:r>
              <a:rPr lang="en-US" sz="2600" dirty="0"/>
              <a:t>or prosecution </a:t>
            </a:r>
            <a:r>
              <a:rPr lang="en-US" sz="2600" dirty="0" smtClean="0"/>
              <a:t>for any offense of possession of alcohol, marijuana, any controlled drug, DIP or possession of paraphernalia </a:t>
            </a:r>
            <a:r>
              <a:rPr lang="en-US" sz="2600" dirty="0" smtClean="0"/>
              <a:t>if:</a:t>
            </a:r>
            <a:endParaRPr lang="en-US" sz="2600" dirty="0" smtClean="0"/>
          </a:p>
          <a:p>
            <a:pPr lvl="1"/>
            <a:r>
              <a:rPr lang="en-US" sz="2600" dirty="0" smtClean="0"/>
              <a:t>The person called for emergency medical help for himself or someone overdosing, </a:t>
            </a:r>
            <a:r>
              <a:rPr lang="en-US" sz="2600" i="1" dirty="0" smtClean="0"/>
              <a:t>or </a:t>
            </a:r>
          </a:p>
          <a:p>
            <a:pPr lvl="1"/>
            <a:r>
              <a:rPr lang="en-US" sz="2600" dirty="0" smtClean="0"/>
              <a:t>If the person is overdosing and someone called for emergency medical help for him.</a:t>
            </a:r>
          </a:p>
          <a:p>
            <a:r>
              <a:rPr lang="en-US" sz="2600" dirty="0"/>
              <a:t>Changed </a:t>
            </a:r>
            <a:r>
              <a:rPr lang="en-US" sz="2600" dirty="0" smtClean="0"/>
              <a:t>from affirmative </a:t>
            </a:r>
            <a:r>
              <a:rPr lang="en-US" sz="2600" dirty="0"/>
              <a:t>defense to immunity.</a:t>
            </a:r>
          </a:p>
          <a:p>
            <a:endParaRPr lang="en-US" sz="3000" dirty="0"/>
          </a:p>
        </p:txBody>
      </p:sp>
    </p:spTree>
    <p:extLst>
      <p:ext uri="{BB962C8B-B14F-4D97-AF65-F5344CB8AC3E}">
        <p14:creationId xmlns:p14="http://schemas.microsoft.com/office/powerpoint/2010/main" val="4268234773"/>
      </p:ext>
    </p:extLst>
  </p:cSld>
  <p:clrMapOvr>
    <a:masterClrMapping/>
  </p:clrMapOvr>
  <p:timing>
    <p:tnLst>
      <p:par>
        <p:cTn id="1" dur="indefinite" restart="never" nodeType="tmRoot"/>
      </p:par>
    </p:tnLst>
  </p:timing>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9144000" cy="1143000"/>
          </a:xfrm>
        </p:spPr>
        <p:txBody>
          <a:bodyPr>
            <a:normAutofit fontScale="90000"/>
          </a:bodyPr>
          <a:lstStyle/>
          <a:p>
            <a:r>
              <a:rPr lang="en-US" b="1" dirty="0"/>
              <a:t>Overdoses; Arrest &amp; Prosecution When Experiencing or Reporting</a:t>
            </a:r>
            <a:endParaRPr lang="en-US" dirty="0"/>
          </a:p>
        </p:txBody>
      </p:sp>
      <p:sp>
        <p:nvSpPr>
          <p:cNvPr id="3" name="Content Placeholder 2"/>
          <p:cNvSpPr>
            <a:spLocks noGrp="1"/>
          </p:cNvSpPr>
          <p:nvPr>
            <p:ph idx="1"/>
          </p:nvPr>
        </p:nvSpPr>
        <p:spPr/>
        <p:txBody>
          <a:bodyPr>
            <a:noAutofit/>
          </a:bodyPr>
          <a:lstStyle/>
          <a:p>
            <a:r>
              <a:rPr lang="en-US" sz="2400" dirty="0" smtClean="0"/>
              <a:t>Added </a:t>
            </a:r>
            <a:r>
              <a:rPr lang="en-US" sz="2400" dirty="0"/>
              <a:t>immunity for the person who did not call but was overdosing.</a:t>
            </a:r>
          </a:p>
          <a:p>
            <a:r>
              <a:rPr lang="en-US" sz="2400" dirty="0"/>
              <a:t>No liability for LEO acting in good faith for false arrest if person was later determined to be immune.</a:t>
            </a:r>
          </a:p>
          <a:p>
            <a:r>
              <a:rPr lang="en-US" sz="2400" dirty="0"/>
              <a:t>This law legalizes possession of cocaine, heroin, fentanyl, etc. for the drug user when someone seeks medical help for him while he is overdosing.</a:t>
            </a:r>
          </a:p>
          <a:p>
            <a:r>
              <a:rPr lang="en-US" sz="2400" dirty="0"/>
              <a:t>This law does not provide any intervention or treatment for the person’s drug problem and creates obstacles to the investigations into the source of the drugs.</a:t>
            </a:r>
          </a:p>
          <a:p>
            <a:r>
              <a:rPr lang="en-US" sz="2400" dirty="0"/>
              <a:t>Amends §18.2-251.03 </a:t>
            </a:r>
          </a:p>
          <a:p>
            <a:pPr marL="0" indent="0">
              <a:buNone/>
            </a:pPr>
            <a:endParaRPr lang="en-US" sz="2800" dirty="0" smtClean="0"/>
          </a:p>
        </p:txBody>
      </p:sp>
    </p:spTree>
    <p:extLst>
      <p:ext uri="{BB962C8B-B14F-4D97-AF65-F5344CB8AC3E}">
        <p14:creationId xmlns:p14="http://schemas.microsoft.com/office/powerpoint/2010/main" val="2150925982"/>
      </p:ext>
    </p:extLst>
  </p:cSld>
  <p:clrMapOvr>
    <a:masterClrMapping/>
  </p:clrMapOvr>
  <p:timing>
    <p:tnLst>
      <p:par>
        <p:cTn id="1" dur="indefinite" restart="never" nodeType="tmRoot"/>
      </p:par>
    </p:tnLst>
  </p:timing>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O</a:t>
            </a:r>
            <a:r>
              <a:rPr lang="en-US" b="1" dirty="0" smtClean="0"/>
              <a:t>peration </a:t>
            </a:r>
            <a:r>
              <a:rPr lang="en-US" b="1" dirty="0"/>
              <a:t>of </a:t>
            </a:r>
            <a:r>
              <a:rPr lang="en-US" b="1" dirty="0" smtClean="0"/>
              <a:t/>
            </a:r>
            <a:br>
              <a:rPr lang="en-US" b="1" dirty="0" smtClean="0"/>
            </a:br>
            <a:r>
              <a:rPr lang="en-US" b="1" dirty="0" smtClean="0"/>
              <a:t>Cannabis Dispensing </a:t>
            </a:r>
            <a:r>
              <a:rPr lang="en-US" b="1" dirty="0"/>
              <a:t>F</a:t>
            </a:r>
            <a:r>
              <a:rPr lang="en-US" b="1" dirty="0" smtClean="0"/>
              <a:t>acilities</a:t>
            </a:r>
            <a:endParaRPr lang="en-US" b="1" dirty="0"/>
          </a:p>
        </p:txBody>
      </p:sp>
      <p:sp>
        <p:nvSpPr>
          <p:cNvPr id="3" name="Content Placeholder 2"/>
          <p:cNvSpPr>
            <a:spLocks noGrp="1"/>
          </p:cNvSpPr>
          <p:nvPr>
            <p:ph idx="1"/>
          </p:nvPr>
        </p:nvSpPr>
        <p:spPr/>
        <p:txBody>
          <a:bodyPr>
            <a:normAutofit/>
          </a:bodyPr>
          <a:lstStyle/>
          <a:p>
            <a:pPr marL="0" indent="0">
              <a:buNone/>
            </a:pPr>
            <a:r>
              <a:rPr lang="en-US" b="1" dirty="0"/>
              <a:t>SB 976 (Marsden)</a:t>
            </a:r>
          </a:p>
          <a:p>
            <a:pPr lvl="0"/>
            <a:r>
              <a:rPr lang="en-US" sz="2400" dirty="0" smtClean="0"/>
              <a:t>Defines </a:t>
            </a:r>
            <a:r>
              <a:rPr lang="en-US" sz="2400" dirty="0"/>
              <a:t>"cannabis dispensing facilities" and allows the Board of Pharmacy to issue up to five permits for cannabis dispensing facilities per health service area. </a:t>
            </a:r>
          </a:p>
          <a:p>
            <a:pPr lvl="0"/>
            <a:r>
              <a:rPr lang="en-US" sz="2400" dirty="0"/>
              <a:t>The bill requires the Board to establish a ratio of one pharmacist for every six pharmacy interns, technicians, and technician trainees for pharmaceutical processors and cannabis dispensing facilities. </a:t>
            </a:r>
            <a:endParaRPr lang="en-US" sz="2400" dirty="0" smtClean="0"/>
          </a:p>
          <a:p>
            <a:pPr lvl="0"/>
            <a:r>
              <a:rPr lang="en-US" sz="2400" dirty="0" smtClean="0"/>
              <a:t>Governor’s amendments replaced the term “</a:t>
            </a:r>
            <a:r>
              <a:rPr lang="en-US" sz="2400" dirty="0" err="1" smtClean="0"/>
              <a:t>cannabidiol</a:t>
            </a:r>
            <a:r>
              <a:rPr lang="en-US" sz="2400" dirty="0" smtClean="0"/>
              <a:t> oil and THC-A oil” with “cannabis oil.”</a:t>
            </a:r>
            <a:endParaRPr lang="en-US" sz="2400" dirty="0"/>
          </a:p>
        </p:txBody>
      </p:sp>
    </p:spTree>
    <p:extLst>
      <p:ext uri="{BB962C8B-B14F-4D97-AF65-F5344CB8AC3E}">
        <p14:creationId xmlns:p14="http://schemas.microsoft.com/office/powerpoint/2010/main" val="359575921"/>
      </p:ext>
    </p:extLst>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Operation of </a:t>
            </a:r>
            <a:br>
              <a:rPr lang="en-US" b="1" dirty="0"/>
            </a:br>
            <a:r>
              <a:rPr lang="en-US" b="1" dirty="0"/>
              <a:t>Cannabis Dispensing Facilities</a:t>
            </a:r>
            <a:endParaRPr lang="en-US" dirty="0"/>
          </a:p>
        </p:txBody>
      </p:sp>
      <p:sp>
        <p:nvSpPr>
          <p:cNvPr id="3" name="Content Placeholder 2"/>
          <p:cNvSpPr>
            <a:spLocks noGrp="1"/>
          </p:cNvSpPr>
          <p:nvPr>
            <p:ph idx="1"/>
          </p:nvPr>
        </p:nvSpPr>
        <p:spPr/>
        <p:txBody>
          <a:bodyPr>
            <a:normAutofit lnSpcReduction="10000"/>
          </a:bodyPr>
          <a:lstStyle/>
          <a:p>
            <a:pPr lvl="0"/>
            <a:r>
              <a:rPr lang="en-US" sz="2400" dirty="0" smtClean="0"/>
              <a:t>Directs </a:t>
            </a:r>
            <a:r>
              <a:rPr lang="en-US" sz="2400" dirty="0"/>
              <a:t>the Board of Pharmacy to require that, after processing and before </a:t>
            </a:r>
            <a:r>
              <a:rPr lang="en-US" sz="2400" dirty="0" smtClean="0"/>
              <a:t>dispensing cannabis oil</a:t>
            </a:r>
            <a:r>
              <a:rPr lang="en-US" sz="2400" dirty="0"/>
              <a:t>, a pharmaceutical processor make a sample available from each homogenized batch of product for testing at an independent laboratory located in Virginia that meets Board requirements. </a:t>
            </a:r>
          </a:p>
          <a:p>
            <a:pPr lvl="0"/>
            <a:r>
              <a:rPr lang="en-US" sz="2400" dirty="0"/>
              <a:t>The bill requires the Board of Pharmacy to promulgate required </a:t>
            </a:r>
            <a:r>
              <a:rPr lang="en-US" sz="2400" dirty="0" smtClean="0"/>
              <a:t>detailed regulations </a:t>
            </a:r>
            <a:r>
              <a:rPr lang="en-US" sz="2400" dirty="0"/>
              <a:t>within 280 days of the bill's enactment</a:t>
            </a:r>
            <a:r>
              <a:rPr lang="en-US" sz="2400" dirty="0" smtClean="0"/>
              <a:t>.</a:t>
            </a:r>
          </a:p>
          <a:p>
            <a:r>
              <a:rPr lang="en-US" sz="2400" dirty="0" smtClean="0"/>
              <a:t>Amends §§ </a:t>
            </a:r>
            <a:r>
              <a:rPr lang="en-US" sz="2400" dirty="0"/>
              <a:t>54.1-3408.3 and 54.1-3442.5 through 54.1-3442.8</a:t>
            </a:r>
          </a:p>
          <a:p>
            <a:pPr lvl="0"/>
            <a:endParaRPr lang="en-US" sz="2400" dirty="0"/>
          </a:p>
        </p:txBody>
      </p:sp>
    </p:spTree>
    <p:extLst>
      <p:ext uri="{BB962C8B-B14F-4D97-AF65-F5344CB8AC3E}">
        <p14:creationId xmlns:p14="http://schemas.microsoft.com/office/powerpoint/2010/main" val="2025452945"/>
      </p:ext>
    </p:extLst>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 y="274638"/>
            <a:ext cx="8839200" cy="1143000"/>
          </a:xfrm>
        </p:spPr>
        <p:txBody>
          <a:bodyPr>
            <a:normAutofit fontScale="90000"/>
          </a:bodyPr>
          <a:lstStyle/>
          <a:p>
            <a:r>
              <a:rPr lang="en-US" b="1" dirty="0"/>
              <a:t>P</a:t>
            </a:r>
            <a:r>
              <a:rPr lang="en-US" b="1" dirty="0" smtClean="0"/>
              <a:t>ossession </a:t>
            </a:r>
            <a:r>
              <a:rPr lang="en-US" b="1" dirty="0"/>
              <a:t>of </a:t>
            </a:r>
            <a:r>
              <a:rPr lang="en-US" b="1" dirty="0" smtClean="0"/>
              <a:t>CBD or </a:t>
            </a:r>
            <a:r>
              <a:rPr lang="en-US" b="1" dirty="0"/>
              <a:t>THC-A </a:t>
            </a:r>
            <a:r>
              <a:rPr lang="en-US" b="1" dirty="0" smtClean="0"/>
              <a:t>Oil</a:t>
            </a:r>
            <a:endParaRPr lang="en-US" dirty="0"/>
          </a:p>
        </p:txBody>
      </p:sp>
      <p:sp>
        <p:nvSpPr>
          <p:cNvPr id="3" name="Content Placeholder 2"/>
          <p:cNvSpPr>
            <a:spLocks noGrp="1"/>
          </p:cNvSpPr>
          <p:nvPr>
            <p:ph idx="1"/>
          </p:nvPr>
        </p:nvSpPr>
        <p:spPr>
          <a:xfrm>
            <a:off x="457200" y="1295400"/>
            <a:ext cx="8229600" cy="4800599"/>
          </a:xfrm>
        </p:spPr>
        <p:txBody>
          <a:bodyPr>
            <a:normAutofit fontScale="77500" lnSpcReduction="20000"/>
          </a:bodyPr>
          <a:lstStyle/>
          <a:p>
            <a:pPr marL="0" indent="0">
              <a:buNone/>
            </a:pPr>
            <a:r>
              <a:rPr lang="en-US" sz="4100" b="1" dirty="0"/>
              <a:t>SB 1015 (Marsden)</a:t>
            </a:r>
          </a:p>
          <a:p>
            <a:pPr lvl="0"/>
            <a:r>
              <a:rPr lang="en-US" sz="3100" dirty="0" smtClean="0"/>
              <a:t>Provides </a:t>
            </a:r>
            <a:r>
              <a:rPr lang="en-US" sz="3100" dirty="0"/>
              <a:t>that a person who possesses marijuana in the form of </a:t>
            </a:r>
            <a:r>
              <a:rPr lang="en-US" sz="3100" dirty="0" err="1"/>
              <a:t>cannabidiol</a:t>
            </a:r>
            <a:r>
              <a:rPr lang="en-US" sz="3100" dirty="0"/>
              <a:t> oil or THC-A oil pursuant to a valid written certification issued by a practitioner </a:t>
            </a:r>
            <a:r>
              <a:rPr lang="en-US" sz="3100" dirty="0" smtClean="0"/>
              <a:t>shall </a:t>
            </a:r>
            <a:r>
              <a:rPr lang="en-US" sz="3100" dirty="0"/>
              <a:t>not prosecuted for simple </a:t>
            </a:r>
            <a:r>
              <a:rPr lang="en-US" sz="3100" dirty="0" smtClean="0"/>
              <a:t>possession </a:t>
            </a:r>
            <a:r>
              <a:rPr lang="en-US" sz="3100" dirty="0"/>
              <a:t>of marijuana. </a:t>
            </a:r>
            <a:endParaRPr lang="en-US" sz="3100" dirty="0" smtClean="0"/>
          </a:p>
          <a:p>
            <a:r>
              <a:rPr lang="en-US" sz="3100" dirty="0" smtClean="0"/>
              <a:t>Provides </a:t>
            </a:r>
            <a:r>
              <a:rPr lang="en-US" sz="3100" dirty="0"/>
              <a:t>that no agent or employee of a pharmaceutical processor shall be prosecuted for possession or manufacture of marijuana or for possession, manufacture, or distribution of </a:t>
            </a:r>
            <a:r>
              <a:rPr lang="en-US" sz="3100" dirty="0" err="1"/>
              <a:t>cannabidiol</a:t>
            </a:r>
            <a:r>
              <a:rPr lang="en-US" sz="3100" dirty="0"/>
              <a:t> oil or THC-A oil, or subject to any civil penalty, denied any right or privilege, or subject to any disciplinary action by a professional licensing board if such agent or </a:t>
            </a:r>
            <a:r>
              <a:rPr lang="en-US" sz="3100" dirty="0" smtClean="0"/>
              <a:t>employee acted in accordance with </a:t>
            </a:r>
            <a:r>
              <a:rPr lang="en-US" sz="3100" dirty="0"/>
              <a:t>law. </a:t>
            </a:r>
            <a:endParaRPr lang="en-US" sz="3100" dirty="0" smtClean="0"/>
          </a:p>
          <a:p>
            <a:r>
              <a:rPr lang="en-US" sz="3100" dirty="0"/>
              <a:t>Amends §§ 18.2-250.1 and 54.1-3442.8</a:t>
            </a:r>
          </a:p>
          <a:p>
            <a:pPr lvl="0"/>
            <a:endParaRPr lang="en-US" sz="3100" dirty="0"/>
          </a:p>
        </p:txBody>
      </p:sp>
    </p:spTree>
    <p:extLst>
      <p:ext uri="{BB962C8B-B14F-4D97-AF65-F5344CB8AC3E}">
        <p14:creationId xmlns:p14="http://schemas.microsoft.com/office/powerpoint/2010/main" val="220878467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9144000" cy="1143000"/>
          </a:xfrm>
        </p:spPr>
        <p:txBody>
          <a:bodyPr>
            <a:normAutofit fontScale="90000"/>
          </a:bodyPr>
          <a:lstStyle/>
          <a:p>
            <a:r>
              <a:rPr lang="en-US" b="1" dirty="0"/>
              <a:t>Harassing </a:t>
            </a:r>
            <a:r>
              <a:rPr lang="en-US" b="1" dirty="0" smtClean="0"/>
              <a:t>Animals</a:t>
            </a:r>
            <a:r>
              <a:rPr lang="en-US" b="1" dirty="0"/>
              <a:t>; </a:t>
            </a:r>
            <a:r>
              <a:rPr lang="en-US" b="1" dirty="0" smtClean="0"/>
              <a:t/>
            </a:r>
            <a:br>
              <a:rPr lang="en-US" b="1" dirty="0" smtClean="0"/>
            </a:br>
            <a:r>
              <a:rPr lang="en-US" b="1" dirty="0" smtClean="0"/>
              <a:t>Certain </a:t>
            </a:r>
            <a:r>
              <a:rPr lang="en-US" b="1" dirty="0"/>
              <a:t>S</a:t>
            </a:r>
            <a:r>
              <a:rPr lang="en-US" b="1" dirty="0" smtClean="0"/>
              <a:t>pecies</a:t>
            </a:r>
            <a:endParaRPr lang="en-US" b="1" dirty="0"/>
          </a:p>
        </p:txBody>
      </p:sp>
      <p:sp>
        <p:nvSpPr>
          <p:cNvPr id="3" name="Content Placeholder 2"/>
          <p:cNvSpPr>
            <a:spLocks noGrp="1"/>
          </p:cNvSpPr>
          <p:nvPr>
            <p:ph idx="1"/>
          </p:nvPr>
        </p:nvSpPr>
        <p:spPr>
          <a:xfrm>
            <a:off x="457200" y="1600201"/>
            <a:ext cx="8229600" cy="4495799"/>
          </a:xfrm>
        </p:spPr>
        <p:txBody>
          <a:bodyPr>
            <a:normAutofit fontScale="92500" lnSpcReduction="10000"/>
          </a:bodyPr>
          <a:lstStyle/>
          <a:p>
            <a:pPr marL="0" indent="0">
              <a:buNone/>
            </a:pPr>
            <a:r>
              <a:rPr lang="en-US" sz="3300" b="1" dirty="0" smtClean="0"/>
              <a:t>HB 1074 (Adams)</a:t>
            </a:r>
            <a:endParaRPr lang="en-US" sz="3300" dirty="0" smtClean="0"/>
          </a:p>
          <a:p>
            <a:pPr lvl="0"/>
            <a:r>
              <a:rPr lang="en-US" sz="2800" dirty="0" smtClean="0"/>
              <a:t>Removes the term "molest" and replaces it with “harass” in reference to certain unlawful acts against animals of certain species.</a:t>
            </a:r>
          </a:p>
          <a:p>
            <a:pPr lvl="0"/>
            <a:r>
              <a:rPr lang="en-US" sz="2800" dirty="0" smtClean="0"/>
              <a:t>The sections impacted are §29.1-521 (Unlawful to hunt, trap, possess, sell, or transport wild birds and wild animals except as permitted; exception; penalty) and §29.1-554 (Violation of sanctuaries, refuges, preserves and water used for propagation).</a:t>
            </a:r>
          </a:p>
          <a:p>
            <a:pPr lvl="0"/>
            <a:r>
              <a:rPr lang="en-US" sz="2800" dirty="0" smtClean="0"/>
              <a:t>Violations are still a Class 3 misdemeanor.</a:t>
            </a:r>
          </a:p>
          <a:p>
            <a:r>
              <a:rPr lang="en-US" sz="2800" dirty="0"/>
              <a:t>Amended §18.2-127, §29.1-521, §29.1-554</a:t>
            </a:r>
          </a:p>
          <a:p>
            <a:pPr lvl="0"/>
            <a:endParaRPr lang="en-US" sz="2800" dirty="0" smtClean="0"/>
          </a:p>
          <a:p>
            <a:pPr lvl="0"/>
            <a:endParaRPr lang="en-US" sz="2800" dirty="0"/>
          </a:p>
        </p:txBody>
      </p:sp>
    </p:spTree>
    <p:extLst>
      <p:ext uri="{BB962C8B-B14F-4D97-AF65-F5344CB8AC3E}">
        <p14:creationId xmlns:p14="http://schemas.microsoft.com/office/powerpoint/2010/main" val="41820860"/>
      </p:ext>
    </p:extLst>
  </p:cSld>
  <p:clrMapOvr>
    <a:masterClrMapping/>
  </p:clrMapOvr>
  <p:timing>
    <p:tnLst>
      <p:par>
        <p:cTn id="1" dur="indefinite" restart="never" nodeType="tmRoot"/>
      </p:par>
    </p:tnLst>
  </p:timing>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err="1"/>
              <a:t>Cannabidiol</a:t>
            </a:r>
            <a:r>
              <a:rPr lang="en-US" b="1" dirty="0"/>
              <a:t> </a:t>
            </a:r>
            <a:r>
              <a:rPr lang="en-US" b="1" dirty="0" smtClean="0"/>
              <a:t>Oil </a:t>
            </a:r>
            <a:r>
              <a:rPr lang="en-US" b="1" dirty="0"/>
              <a:t>and THC-A O</a:t>
            </a:r>
            <a:r>
              <a:rPr lang="en-US" b="1" dirty="0" smtClean="0"/>
              <a:t>il</a:t>
            </a:r>
            <a:r>
              <a:rPr lang="en-US" b="1" dirty="0"/>
              <a:t>; </a:t>
            </a:r>
            <a:r>
              <a:rPr lang="en-US" b="1" dirty="0" smtClean="0"/>
              <a:t>Sample </a:t>
            </a:r>
            <a:r>
              <a:rPr lang="en-US" b="1" dirty="0"/>
              <a:t>T</a:t>
            </a:r>
            <a:r>
              <a:rPr lang="en-US" b="1" dirty="0" smtClean="0"/>
              <a:t>esting</a:t>
            </a:r>
            <a:endParaRPr lang="en-US" b="1" dirty="0"/>
          </a:p>
        </p:txBody>
      </p:sp>
      <p:sp>
        <p:nvSpPr>
          <p:cNvPr id="3" name="Content Placeholder 2"/>
          <p:cNvSpPr>
            <a:spLocks noGrp="1"/>
          </p:cNvSpPr>
          <p:nvPr>
            <p:ph idx="1"/>
          </p:nvPr>
        </p:nvSpPr>
        <p:spPr/>
        <p:txBody>
          <a:bodyPr>
            <a:normAutofit/>
          </a:bodyPr>
          <a:lstStyle/>
          <a:p>
            <a:pPr marL="0" indent="0">
              <a:buNone/>
            </a:pPr>
            <a:r>
              <a:rPr lang="en-US" b="1" dirty="0"/>
              <a:t>SB 1045 (Hashmi)</a:t>
            </a:r>
          </a:p>
          <a:p>
            <a:pPr lvl="0"/>
            <a:r>
              <a:rPr lang="en-US" sz="2400" dirty="0" smtClean="0"/>
              <a:t>Directs </a:t>
            </a:r>
            <a:r>
              <a:rPr lang="en-US" sz="2400" dirty="0"/>
              <a:t>the Board of Pharmacy to require that, after processing and before dispensing </a:t>
            </a:r>
            <a:r>
              <a:rPr lang="en-US" sz="2400" dirty="0" err="1"/>
              <a:t>cannabidiol</a:t>
            </a:r>
            <a:r>
              <a:rPr lang="en-US" sz="2400" dirty="0"/>
              <a:t> oil and THC-A oil, a pharmaceutical processor make a homogenized batch of product for testing at an independent laboratory located in Virginia</a:t>
            </a:r>
            <a:r>
              <a:rPr lang="en-US" sz="2400" dirty="0" smtClean="0"/>
              <a:t>.</a:t>
            </a:r>
          </a:p>
          <a:p>
            <a:r>
              <a:rPr lang="en-US" sz="2400" dirty="0" smtClean="0"/>
              <a:t>Adds § 54.1-3442.6(D)</a:t>
            </a:r>
            <a:endParaRPr lang="en-US" sz="2400" dirty="0"/>
          </a:p>
          <a:p>
            <a:pPr lvl="0"/>
            <a:endParaRPr lang="en-US" sz="2400" dirty="0"/>
          </a:p>
        </p:txBody>
      </p:sp>
    </p:spTree>
    <p:extLst>
      <p:ext uri="{BB962C8B-B14F-4D97-AF65-F5344CB8AC3E}">
        <p14:creationId xmlns:p14="http://schemas.microsoft.com/office/powerpoint/2010/main" val="1202038420"/>
      </p:ext>
    </p:extLst>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1905000"/>
            <a:ext cx="7848600" cy="1143000"/>
          </a:xfrm>
        </p:spPr>
        <p:txBody>
          <a:bodyPr>
            <a:noAutofit/>
          </a:bodyPr>
          <a:lstStyle/>
          <a:p>
            <a:r>
              <a:rPr lang="en-US" sz="7200" dirty="0" smtClean="0"/>
              <a:t>FINGERPRINTS</a:t>
            </a:r>
            <a:endParaRPr lang="en-US" sz="7200" dirty="0"/>
          </a:p>
        </p:txBody>
      </p:sp>
    </p:spTree>
    <p:extLst>
      <p:ext uri="{BB962C8B-B14F-4D97-AF65-F5344CB8AC3E}">
        <p14:creationId xmlns:p14="http://schemas.microsoft.com/office/powerpoint/2010/main" val="1194181817"/>
      </p:ext>
    </p:extLst>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Fingerprint &amp; Photo on </a:t>
            </a:r>
            <a:br>
              <a:rPr lang="en-US" b="1" dirty="0" smtClean="0"/>
            </a:br>
            <a:r>
              <a:rPr lang="en-US" b="1" dirty="0" smtClean="0"/>
              <a:t>DUI Summons</a:t>
            </a:r>
            <a:endParaRPr lang="en-US" b="1" dirty="0"/>
          </a:p>
        </p:txBody>
      </p:sp>
      <p:sp>
        <p:nvSpPr>
          <p:cNvPr id="3" name="Content Placeholder 2"/>
          <p:cNvSpPr>
            <a:spLocks noGrp="1"/>
          </p:cNvSpPr>
          <p:nvPr>
            <p:ph idx="1"/>
          </p:nvPr>
        </p:nvSpPr>
        <p:spPr>
          <a:xfrm>
            <a:off x="457200" y="1600201"/>
            <a:ext cx="8229600" cy="3886199"/>
          </a:xfrm>
        </p:spPr>
        <p:txBody>
          <a:bodyPr>
            <a:normAutofit fontScale="92500"/>
          </a:bodyPr>
          <a:lstStyle/>
          <a:p>
            <a:pPr marL="0" indent="0">
              <a:buNone/>
            </a:pPr>
            <a:r>
              <a:rPr lang="en-US" sz="3500" b="1" dirty="0"/>
              <a:t>HB 1047 (</a:t>
            </a:r>
            <a:r>
              <a:rPr lang="en-US" sz="3500" b="1" dirty="0" err="1"/>
              <a:t>Krizek</a:t>
            </a:r>
            <a:r>
              <a:rPr lang="en-US" sz="3500" b="1" dirty="0"/>
              <a:t>) / SB 926 (Peake)</a:t>
            </a:r>
          </a:p>
          <a:p>
            <a:r>
              <a:rPr lang="en-US" sz="3000" dirty="0" smtClean="0"/>
              <a:t>Police </a:t>
            </a:r>
            <a:r>
              <a:rPr lang="en-US" sz="3000" dirty="0"/>
              <a:t>authorities having the power of arrest may take the fingerprints and photographs of persons who plead guilty or are found guilty of driving while </a:t>
            </a:r>
            <a:r>
              <a:rPr lang="en-US" sz="3000" dirty="0" smtClean="0"/>
              <a:t>intoxicated </a:t>
            </a:r>
            <a:r>
              <a:rPr lang="en-US" sz="3000" dirty="0"/>
              <a:t>when charged by summons</a:t>
            </a:r>
            <a:r>
              <a:rPr lang="en-US" sz="3000" dirty="0" smtClean="0"/>
              <a:t>.</a:t>
            </a:r>
          </a:p>
          <a:p>
            <a:r>
              <a:rPr lang="en-US" sz="3000" dirty="0" smtClean="0"/>
              <a:t>Such summons info may be entered into VCIN.  </a:t>
            </a:r>
          </a:p>
          <a:p>
            <a:r>
              <a:rPr lang="en-US" sz="3000" dirty="0" smtClean="0"/>
              <a:t>Amends § </a:t>
            </a:r>
            <a:r>
              <a:rPr lang="en-US" sz="3000" dirty="0"/>
              <a:t>§ 19.2-390, 19.2-392</a:t>
            </a:r>
          </a:p>
          <a:p>
            <a:endParaRPr lang="en-US" dirty="0"/>
          </a:p>
        </p:txBody>
      </p:sp>
    </p:spTree>
    <p:extLst>
      <p:ext uri="{BB962C8B-B14F-4D97-AF65-F5344CB8AC3E}">
        <p14:creationId xmlns:p14="http://schemas.microsoft.com/office/powerpoint/2010/main" val="3478130537"/>
      </p:ext>
    </p:extLst>
  </p:cSld>
  <p:clrMapOvr>
    <a:masterClrMapping/>
  </p:clrMapOvr>
  <p:timing>
    <p:tnLst>
      <p:par>
        <p:cTn id="1" dur="indefinite" restart="never" nodeType="tmRoot"/>
      </p:par>
    </p:tnLst>
  </p:timing>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Fingerprints &amp; Photographs </a:t>
            </a:r>
            <a:br>
              <a:rPr lang="en-US" b="1" dirty="0" smtClean="0"/>
            </a:br>
            <a:r>
              <a:rPr lang="en-US" b="1" dirty="0" smtClean="0"/>
              <a:t>by Police Authorities</a:t>
            </a:r>
            <a:endParaRPr lang="en-US" b="1" dirty="0"/>
          </a:p>
        </p:txBody>
      </p:sp>
      <p:sp>
        <p:nvSpPr>
          <p:cNvPr id="3" name="Content Placeholder 2"/>
          <p:cNvSpPr>
            <a:spLocks noGrp="1"/>
          </p:cNvSpPr>
          <p:nvPr>
            <p:ph idx="1"/>
          </p:nvPr>
        </p:nvSpPr>
        <p:spPr/>
        <p:txBody>
          <a:bodyPr/>
          <a:lstStyle/>
          <a:p>
            <a:pPr marL="0" indent="0">
              <a:buNone/>
            </a:pPr>
            <a:r>
              <a:rPr lang="en-US" b="1" dirty="0"/>
              <a:t>HB 1048 (</a:t>
            </a:r>
            <a:r>
              <a:rPr lang="en-US" b="1" dirty="0" err="1"/>
              <a:t>Krizek</a:t>
            </a:r>
            <a:r>
              <a:rPr lang="en-US" b="1" dirty="0"/>
              <a:t>) / SB 925 (Peake)</a:t>
            </a:r>
          </a:p>
          <a:p>
            <a:pPr lvl="0"/>
            <a:r>
              <a:rPr lang="en-US" sz="2800" dirty="0" smtClean="0"/>
              <a:t>Police </a:t>
            </a:r>
            <a:r>
              <a:rPr lang="en-US" sz="2800" dirty="0"/>
              <a:t>authorities having the power of arrest may take the fingerprints and photographs of any person found in contempt or in violation of the terms or conditions of a suspended sentence or </a:t>
            </a:r>
            <a:r>
              <a:rPr lang="en-US" sz="2800" dirty="0" smtClean="0"/>
              <a:t>probation </a:t>
            </a:r>
            <a:r>
              <a:rPr lang="en-US" sz="2800" dirty="0"/>
              <a:t>for a felony offense</a:t>
            </a:r>
            <a:r>
              <a:rPr lang="en-US" sz="2800" dirty="0" smtClean="0"/>
              <a:t>.</a:t>
            </a:r>
          </a:p>
          <a:p>
            <a:r>
              <a:rPr lang="en-US" sz="2800" dirty="0" smtClean="0"/>
              <a:t>Amends § </a:t>
            </a:r>
            <a:r>
              <a:rPr lang="en-US" sz="2800" dirty="0"/>
              <a:t>19.2-392</a:t>
            </a:r>
          </a:p>
          <a:p>
            <a:pPr lvl="0"/>
            <a:endParaRPr lang="en-US" dirty="0"/>
          </a:p>
        </p:txBody>
      </p:sp>
    </p:spTree>
    <p:extLst>
      <p:ext uri="{BB962C8B-B14F-4D97-AF65-F5344CB8AC3E}">
        <p14:creationId xmlns:p14="http://schemas.microsoft.com/office/powerpoint/2010/main" val="620833414"/>
      </p:ext>
    </p:extLst>
  </p:cSld>
  <p:clrMapOvr>
    <a:masterClrMapping/>
  </p:clrMapOvr>
  <p:timing>
    <p:tnLst>
      <p:par>
        <p:cTn id="1" dur="indefinite" restart="never" nodeType="tmRoot"/>
      </p:par>
    </p:tnLst>
  </p:timing>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274638"/>
            <a:ext cx="8229600" cy="3916362"/>
          </a:xfrm>
        </p:spPr>
        <p:txBody>
          <a:bodyPr>
            <a:normAutofit fontScale="90000"/>
          </a:bodyPr>
          <a:lstStyle/>
          <a:p>
            <a:r>
              <a:rPr lang="en-US" dirty="0" smtClean="0"/>
              <a:t/>
            </a:r>
            <a:br>
              <a:rPr lang="en-US" dirty="0" smtClean="0"/>
            </a:br>
            <a:r>
              <a:rPr lang="en-US" sz="7200" dirty="0" smtClean="0"/>
              <a:t>Firearms &amp;</a:t>
            </a:r>
            <a:br>
              <a:rPr lang="en-US" sz="7200" dirty="0" smtClean="0"/>
            </a:br>
            <a:r>
              <a:rPr lang="en-US" sz="7200" dirty="0" smtClean="0"/>
              <a:t>Concealed Weapons</a:t>
            </a:r>
            <a:endParaRPr lang="en-US" sz="7200" dirty="0"/>
          </a:p>
        </p:txBody>
      </p:sp>
    </p:spTree>
    <p:extLst>
      <p:ext uri="{BB962C8B-B14F-4D97-AF65-F5344CB8AC3E}">
        <p14:creationId xmlns:p14="http://schemas.microsoft.com/office/powerpoint/2010/main" val="2154598252"/>
      </p:ext>
    </p:extLst>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9067800" cy="1143000"/>
          </a:xfrm>
        </p:spPr>
        <p:txBody>
          <a:bodyPr>
            <a:normAutofit fontScale="90000"/>
          </a:bodyPr>
          <a:lstStyle/>
          <a:p>
            <a:r>
              <a:rPr lang="en-US" b="1" dirty="0" smtClean="0"/>
              <a:t>Expanded Gun </a:t>
            </a:r>
            <a:br>
              <a:rPr lang="en-US" b="1" dirty="0" smtClean="0"/>
            </a:br>
            <a:r>
              <a:rPr lang="en-US" b="1" dirty="0" smtClean="0"/>
              <a:t>Background Checks</a:t>
            </a:r>
            <a:endParaRPr lang="en-US" b="1" dirty="0"/>
          </a:p>
        </p:txBody>
      </p:sp>
      <p:sp>
        <p:nvSpPr>
          <p:cNvPr id="3" name="Content Placeholder 2"/>
          <p:cNvSpPr>
            <a:spLocks noGrp="1"/>
          </p:cNvSpPr>
          <p:nvPr>
            <p:ph idx="1"/>
          </p:nvPr>
        </p:nvSpPr>
        <p:spPr/>
        <p:txBody>
          <a:bodyPr>
            <a:normAutofit/>
          </a:bodyPr>
          <a:lstStyle/>
          <a:p>
            <a:pPr marL="0" indent="0">
              <a:buNone/>
            </a:pPr>
            <a:r>
              <a:rPr lang="en-US" b="1" dirty="0" smtClean="0"/>
              <a:t>HB 2 (Plum) / SB 70 (Lucas)</a:t>
            </a:r>
          </a:p>
          <a:p>
            <a:r>
              <a:rPr lang="en-US" sz="2600" dirty="0" smtClean="0"/>
              <a:t>Expands background </a:t>
            </a:r>
            <a:r>
              <a:rPr lang="en-US" sz="2600" dirty="0"/>
              <a:t>checks for all gun </a:t>
            </a:r>
            <a:r>
              <a:rPr lang="en-US" sz="2600" dirty="0" smtClean="0"/>
              <a:t>sales (but not all transfers, such as trades and loans.)</a:t>
            </a:r>
          </a:p>
          <a:p>
            <a:r>
              <a:rPr lang="en-US" sz="2600" dirty="0" smtClean="0"/>
              <a:t>Currently</a:t>
            </a:r>
            <a:r>
              <a:rPr lang="en-US" sz="2600" dirty="0"/>
              <a:t>, only licensed firearms dealers are required to conduct background checks before making sales</a:t>
            </a:r>
            <a:r>
              <a:rPr lang="en-US" sz="2600" dirty="0" smtClean="0"/>
              <a:t>.</a:t>
            </a:r>
          </a:p>
          <a:p>
            <a:r>
              <a:rPr lang="en-US" sz="2800" dirty="0" smtClean="0"/>
              <a:t>Amends §§ </a:t>
            </a:r>
            <a:r>
              <a:rPr lang="en-US" sz="2800" dirty="0"/>
              <a:t>18.2-308.2, 18.2-308.2:2</a:t>
            </a:r>
            <a:r>
              <a:rPr lang="en-US" sz="2800" dirty="0" smtClean="0"/>
              <a:t>,, </a:t>
            </a:r>
            <a:r>
              <a:rPr lang="en-US" sz="2800" dirty="0"/>
              <a:t>22.1-277.07 &amp; </a:t>
            </a:r>
            <a:r>
              <a:rPr lang="en-US" sz="2800" dirty="0" smtClean="0"/>
              <a:t>54.1-4201.2; </a:t>
            </a:r>
            <a:r>
              <a:rPr lang="en-US" sz="2800" dirty="0"/>
              <a:t>Adds 18.2-308.2:5</a:t>
            </a:r>
          </a:p>
          <a:p>
            <a:endParaRPr lang="en-US" sz="2600" dirty="0" smtClean="0"/>
          </a:p>
          <a:p>
            <a:endParaRPr lang="en-US" dirty="0" smtClean="0"/>
          </a:p>
          <a:p>
            <a:endParaRPr lang="en-US" dirty="0"/>
          </a:p>
        </p:txBody>
      </p:sp>
    </p:spTree>
    <p:extLst>
      <p:ext uri="{BB962C8B-B14F-4D97-AF65-F5344CB8AC3E}">
        <p14:creationId xmlns:p14="http://schemas.microsoft.com/office/powerpoint/2010/main" val="1072066591"/>
      </p:ext>
    </p:extLst>
  </p:cSld>
  <p:clrMapOvr>
    <a:masterClrMapping/>
  </p:clrMapOvr>
  <p:timing>
    <p:tnLst>
      <p:par>
        <p:cTn id="1" dur="indefinite" restart="never" nodeType="tmRoot"/>
      </p:par>
    </p:tnLst>
  </p:timing>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Expanded Gun </a:t>
            </a:r>
            <a:br>
              <a:rPr lang="en-US" b="1" dirty="0"/>
            </a:br>
            <a:r>
              <a:rPr lang="en-US" b="1" dirty="0"/>
              <a:t>Background Checks</a:t>
            </a:r>
            <a:endParaRPr lang="en-US" dirty="0"/>
          </a:p>
        </p:txBody>
      </p:sp>
      <p:sp>
        <p:nvSpPr>
          <p:cNvPr id="3" name="Content Placeholder 2"/>
          <p:cNvSpPr>
            <a:spLocks noGrp="1"/>
          </p:cNvSpPr>
          <p:nvPr>
            <p:ph idx="1"/>
          </p:nvPr>
        </p:nvSpPr>
        <p:spPr/>
        <p:txBody>
          <a:bodyPr>
            <a:noAutofit/>
          </a:bodyPr>
          <a:lstStyle/>
          <a:p>
            <a:r>
              <a:rPr lang="en-US" sz="2400" dirty="0" smtClean="0"/>
              <a:t>Amends </a:t>
            </a:r>
            <a:r>
              <a:rPr lang="en-US" sz="2400" dirty="0"/>
              <a:t>§18.2-308.2:2 – Applies to firearms </a:t>
            </a:r>
            <a:r>
              <a:rPr lang="en-US" sz="2400" dirty="0" smtClean="0"/>
              <a:t>dealers</a:t>
            </a:r>
            <a:endParaRPr lang="en-US" sz="2400" dirty="0"/>
          </a:p>
          <a:p>
            <a:pPr lvl="1"/>
            <a:r>
              <a:rPr lang="en-US" sz="2400" dirty="0" smtClean="0"/>
              <a:t>Persons </a:t>
            </a:r>
            <a:r>
              <a:rPr lang="en-US" sz="2400" dirty="0"/>
              <a:t>who have been </a:t>
            </a:r>
            <a:r>
              <a:rPr lang="en-US" sz="2400" dirty="0" smtClean="0"/>
              <a:t>a under a temporary detention order (TDO)/voluntary admission prohibited from possessing guns. </a:t>
            </a:r>
          </a:p>
          <a:p>
            <a:pPr lvl="1"/>
            <a:r>
              <a:rPr lang="en-US" sz="2400" dirty="0" smtClean="0"/>
              <a:t>Firearms transaction </a:t>
            </a:r>
            <a:r>
              <a:rPr lang="en-US" sz="2400" dirty="0"/>
              <a:t>form </a:t>
            </a:r>
            <a:r>
              <a:rPr lang="en-US" sz="2400" dirty="0" smtClean="0"/>
              <a:t>requires purchasers </a:t>
            </a:r>
            <a:r>
              <a:rPr lang="en-US" sz="2400" dirty="0"/>
              <a:t>to disclose </a:t>
            </a:r>
            <a:r>
              <a:rPr lang="en-US" sz="2400" dirty="0" smtClean="0"/>
              <a:t>previous TDO/voluntary admission.</a:t>
            </a:r>
          </a:p>
          <a:p>
            <a:pPr lvl="1"/>
            <a:r>
              <a:rPr lang="en-US" sz="2400" dirty="0" smtClean="0"/>
              <a:t>VSP gets 3 days to c0mplete </a:t>
            </a:r>
            <a:r>
              <a:rPr lang="en-US" sz="2400" dirty="0"/>
              <a:t>criminal history </a:t>
            </a:r>
            <a:r>
              <a:rPr lang="en-US" sz="2400" dirty="0" smtClean="0"/>
              <a:t>before </a:t>
            </a:r>
            <a:r>
              <a:rPr lang="en-US" sz="2400" dirty="0"/>
              <a:t>a firearm may be transferred</a:t>
            </a:r>
            <a:r>
              <a:rPr lang="en-US" sz="2400" dirty="0" smtClean="0"/>
              <a:t>.</a:t>
            </a:r>
          </a:p>
          <a:p>
            <a:pPr lvl="1"/>
            <a:r>
              <a:rPr lang="en-US" sz="2400" dirty="0"/>
              <a:t>Prohibits the sale of a firearm to out-of-state resident unless that person is a dual resident of VA and the other </a:t>
            </a:r>
            <a:r>
              <a:rPr lang="en-US" sz="2400" dirty="0" smtClean="0"/>
              <a:t>state.</a:t>
            </a:r>
          </a:p>
        </p:txBody>
      </p:sp>
    </p:spTree>
    <p:extLst>
      <p:ext uri="{BB962C8B-B14F-4D97-AF65-F5344CB8AC3E}">
        <p14:creationId xmlns:p14="http://schemas.microsoft.com/office/powerpoint/2010/main" val="3557601620"/>
      </p:ext>
    </p:extLst>
  </p:cSld>
  <p:clrMapOvr>
    <a:masterClrMapping/>
  </p:clrMapOvr>
  <p:timing>
    <p:tnLst>
      <p:par>
        <p:cTn id="1" dur="indefinite" restart="never" nodeType="tmRoot"/>
      </p:par>
    </p:tnLst>
  </p:timing>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Expanded Gun </a:t>
            </a:r>
            <a:br>
              <a:rPr lang="en-US" b="1" dirty="0"/>
            </a:br>
            <a:r>
              <a:rPr lang="en-US" b="1" dirty="0"/>
              <a:t>Background Checks</a:t>
            </a:r>
            <a:endParaRPr lang="en-US" dirty="0"/>
          </a:p>
        </p:txBody>
      </p:sp>
      <p:sp>
        <p:nvSpPr>
          <p:cNvPr id="3" name="Content Placeholder 2"/>
          <p:cNvSpPr>
            <a:spLocks noGrp="1"/>
          </p:cNvSpPr>
          <p:nvPr>
            <p:ph idx="1"/>
          </p:nvPr>
        </p:nvSpPr>
        <p:spPr/>
        <p:txBody>
          <a:bodyPr>
            <a:noAutofit/>
          </a:bodyPr>
          <a:lstStyle/>
          <a:p>
            <a:r>
              <a:rPr lang="en-US" sz="2400" dirty="0"/>
              <a:t>Creates §18.2-308.2:5 – Applies to anyone selling firearm who is not a </a:t>
            </a:r>
            <a:r>
              <a:rPr lang="en-US" sz="2400" dirty="0" smtClean="0"/>
              <a:t>dealer</a:t>
            </a:r>
          </a:p>
          <a:p>
            <a:pPr lvl="1"/>
            <a:r>
              <a:rPr lang="en-US" sz="2400" dirty="0"/>
              <a:t>Requires background check as required under </a:t>
            </a:r>
            <a:r>
              <a:rPr lang="en-US" sz="2400" dirty="0" smtClean="0"/>
              <a:t>18.2-308.2:2.</a:t>
            </a:r>
          </a:p>
          <a:p>
            <a:pPr lvl="1"/>
            <a:r>
              <a:rPr lang="en-US" sz="2400" dirty="0"/>
              <a:t>VSP to set up means by which sellers obtain the background check information from licensed </a:t>
            </a:r>
            <a:r>
              <a:rPr lang="en-US" sz="2400" dirty="0" smtClean="0"/>
              <a:t>dealers.</a:t>
            </a:r>
          </a:p>
          <a:p>
            <a:pPr lvl="1"/>
            <a:r>
              <a:rPr lang="en-US" sz="2400" dirty="0"/>
              <a:t>Exceptions: (1) Sale is </a:t>
            </a:r>
            <a:r>
              <a:rPr lang="en-US" sz="2400" dirty="0" smtClean="0"/>
              <a:t>authorized as </a:t>
            </a:r>
            <a:r>
              <a:rPr lang="en-US" sz="2400" dirty="0"/>
              <a:t>part of an authorized voluntary gun buy-back or give-back program and (2) Sale occurs at firearms show &amp; VSP confirms that the person is not </a:t>
            </a:r>
            <a:r>
              <a:rPr lang="en-US" sz="2400" dirty="0" smtClean="0"/>
              <a:t>prohibited.</a:t>
            </a:r>
          </a:p>
        </p:txBody>
      </p:sp>
    </p:spTree>
    <p:extLst>
      <p:ext uri="{BB962C8B-B14F-4D97-AF65-F5344CB8AC3E}">
        <p14:creationId xmlns:p14="http://schemas.microsoft.com/office/powerpoint/2010/main" val="3039194800"/>
      </p:ext>
    </p:extLst>
  </p:cSld>
  <p:clrMapOvr>
    <a:masterClrMapping/>
  </p:clrMapOvr>
  <p:timing>
    <p:tnLst>
      <p:par>
        <p:cTn id="1" dur="indefinite" restart="never" nodeType="tmRoot"/>
      </p:par>
    </p:tnLst>
  </p:timing>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Expanded Gun </a:t>
            </a:r>
            <a:br>
              <a:rPr lang="en-US" b="1" dirty="0"/>
            </a:br>
            <a:r>
              <a:rPr lang="en-US" b="1" dirty="0"/>
              <a:t>Background Checks</a:t>
            </a:r>
            <a:endParaRPr lang="en-US" dirty="0"/>
          </a:p>
        </p:txBody>
      </p:sp>
      <p:sp>
        <p:nvSpPr>
          <p:cNvPr id="3" name="Content Placeholder 2"/>
          <p:cNvSpPr>
            <a:spLocks noGrp="1"/>
          </p:cNvSpPr>
          <p:nvPr>
            <p:ph idx="1"/>
          </p:nvPr>
        </p:nvSpPr>
        <p:spPr>
          <a:xfrm>
            <a:off x="457200" y="1600201"/>
            <a:ext cx="8229600" cy="4495799"/>
          </a:xfrm>
        </p:spPr>
        <p:txBody>
          <a:bodyPr>
            <a:noAutofit/>
          </a:bodyPr>
          <a:lstStyle/>
          <a:p>
            <a:r>
              <a:rPr lang="en-US" sz="2400" dirty="0"/>
              <a:t>Criminal Violations: </a:t>
            </a:r>
            <a:endParaRPr lang="en-US" sz="2400" dirty="0" smtClean="0"/>
          </a:p>
          <a:p>
            <a:pPr lvl="1"/>
            <a:r>
              <a:rPr lang="en-US" sz="2400" dirty="0" smtClean="0"/>
              <a:t>Class 1 misdemeanor </a:t>
            </a:r>
            <a:r>
              <a:rPr lang="en-US" sz="2400" dirty="0"/>
              <a:t>for seller who sells gun without doing background </a:t>
            </a:r>
            <a:r>
              <a:rPr lang="en-US" sz="2400" dirty="0" smtClean="0"/>
              <a:t>check</a:t>
            </a:r>
          </a:p>
          <a:p>
            <a:pPr lvl="1"/>
            <a:r>
              <a:rPr lang="en-US" sz="2400" dirty="0"/>
              <a:t>Class 1 misdemeanor</a:t>
            </a:r>
            <a:r>
              <a:rPr lang="en-US" sz="2400" dirty="0" smtClean="0"/>
              <a:t> </a:t>
            </a:r>
            <a:r>
              <a:rPr lang="en-US" sz="2400" dirty="0"/>
              <a:t>for purchaser to buy gun without doing background check </a:t>
            </a:r>
          </a:p>
          <a:p>
            <a:r>
              <a:rPr lang="en-US" sz="2400" dirty="0"/>
              <a:t>NOTE: all criminal sanctions available under </a:t>
            </a:r>
            <a:r>
              <a:rPr lang="en-US" sz="2400" dirty="0" smtClean="0"/>
              <a:t>existing §18.2-308.2:2 </a:t>
            </a:r>
            <a:r>
              <a:rPr lang="en-US" sz="2400" dirty="0"/>
              <a:t>would also apply, e.g., </a:t>
            </a:r>
            <a:r>
              <a:rPr lang="en-US" sz="2400" dirty="0" smtClean="0"/>
              <a:t>Class 6 felony </a:t>
            </a:r>
            <a:r>
              <a:rPr lang="en-US" sz="2400" dirty="0"/>
              <a:t>for dealer who willfully &amp; intentionally sells, </a:t>
            </a:r>
            <a:r>
              <a:rPr lang="en-US" sz="2400" dirty="0" smtClean="0"/>
              <a:t>etc. </a:t>
            </a:r>
            <a:r>
              <a:rPr lang="en-US" sz="2400" dirty="0"/>
              <a:t>in violation of </a:t>
            </a:r>
            <a:r>
              <a:rPr lang="en-US" sz="2400" dirty="0" smtClean="0"/>
              <a:t>§18.2-308.2:2</a:t>
            </a:r>
            <a:r>
              <a:rPr lang="en-US" sz="2400" dirty="0"/>
              <a:t>; </a:t>
            </a:r>
            <a:r>
              <a:rPr lang="en-US" sz="2400" dirty="0" smtClean="0"/>
              <a:t>Class 5 felony </a:t>
            </a:r>
            <a:r>
              <a:rPr lang="en-US" sz="2400" dirty="0"/>
              <a:t>for purchaser who lies on </a:t>
            </a:r>
            <a:r>
              <a:rPr lang="en-US" sz="2400" dirty="0" smtClean="0"/>
              <a:t>VSP transaction </a:t>
            </a:r>
            <a:r>
              <a:rPr lang="en-US" sz="2400" dirty="0" smtClean="0"/>
              <a:t>form.</a:t>
            </a:r>
            <a:endParaRPr lang="en-US" sz="2400" dirty="0"/>
          </a:p>
        </p:txBody>
      </p:sp>
    </p:spTree>
    <p:extLst>
      <p:ext uri="{BB962C8B-B14F-4D97-AF65-F5344CB8AC3E}">
        <p14:creationId xmlns:p14="http://schemas.microsoft.com/office/powerpoint/2010/main" val="2251334684"/>
      </p:ext>
    </p:extLst>
  </p:cSld>
  <p:clrMapOvr>
    <a:masterClrMapping/>
  </p:clrMapOvr>
  <p:timing>
    <p:tnLst>
      <p:par>
        <p:cTn id="1" dur="indefinite" restart="never" nodeType="tmRoot"/>
      </p:par>
    </p:tnLst>
  </p:timing>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Reporting </a:t>
            </a:r>
            <a:r>
              <a:rPr lang="en-US" b="1" dirty="0" smtClean="0"/>
              <a:t>Lost </a:t>
            </a:r>
            <a:r>
              <a:rPr lang="en-US" b="1" dirty="0"/>
              <a:t>or </a:t>
            </a:r>
            <a:r>
              <a:rPr lang="en-US" b="1" dirty="0" smtClean="0"/>
              <a:t>Stolen Guns; Civil </a:t>
            </a:r>
            <a:r>
              <a:rPr lang="en-US" b="1" dirty="0"/>
              <a:t>P</a:t>
            </a:r>
            <a:r>
              <a:rPr lang="en-US" b="1" dirty="0" smtClean="0"/>
              <a:t>enalty</a:t>
            </a:r>
            <a:endParaRPr lang="en-US" b="1" dirty="0"/>
          </a:p>
        </p:txBody>
      </p:sp>
      <p:sp>
        <p:nvSpPr>
          <p:cNvPr id="3" name="Content Placeholder 2"/>
          <p:cNvSpPr>
            <a:spLocks noGrp="1"/>
          </p:cNvSpPr>
          <p:nvPr>
            <p:ph idx="1"/>
          </p:nvPr>
        </p:nvSpPr>
        <p:spPr/>
        <p:txBody>
          <a:bodyPr>
            <a:normAutofit/>
          </a:bodyPr>
          <a:lstStyle/>
          <a:p>
            <a:pPr marL="0" indent="0">
              <a:buNone/>
            </a:pPr>
            <a:r>
              <a:rPr lang="en-US" b="1" dirty="0" smtClean="0"/>
              <a:t>HB 9 (Bourne)</a:t>
            </a:r>
          </a:p>
          <a:p>
            <a:pPr fontAlgn="base"/>
            <a:r>
              <a:rPr lang="en-US" sz="2600" dirty="0" smtClean="0"/>
              <a:t>Requires </a:t>
            </a:r>
            <a:r>
              <a:rPr lang="en-US" sz="2600" dirty="0"/>
              <a:t>lawful possessor of gun to report a lost or stolen firearm to any local </a:t>
            </a:r>
            <a:r>
              <a:rPr lang="en-US" sz="2600" dirty="0" smtClean="0"/>
              <a:t>law enforcement officer or </a:t>
            </a:r>
            <a:r>
              <a:rPr lang="en-US" sz="2600" dirty="0"/>
              <a:t>VSP </a:t>
            </a:r>
            <a:r>
              <a:rPr lang="en-US" sz="2600" dirty="0" smtClean="0"/>
              <a:t>within </a:t>
            </a:r>
            <a:r>
              <a:rPr lang="en-US" sz="2600" dirty="0"/>
              <a:t>48 hours after discovering or learning that it is </a:t>
            </a:r>
            <a:r>
              <a:rPr lang="en-US" sz="2600" dirty="0" smtClean="0"/>
              <a:t>gone.</a:t>
            </a:r>
          </a:p>
          <a:p>
            <a:r>
              <a:rPr lang="en-US" sz="2600" dirty="0" smtClean="0"/>
              <a:t>Law enforcement agency </a:t>
            </a:r>
            <a:r>
              <a:rPr lang="en-US" sz="2600" dirty="0"/>
              <a:t>enters it into NCIC</a:t>
            </a:r>
            <a:r>
              <a:rPr lang="en-US" sz="2600" dirty="0" smtClean="0"/>
              <a:t>.</a:t>
            </a:r>
          </a:p>
          <a:p>
            <a:r>
              <a:rPr lang="en-US" sz="2600" dirty="0"/>
              <a:t>Violation is civil penalty of $</a:t>
            </a:r>
            <a:r>
              <a:rPr lang="en-US" sz="2600" dirty="0" smtClean="0"/>
              <a:t>250</a:t>
            </a:r>
          </a:p>
          <a:p>
            <a:pPr lvl="1"/>
            <a:r>
              <a:rPr lang="en-US" sz="2600" dirty="0" smtClean="0"/>
              <a:t>Enforceable by </a:t>
            </a:r>
            <a:r>
              <a:rPr lang="en-US" sz="2600" dirty="0"/>
              <a:t>the county, city or town </a:t>
            </a:r>
            <a:r>
              <a:rPr lang="en-US" sz="2600" dirty="0" smtClean="0"/>
              <a:t>attorney, </a:t>
            </a:r>
            <a:r>
              <a:rPr lang="en-US" sz="2600" dirty="0"/>
              <a:t>at their </a:t>
            </a:r>
            <a:r>
              <a:rPr lang="en-US" sz="2600" dirty="0" smtClean="0"/>
              <a:t>discretion.  </a:t>
            </a:r>
            <a:endParaRPr lang="en-US" sz="2600" dirty="0"/>
          </a:p>
          <a:p>
            <a:endParaRPr lang="en-US" sz="2600" dirty="0"/>
          </a:p>
        </p:txBody>
      </p:sp>
    </p:spTree>
    <p:extLst>
      <p:ext uri="{BB962C8B-B14F-4D97-AF65-F5344CB8AC3E}">
        <p14:creationId xmlns:p14="http://schemas.microsoft.com/office/powerpoint/2010/main" val="2862465753"/>
      </p:ext>
    </p:extLst>
  </p:cSld>
  <p:clrMapOvr>
    <a:masterClrMapping/>
  </p:clrMapOvr>
  <p:timing>
    <p:tnLst>
      <p:par>
        <p:cTn id="1" dur="indefinite" restart="never" nodeType="tmRoot"/>
      </p:par>
    </p:tnLst>
  </p:timing>
</p:sld>
</file>

<file path=ppt/theme/theme1.xml><?xml version="1.0" encoding="utf-8"?>
<a:theme xmlns:a="http://schemas.openxmlformats.org/drawingml/2006/main" name="CASC Master Slid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Civic">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PPT-CASC Master Slide</Template>
  <TotalTime>62133</TotalTime>
  <Words>12803</Words>
  <Application>Microsoft Office PowerPoint</Application>
  <PresentationFormat>Letter Paper (8.5x11 in)</PresentationFormat>
  <Paragraphs>1304</Paragraphs>
  <Slides>264</Slides>
  <Notes>9</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264</vt:i4>
      </vt:variant>
    </vt:vector>
  </HeadingPairs>
  <TitlesOfParts>
    <vt:vector size="268" baseType="lpstr">
      <vt:lpstr>Arial</vt:lpstr>
      <vt:lpstr>Calibri</vt:lpstr>
      <vt:lpstr>Georgia</vt:lpstr>
      <vt:lpstr>CASC Master Slide</vt:lpstr>
      <vt:lpstr>Virginia Legislative Update 2020</vt:lpstr>
      <vt:lpstr>Materials</vt:lpstr>
      <vt:lpstr>Materials</vt:lpstr>
      <vt:lpstr>ALCOHOLIC BEVERAGES/ ABC</vt:lpstr>
      <vt:lpstr>Habitual Drunkards; Interdiction; Repeal</vt:lpstr>
      <vt:lpstr>PowerPoint Presentation</vt:lpstr>
      <vt:lpstr>Special License to Hunt Elk</vt:lpstr>
      <vt:lpstr>Unlawful Hunting, Fishing, or Trapping; Ban upon Conviction </vt:lpstr>
      <vt:lpstr>Harassing Animals;  Certain Species</vt:lpstr>
      <vt:lpstr>Dead animals; Class 1 to Place on Church Property</vt:lpstr>
      <vt:lpstr>Senior Lifetime License for Hunting Bear, Deer &amp; Turkey</vt:lpstr>
      <vt:lpstr>Tethering animals; Adequate Shelter and Space</vt:lpstr>
      <vt:lpstr>Tethering animals; Adequate Shelter and Space (cont.)</vt:lpstr>
      <vt:lpstr>Tethering Animals; Adequate Shelter and Space (cont.) </vt:lpstr>
      <vt:lpstr>Rabid Animals</vt:lpstr>
      <vt:lpstr>Dogs; Import and Sale from Certain Breeders</vt:lpstr>
      <vt:lpstr>Fishing Permits; Special Permits for Certain Youth Camps</vt:lpstr>
      <vt:lpstr>Unlawful to Transport Bait  Fish for Sale Outside VA</vt:lpstr>
      <vt:lpstr>Big Game Hunting;  Guaranteed Kills Prohibited</vt:lpstr>
      <vt:lpstr>Hunting Waterfowl; Duck Blinds</vt:lpstr>
      <vt:lpstr>Dangerous Captive Animal Exhibits</vt:lpstr>
      <vt:lpstr>Dangerous Captive Animal Exhibits; Definitions</vt:lpstr>
      <vt:lpstr>ASSET FORFEITURE</vt:lpstr>
      <vt:lpstr>Forfeiture; Finding  of Guilt Required</vt:lpstr>
      <vt:lpstr>Forfeiture; Finding of Guilt Required; Exceptions</vt:lpstr>
      <vt:lpstr>PowerPoint Presentation</vt:lpstr>
      <vt:lpstr>Lottery Board;  Regulation of Casino Gaming</vt:lpstr>
      <vt:lpstr>Illegal Gambling; Skill Games; Exception</vt:lpstr>
      <vt:lpstr>Illegal Gambling; Skill Games, Exception (cont.)</vt:lpstr>
      <vt:lpstr>Lottery Board: Sports Betting</vt:lpstr>
      <vt:lpstr>Lottery Board; Sports Betting</vt:lpstr>
      <vt:lpstr>Conduct of Charitable Gaming</vt:lpstr>
      <vt:lpstr>CORRECTIONAL FACILITIES</vt:lpstr>
      <vt:lpstr>Prisoners; Obtaining ID’s Upon Release</vt:lpstr>
      <vt:lpstr>  Children; Strip Searches  </vt:lpstr>
      <vt:lpstr>Pregnant Prisoners</vt:lpstr>
      <vt:lpstr>State Correctional Facilities; Visitation</vt:lpstr>
      <vt:lpstr>Detector Canines and Detector Canine Handlers; DOC</vt:lpstr>
      <vt:lpstr>CRIMES &amp; OFFENSES</vt:lpstr>
      <vt:lpstr>Hate Crimes; Reporting to VSP</vt:lpstr>
      <vt:lpstr>Hate Crimes; Gender Identity, Sexual Orientation; Penalty</vt:lpstr>
      <vt:lpstr>Hate Crimes; Gender Identity, Sexual Orientation; Penalty </vt:lpstr>
      <vt:lpstr>Prevailing Wage; Public Works Contracts; Penalty</vt:lpstr>
      <vt:lpstr>Grand Larceny;  Increases Threshold Amount</vt:lpstr>
      <vt:lpstr>Unauthorized Use of Electronic Tracking Device</vt:lpstr>
      <vt:lpstr>Repeal of Profane  Swearing in Public</vt:lpstr>
      <vt:lpstr>Threats &amp; Harassment; Certain Officials; Venue</vt:lpstr>
      <vt:lpstr>Threats &amp; Harassment; Certain Officials; Venue</vt:lpstr>
      <vt:lpstr>Paramilitary Activities; Penalty</vt:lpstr>
      <vt:lpstr>Computer Trespass;  Expands the Crime</vt:lpstr>
      <vt:lpstr>Adult Abuse; Reporting Financial Exploitation</vt:lpstr>
      <vt:lpstr>Computer Trespass; Monetary Harm; Penalty</vt:lpstr>
      <vt:lpstr>CRIMINAL  PROCEDURE</vt:lpstr>
      <vt:lpstr>Voir Dire Examination; Jurors; Criminal Case</vt:lpstr>
      <vt:lpstr>Protected Information; Journalists</vt:lpstr>
      <vt:lpstr>Returns of Service; Acceptance of Copies</vt:lpstr>
      <vt:lpstr>Ex Parte Request for Expert  in Criminal Cases</vt:lpstr>
      <vt:lpstr>Ex Parte Request for Expert  in Criminal Cases</vt:lpstr>
      <vt:lpstr>Discovery Changes in Criminal Cases</vt:lpstr>
      <vt:lpstr>Discovery Changes in Criminal Cases</vt:lpstr>
      <vt:lpstr>Local Government Employees; Misdemeanor Summonses</vt:lpstr>
      <vt:lpstr> Bail; Rebuttable Presumptions Against Bail </vt:lpstr>
      <vt:lpstr>Attorney-Issued Subpeona Duces Tecum; Criminal Cases</vt:lpstr>
      <vt:lpstr>DOMESTIC VIOLENCE/ FAMILY ABUSE</vt:lpstr>
      <vt:lpstr>Protective Orders; Motions to Dissolve Filed by Petitioner</vt:lpstr>
      <vt:lpstr>Prohibition to Possess Firearm While Under Protective Order</vt:lpstr>
      <vt:lpstr>Prohibition to Possess Firearm While Under Protective Order</vt:lpstr>
      <vt:lpstr>Prohibition to Possess Firearm While Under Protective Order</vt:lpstr>
      <vt:lpstr>Violations of Protective Order; Venue</vt:lpstr>
      <vt:lpstr>Protective Orders; Convictions for Certain Felonies</vt:lpstr>
      <vt:lpstr>Appeal of Protective Orders</vt:lpstr>
      <vt:lpstr>PowerPoint Presentation</vt:lpstr>
      <vt:lpstr>Hemp;  Products Intended for Smoking</vt:lpstr>
      <vt:lpstr>Marijuana; Decriminalization</vt:lpstr>
      <vt:lpstr>Marijuana; Decriminalization</vt:lpstr>
      <vt:lpstr>Marijuana; Decriminalization</vt:lpstr>
      <vt:lpstr>Marijuana; Decriminalization</vt:lpstr>
      <vt:lpstr>Marijuana; Decriminalization</vt:lpstr>
      <vt:lpstr>Marijuana; Decriminalization</vt:lpstr>
      <vt:lpstr>Industrial Hemp Extract;  Approval as Food or Ingredient</vt:lpstr>
      <vt:lpstr>Industrial Hemp Extract;  Approval as Food or Ingredient</vt:lpstr>
      <vt:lpstr>Cannabidiol Oil and THC-A Oil; Certification for Use</vt:lpstr>
      <vt:lpstr> Naloxone; Possession &amp; Administration </vt:lpstr>
      <vt:lpstr>Tetrahydrocannabinol Concentration; Definition</vt:lpstr>
      <vt:lpstr>Overdoses; Arrest &amp; Prosecution When Experiencing or Reporting</vt:lpstr>
      <vt:lpstr>Overdoses; Arrest &amp; Prosecution When Experiencing or Reporting</vt:lpstr>
      <vt:lpstr>Operation of  Cannabis Dispensing Facilities</vt:lpstr>
      <vt:lpstr>Operation of  Cannabis Dispensing Facilities</vt:lpstr>
      <vt:lpstr>Possession of CBD or THC-A Oil</vt:lpstr>
      <vt:lpstr>Cannabidiol Oil and THC-A Oil; Sample Testing</vt:lpstr>
      <vt:lpstr>FINGERPRINTS</vt:lpstr>
      <vt:lpstr>Fingerprint &amp; Photo on  DUI Summons</vt:lpstr>
      <vt:lpstr>Fingerprints &amp; Photographs  by Police Authorities</vt:lpstr>
      <vt:lpstr> Firearms &amp; Concealed Weapons</vt:lpstr>
      <vt:lpstr>Expanded Gun  Background Checks</vt:lpstr>
      <vt:lpstr>Expanded Gun  Background Checks</vt:lpstr>
      <vt:lpstr>Expanded Gun  Background Checks</vt:lpstr>
      <vt:lpstr>Expanded Gun  Background Checks</vt:lpstr>
      <vt:lpstr>Reporting Lost or Stolen Guns; Civil Penalty</vt:lpstr>
      <vt:lpstr>Reporting Lost or Stolen Guns; Civil Penalty</vt:lpstr>
      <vt:lpstr>In-person Safety Training for Concealed Handgun Permit</vt:lpstr>
      <vt:lpstr>Locality Authority to Ban Guns</vt:lpstr>
      <vt:lpstr>Locality Authority to Ban Guns</vt:lpstr>
      <vt:lpstr>Family Day Homes;  Storage of Firearms</vt:lpstr>
      <vt:lpstr>Emergency/Substantial Risk Orders  “Red Flag Law”</vt:lpstr>
      <vt:lpstr>Emergency/Substantial Risk Orders  “Red Flag Law”</vt:lpstr>
      <vt:lpstr>Emergency/Substantial Risk Orders  “Red Flag Law”</vt:lpstr>
      <vt:lpstr>Emergency/Substantial Risk Orders  “Red Flag Law”</vt:lpstr>
      <vt:lpstr>Emergency/Substantial Risk Orders  “Red Flag Law”</vt:lpstr>
      <vt:lpstr>One Handgun Per Month</vt:lpstr>
      <vt:lpstr>One Handgun Per Month</vt:lpstr>
      <vt:lpstr>Firearms or Other Weapons on School Property</vt:lpstr>
      <vt:lpstr>Increased Penalty; Allowing Minor’s Access to Loaded Gun</vt:lpstr>
      <vt:lpstr>Ban on Trigger Activators;  “Bump Stocks”</vt:lpstr>
      <vt:lpstr>Ban on Trigger Activators;  “Bump Stocks”</vt:lpstr>
      <vt:lpstr>Firearms on Property of Schools, Preschools &amp; Child Day Centers</vt:lpstr>
      <vt:lpstr>Firearms on Property of Schools, Preschools &amp; Child Day Centers</vt:lpstr>
      <vt:lpstr>Exemption for Possession of Stun Weapon on School Property</vt:lpstr>
      <vt:lpstr>Virginia Voluntary Do Not Sell Firearms List; Penalty</vt:lpstr>
      <vt:lpstr>Virginia Voluntary Do Not Sell Firearms List; Penalty</vt:lpstr>
      <vt:lpstr>Firearms Shows; Mandatory Background Check</vt:lpstr>
      <vt:lpstr>Involuntary Commitment and Restoration of Firearm Rights</vt:lpstr>
      <vt:lpstr>Involuntary Commitment and Restoration of Firearm Rights</vt:lpstr>
      <vt:lpstr>PowerPoint Presentation</vt:lpstr>
      <vt:lpstr>Immigration Status; Victims &amp; Witnesses of Crimes</vt:lpstr>
      <vt:lpstr>Immigration Status; Persons Charged or Convicted of Certain Crimes</vt:lpstr>
      <vt:lpstr>Immigration Status; Persons Charged or Convicted of Certain Crimes</vt:lpstr>
      <vt:lpstr>PowerPoint Presentation</vt:lpstr>
      <vt:lpstr>Custodial Interrogation of a Child; Parental Notification</vt:lpstr>
      <vt:lpstr>Custodial Interrogation of a Child; Parental Notification</vt:lpstr>
      <vt:lpstr> Multi-Jurisdiction  Grand Jury; Hate Crimes </vt:lpstr>
      <vt:lpstr>Saliva/Tissue Samples; DNA; Violent Felony Arrest</vt:lpstr>
      <vt:lpstr>Custodial Interrogations; Audiovisual Recording</vt:lpstr>
      <vt:lpstr>Cold Case Database</vt:lpstr>
      <vt:lpstr>Cold Case Database</vt:lpstr>
      <vt:lpstr>PowerPoint Presentation</vt:lpstr>
      <vt:lpstr>Earned Sentence Credits: Adult Serving Juvenile Sentence</vt:lpstr>
      <vt:lpstr>Missing Child with Autism  Alert Program</vt:lpstr>
      <vt:lpstr>Eliminates Disorderly Conduct for Students at School</vt:lpstr>
      <vt:lpstr>Misdemeanor Sex Offenses; Minor  Victim; Statute of Limitations</vt:lpstr>
      <vt:lpstr>  Juveniles; Trial as Adult </vt:lpstr>
      <vt:lpstr>  Juveniles; Trial as Adult </vt:lpstr>
      <vt:lpstr>Smoking Illegal in Vehicle with Minor Under 15</vt:lpstr>
      <vt:lpstr>  Juveniles; Sentencing When Tried as an Adult  </vt:lpstr>
      <vt:lpstr>Custodial Interrogation of a Child; Parental Notification</vt:lpstr>
      <vt:lpstr>Custodial Interrogation of a Child; Parental Notification</vt:lpstr>
      <vt:lpstr>Child Abuse Reporting; Public Sports Programs</vt:lpstr>
      <vt:lpstr>School Attendance  Officers; Petitions </vt:lpstr>
      <vt:lpstr>Increased Penalty; Allowing Minor’s Access to Loaded Gun</vt:lpstr>
      <vt:lpstr>TDO’s; Transportation; Transfer  to Local Law Enforcement</vt:lpstr>
      <vt:lpstr>  J&amp;DR Intake Procedures </vt:lpstr>
      <vt:lpstr>  J&amp;DR Intake Procedures </vt:lpstr>
      <vt:lpstr>Child Pornography; Venue</vt:lpstr>
      <vt:lpstr>  Juveniles; Confinement for Violation of Court Order  </vt:lpstr>
      <vt:lpstr>Child Care Providers; Out-of-State Background Checks</vt:lpstr>
      <vt:lpstr>LAW ENFORCMENT: Protections, Requirements &amp; Restrictions</vt:lpstr>
      <vt:lpstr>Line of Duty Act;  Eligible Dependents</vt:lpstr>
      <vt:lpstr>Law Enforcement Agencies,; Body-worn Camera Systems</vt:lpstr>
      <vt:lpstr>MOUs between School Board and Law Enforcement Agency </vt:lpstr>
      <vt:lpstr>Workers’ Comp; PTSD;  LEO’s and Firefighters</vt:lpstr>
      <vt:lpstr>Exposure to Decedent’s Body Fluids; Testing</vt:lpstr>
      <vt:lpstr>Dispatchers; TCPR &amp; Emergency Medical Dispatch Training</vt:lpstr>
      <vt:lpstr>Services for Former LEO’s with a Disability</vt:lpstr>
      <vt:lpstr>Community Policing Act; Data Collection; Reporting</vt:lpstr>
      <vt:lpstr>School Resource &amp; Security Officers; Training </vt:lpstr>
      <vt:lpstr>School Resource &amp; Security Officers; Training </vt:lpstr>
      <vt:lpstr>VRS; Retired LEO’s Employed as School Security Officers</vt:lpstr>
      <vt:lpstr>Capitol Police;  Concurrent Jurisdiction</vt:lpstr>
      <vt:lpstr>MENTAL HEALTH, SPECIALTY DOCKETS &amp; DETENTION ORDERS</vt:lpstr>
      <vt:lpstr>Unrestorably Incompetent Defendant; Competency Report</vt:lpstr>
      <vt:lpstr>Unrestorably Incompetent Defendant; Competency Report</vt:lpstr>
      <vt:lpstr>Emergency/Substantial Risk Orders  “Red Flag Law”</vt:lpstr>
      <vt:lpstr>TDO’s; Transportation; Transfer  to Local Law Enforcement</vt:lpstr>
      <vt:lpstr>Temporary Detention for  Observation and Treatment</vt:lpstr>
      <vt:lpstr>Temporary Detention for  Observation and Treatment</vt:lpstr>
      <vt:lpstr>Specialty Dockets;  Veterans Docket</vt:lpstr>
      <vt:lpstr>Competency to Stand Trial; Outpatient Treatment</vt:lpstr>
      <vt:lpstr>Behavioral Health Docket Act</vt:lpstr>
      <vt:lpstr>Behavioral Health Docket Act</vt:lpstr>
      <vt:lpstr>MISCELLANEOUS</vt:lpstr>
      <vt:lpstr>Legal Holidays; Election Day</vt:lpstr>
      <vt:lpstr>Drones; Local Regulation</vt:lpstr>
      <vt:lpstr>Gender-neutral Terms</vt:lpstr>
      <vt:lpstr>Prohibited Discrimination; Sexual Orientation &amp; Gender Identity</vt:lpstr>
      <vt:lpstr>MOTOR VEHICLES Driver’s Licenses, Driver Privilege Cards and ID’s</vt:lpstr>
      <vt:lpstr>License Suspension for Certain Non-Driving Related Offenses</vt:lpstr>
      <vt:lpstr>License Suspension for Nonpayment of Fines or Costs</vt:lpstr>
      <vt:lpstr>License Suspension for Nonpayment of Fines or Costs</vt:lpstr>
      <vt:lpstr>Driver Privilege Cards</vt:lpstr>
      <vt:lpstr>Driver Privilege Cards</vt:lpstr>
      <vt:lpstr>Sex Designation on  Application Form</vt:lpstr>
      <vt:lpstr>Driver’s License Designation; Traumatic Brain Injury</vt:lpstr>
      <vt:lpstr>Driving Suspended; Mandatory Minimum Term</vt:lpstr>
      <vt:lpstr>DMV; Driver’s License Eligibility</vt:lpstr>
      <vt:lpstr>MOTOR VEHICLES Traffic Safety &amp; Impaired Driving</vt:lpstr>
      <vt:lpstr>Refusal of Tests; Restricted License</vt:lpstr>
      <vt:lpstr>Circumvention of Ignition Interlock Systems; Venue</vt:lpstr>
      <vt:lpstr>Handheld Personal Communications Devices While Driving</vt:lpstr>
      <vt:lpstr>Reckless Driving; Raises Threshold; Exceeding Speed Limit</vt:lpstr>
      <vt:lpstr>Signals; Overtaking Vehicle</vt:lpstr>
      <vt:lpstr>Photo Speed Monitoring Devices; Civil Penalty</vt:lpstr>
      <vt:lpstr>Tow Truck Drivers;  Criminal History</vt:lpstr>
      <vt:lpstr>Yielding Right-of-Way to Pedestrians; Stopping</vt:lpstr>
      <vt:lpstr>Ignition Interlock for First Offense DUID</vt:lpstr>
      <vt:lpstr>Bicyclists; Other Vulnerable Road Users; Penalty</vt:lpstr>
      <vt:lpstr>DUI; Remote Alcohol Monitoring; Penalty</vt:lpstr>
      <vt:lpstr>Driving After Forfeiture of License; Highways Only</vt:lpstr>
      <vt:lpstr>MOTOR VEHICLES Vehicle Regulations</vt:lpstr>
      <vt:lpstr>Vehicles Used for Agricultural and Farm Purposes</vt:lpstr>
      <vt:lpstr>Light Units; Candlepower to Lumens</vt:lpstr>
      <vt:lpstr> Electric Power-Assisted Bicycles</vt:lpstr>
      <vt:lpstr>Firefighting Equipment; Weight Limitation</vt:lpstr>
      <vt:lpstr>DMV; Release of Information</vt:lpstr>
      <vt:lpstr>Abandoned, Unattended, or Immobile Vehicles; Weight</vt:lpstr>
      <vt:lpstr>Overweight Permits;  Forest Products</vt:lpstr>
      <vt:lpstr>Voluntary Registry for People with Disability that Impairs Communication</vt:lpstr>
      <vt:lpstr>Electric Personal Delivery Devices</vt:lpstr>
      <vt:lpstr>PAROLE/  EARLY RELEASE</vt:lpstr>
      <vt:lpstr>Governor’s Budget Amendment; DOC Early Release of Inmates</vt:lpstr>
      <vt:lpstr>Governor’s Budget Amendment; DOC Early Release of Inmates</vt:lpstr>
      <vt:lpstr>Governor’s Budget Amendment; DOC Early Release of Inmates</vt:lpstr>
      <vt:lpstr>Governor’s Budget Amendment; DOC Early Release of Inmates</vt:lpstr>
      <vt:lpstr>Parole Eligibility;  Fishback Bill</vt:lpstr>
      <vt:lpstr>Parole Eligibility:  Juveniles Sentenced to 20 Years to Life</vt:lpstr>
      <vt:lpstr>PowerPoint Presentation</vt:lpstr>
      <vt:lpstr>Furloughs; Work Release Programs; Notice to Local Sheriff</vt:lpstr>
      <vt:lpstr>Deferred Dispositions; Larceny</vt:lpstr>
      <vt:lpstr>Postrelease Incarceration; Sex Offender Registry Violations</vt:lpstr>
      <vt:lpstr>Writ of Actual Innocence</vt:lpstr>
      <vt:lpstr>Writ of Actual Innocence</vt:lpstr>
      <vt:lpstr>Community Service in Lieu of Payment during Imprisonment</vt:lpstr>
      <vt:lpstr>Deferred Disposition;  Autism or Intellectual Disability</vt:lpstr>
      <vt:lpstr>Deferred Disposition;  Autism or Intellectual Disability</vt:lpstr>
      <vt:lpstr>Sentence Reduction</vt:lpstr>
      <vt:lpstr>PowerPoint Presentation</vt:lpstr>
      <vt:lpstr>Eliminates Disorderly Conduct  for Students at School</vt:lpstr>
      <vt:lpstr>Principals; Reporting to  Law Enforcement</vt:lpstr>
      <vt:lpstr>Public Schools;  Resource Officers; Data</vt:lpstr>
      <vt:lpstr>MOUs between School Board and Law Enforcement Agency </vt:lpstr>
      <vt:lpstr>School Attendance  Officers; Petitions </vt:lpstr>
      <vt:lpstr>Higher Education;  Sexual Violence Policies</vt:lpstr>
      <vt:lpstr>School Resource &amp; Security Officers; Training </vt:lpstr>
      <vt:lpstr>School Resource &amp; Security Officers; Training </vt:lpstr>
      <vt:lpstr>Public Schools; Alternative  School Discipline Process</vt:lpstr>
      <vt:lpstr>Public Schools; Alternative  School Discipline Process</vt:lpstr>
      <vt:lpstr> SEX OFFENSES  &amp; HUMAN TRAFFICKING</vt:lpstr>
      <vt:lpstr>Repeal of Fornication</vt:lpstr>
      <vt:lpstr>Registration; Sex Offender &amp; Crimes Against Minors Registry</vt:lpstr>
      <vt:lpstr>Misdemeanor Sex Offenses; Minor  Victim; Statute of Limitations</vt:lpstr>
      <vt:lpstr>Virginia Sexual Assault Forensic Examiner Coordination Program</vt:lpstr>
      <vt:lpstr>Carnal Knowledge of Pretrial or  Posttrial Offender by Bail Bondsmen</vt:lpstr>
      <vt:lpstr>Human Trafficking; Assessments  by Local Departments</vt:lpstr>
      <vt:lpstr>Sexual and Domestic Violence Prevention Fund</vt:lpstr>
      <vt:lpstr>Sexual Assault Nurse Examiners; Place of Practice</vt:lpstr>
      <vt:lpstr>Child Pornography; Venue</vt:lpstr>
      <vt:lpstr>Prostitution; Touching the Unclothed Genitals or Anus of Another</vt:lpstr>
      <vt:lpstr>Aggravated Sexual Battery; Penalty</vt:lpstr>
      <vt:lpstr>Sex Offenses Requiring Registration</vt:lpstr>
      <vt:lpstr>Sex Offender and Crimes Against Minors Registry</vt:lpstr>
      <vt:lpstr>Sex Offender and Crimes Against Minors Registry</vt:lpstr>
      <vt:lpstr>VICTIMS’ RIGHTS</vt:lpstr>
      <vt:lpstr>CICF; Uncompensated Medical Costs; Sexual Assault Victims</vt:lpstr>
      <vt:lpstr>Compensating Victims of Crime;  Awards; Grandchildren</vt:lpstr>
      <vt:lpstr>PowerPoint Presentation</vt:lpstr>
    </vt:vector>
  </TitlesOfParts>
  <Company>Stafford County Government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Lori B. DiGiosia</dc:creator>
  <cp:lastModifiedBy>Chambers, Jane Sherman</cp:lastModifiedBy>
  <cp:revision>2512</cp:revision>
  <cp:lastPrinted>2019-03-11T18:19:54Z</cp:lastPrinted>
  <dcterms:created xsi:type="dcterms:W3CDTF">2019-03-05T00:09:10Z</dcterms:created>
  <dcterms:modified xsi:type="dcterms:W3CDTF">2020-06-05T14:46:12Z</dcterms:modified>
</cp:coreProperties>
</file>