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1" r:id="rId1"/>
  </p:sldMasterIdLst>
  <p:notesMasterIdLst>
    <p:notesMasterId r:id="rId86"/>
  </p:notesMasterIdLst>
  <p:sldIdLst>
    <p:sldId id="256" r:id="rId2"/>
    <p:sldId id="1303" r:id="rId3"/>
    <p:sldId id="887" r:id="rId4"/>
    <p:sldId id="1360" r:id="rId5"/>
    <p:sldId id="1382" r:id="rId6"/>
    <p:sldId id="260" r:id="rId7"/>
    <p:sldId id="1495" r:id="rId8"/>
    <p:sldId id="1547" r:id="rId9"/>
    <p:sldId id="1459" r:id="rId10"/>
    <p:sldId id="1548" r:id="rId11"/>
    <p:sldId id="1549" r:id="rId12"/>
    <p:sldId id="1550" r:id="rId13"/>
    <p:sldId id="1519" r:id="rId14"/>
    <p:sldId id="1518" r:id="rId15"/>
    <p:sldId id="1537" r:id="rId16"/>
    <p:sldId id="1521" r:id="rId17"/>
    <p:sldId id="1534" r:id="rId18"/>
    <p:sldId id="1555" r:id="rId19"/>
    <p:sldId id="1551" r:id="rId20"/>
    <p:sldId id="1499" r:id="rId21"/>
    <p:sldId id="1500" r:id="rId22"/>
    <p:sldId id="1503" r:id="rId23"/>
    <p:sldId id="1531" r:id="rId24"/>
    <p:sldId id="1532" r:id="rId25"/>
    <p:sldId id="1533" r:id="rId26"/>
    <p:sldId id="1457" r:id="rId27"/>
    <p:sldId id="1538" r:id="rId28"/>
    <p:sldId id="1569" r:id="rId29"/>
    <p:sldId id="1386" r:id="rId30"/>
    <p:sldId id="1535" r:id="rId31"/>
    <p:sldId id="1536" r:id="rId32"/>
    <p:sldId id="1541" r:id="rId33"/>
    <p:sldId id="1542" r:id="rId34"/>
    <p:sldId id="1543" r:id="rId35"/>
    <p:sldId id="1496" r:id="rId36"/>
    <p:sldId id="1520" r:id="rId37"/>
    <p:sldId id="1491" r:id="rId38"/>
    <p:sldId id="1498" r:id="rId39"/>
    <p:sldId id="1539" r:id="rId40"/>
    <p:sldId id="1540" r:id="rId41"/>
    <p:sldId id="1553" r:id="rId42"/>
    <p:sldId id="1488" r:id="rId43"/>
    <p:sldId id="1489" r:id="rId44"/>
    <p:sldId id="1546" r:id="rId45"/>
    <p:sldId id="1552" r:id="rId46"/>
    <p:sldId id="1502" r:id="rId47"/>
    <p:sldId id="1501" r:id="rId48"/>
    <p:sldId id="1528" r:id="rId49"/>
    <p:sldId id="1554" r:id="rId50"/>
    <p:sldId id="1530" r:id="rId51"/>
    <p:sldId id="1389" r:id="rId52"/>
    <p:sldId id="1487" r:id="rId53"/>
    <p:sldId id="1490" r:id="rId54"/>
    <p:sldId id="1399" r:id="rId55"/>
    <p:sldId id="1461" r:id="rId56"/>
    <p:sldId id="1462" r:id="rId57"/>
    <p:sldId id="1464" r:id="rId58"/>
    <p:sldId id="1523" r:id="rId59"/>
    <p:sldId id="1557" r:id="rId60"/>
    <p:sldId id="1558" r:id="rId61"/>
    <p:sldId id="1556" r:id="rId62"/>
    <p:sldId id="1559" r:id="rId63"/>
    <p:sldId id="1561" r:id="rId64"/>
    <p:sldId id="1560" r:id="rId65"/>
    <p:sldId id="1421" r:id="rId66"/>
    <p:sldId id="1497" r:id="rId67"/>
    <p:sldId id="1504" r:id="rId68"/>
    <p:sldId id="1526" r:id="rId69"/>
    <p:sldId id="1525" r:id="rId70"/>
    <p:sldId id="1527" r:id="rId71"/>
    <p:sldId id="1545" r:id="rId72"/>
    <p:sldId id="1434" r:id="rId73"/>
    <p:sldId id="1505" r:id="rId74"/>
    <p:sldId id="1506" r:id="rId75"/>
    <p:sldId id="1507" r:id="rId76"/>
    <p:sldId id="1508" r:id="rId77"/>
    <p:sldId id="1524" r:id="rId78"/>
    <p:sldId id="1492" r:id="rId79"/>
    <p:sldId id="1493" r:id="rId80"/>
    <p:sldId id="1494" r:id="rId81"/>
    <p:sldId id="1522" r:id="rId82"/>
    <p:sldId id="1529" r:id="rId83"/>
    <p:sldId id="1544" r:id="rId84"/>
    <p:sldId id="1333" r:id="rId8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8"/>
    <p:restoredTop sz="88028"/>
  </p:normalViewPr>
  <p:slideViewPr>
    <p:cSldViewPr snapToGrid="0" snapToObjects="1">
      <p:cViewPr varScale="1">
        <p:scale>
          <a:sx n="108" d="100"/>
          <a:sy n="108" d="100"/>
        </p:scale>
        <p:origin x="704" y="184"/>
      </p:cViewPr>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9AB77-0187-9C4D-8FE4-3BB0B556C1FD}" type="datetimeFigureOut">
              <a:rPr lang="en-US" smtClean="0"/>
              <a:t>6/22/22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D52D18-1A53-9047-8D70-305D7E704F64}" type="slidenum">
              <a:rPr lang="en-US" smtClean="0"/>
              <a:t>‹#›</a:t>
            </a:fld>
            <a:endParaRPr lang="en-US"/>
          </a:p>
        </p:txBody>
      </p:sp>
    </p:spTree>
    <p:extLst>
      <p:ext uri="{BB962C8B-B14F-4D97-AF65-F5344CB8AC3E}">
        <p14:creationId xmlns:p14="http://schemas.microsoft.com/office/powerpoint/2010/main" val="3594427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law.lis.virginia.gov/vacode/18.2-433.1" TargetMode="External"/><Relationship Id="rId3" Type="http://schemas.openxmlformats.org/officeDocument/2006/relationships/hyperlink" Target="http://law.lis.virginia.gov/vacode/18.2-47" TargetMode="External"/><Relationship Id="rId7" Type="http://schemas.openxmlformats.org/officeDocument/2006/relationships/hyperlink" Target="http://law.lis.virginia.gov/vacode/18.2-85"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law.lis.virginia.gov/vacode/22.1-277.07" TargetMode="External"/><Relationship Id="rId5" Type="http://schemas.openxmlformats.org/officeDocument/2006/relationships/hyperlink" Target="http://law.lis.virginia.gov/vacode/18.2-60.3" TargetMode="External"/><Relationship Id="rId10" Type="http://schemas.openxmlformats.org/officeDocument/2006/relationships/hyperlink" Target="http://law.lis.virginia.gov/vacode/18.2-83" TargetMode="External"/><Relationship Id="rId4" Type="http://schemas.openxmlformats.org/officeDocument/2006/relationships/hyperlink" Target="http://law.lis.virginia.gov/vacode/18.2-48" TargetMode="External"/><Relationship Id="rId9" Type="http://schemas.openxmlformats.org/officeDocument/2006/relationships/hyperlink" Target="http://law.lis.virginia.gov/vacode/18.2-87.1"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law.lis.virginia.gov/vacode/18.2-307.1/" TargetMode="External"/><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Offenses: </a:t>
            </a:r>
            <a:r>
              <a:rPr lang="en-US" sz="1200" b="0" i="1" u="none" strike="noStrike" kern="1200" dirty="0">
                <a:solidFill>
                  <a:schemeClr val="tx1"/>
                </a:solidFill>
                <a:effectLst/>
                <a:latin typeface="+mn-lt"/>
                <a:ea typeface="+mn-ea"/>
                <a:cs typeface="+mn-cs"/>
              </a:rPr>
              <a:t>1. Alcohol, marijuana, a controlled substance, an imitation controlled substance, or an anabolic steroid on a school bus, on school property, or at a school-sponsored activity, including the theft or attempted theft of student prescription medications;</a:t>
            </a:r>
            <a:endParaRPr lang="en-US" sz="1200" b="0" i="0" u="none" strike="noStrike" kern="1200" dirty="0">
              <a:solidFill>
                <a:schemeClr val="tx1"/>
              </a:solidFill>
              <a:effectLst/>
              <a:latin typeface="+mn-lt"/>
              <a:ea typeface="+mn-ea"/>
              <a:cs typeface="+mn-cs"/>
            </a:endParaRPr>
          </a:p>
          <a:p>
            <a:r>
              <a:rPr lang="en-US" sz="1200" b="0" i="1" u="none" strike="noStrike" kern="1200" dirty="0">
                <a:solidFill>
                  <a:schemeClr val="tx1"/>
                </a:solidFill>
                <a:effectLst/>
                <a:latin typeface="+mn-lt"/>
                <a:ea typeface="+mn-ea"/>
                <a:cs typeface="+mn-cs"/>
              </a:rPr>
              <a:t>2. The</a:t>
            </a:r>
            <a:r>
              <a:rPr lang="en-US" sz="1200" b="0" i="0" u="none" strike="noStrike" kern="1200" dirty="0">
                <a:solidFill>
                  <a:schemeClr val="tx1"/>
                </a:solidFill>
                <a:effectLst/>
                <a:latin typeface="+mn-lt"/>
                <a:ea typeface="+mn-ea"/>
                <a:cs typeface="+mn-cs"/>
              </a:rPr>
              <a:t> assault and battery that results in bodily injury</a:t>
            </a:r>
            <a:r>
              <a:rPr lang="en-US" sz="1200" b="0" i="0" u="none" strike="sngStrike" kern="1200" dirty="0">
                <a:solidFill>
                  <a:schemeClr val="tx1"/>
                </a:solidFill>
                <a:effectLst/>
                <a:latin typeface="+mn-lt"/>
                <a:ea typeface="+mn-ea"/>
                <a:cs typeface="+mn-cs"/>
              </a:rPr>
              <a:t>,</a:t>
            </a:r>
            <a:r>
              <a:rPr lang="en-US" sz="1200" b="0" i="1" u="none" strike="noStrike" kern="1200" dirty="0">
                <a:solidFill>
                  <a:schemeClr val="tx1"/>
                </a:solidFill>
                <a:effectLst/>
                <a:latin typeface="+mn-lt"/>
                <a:ea typeface="+mn-ea"/>
                <a:cs typeface="+mn-cs"/>
              </a:rPr>
              <a:t> of any person on a school bus, on school property, or at a school-sponsored activity;</a:t>
            </a:r>
            <a:endParaRPr lang="en-US" sz="1200" b="0" i="0" u="none" strike="noStrike" kern="1200" dirty="0">
              <a:solidFill>
                <a:schemeClr val="tx1"/>
              </a:solidFill>
              <a:effectLst/>
              <a:latin typeface="+mn-lt"/>
              <a:ea typeface="+mn-ea"/>
              <a:cs typeface="+mn-cs"/>
            </a:endParaRPr>
          </a:p>
          <a:p>
            <a:r>
              <a:rPr lang="en-US" sz="1200" b="0" i="1" u="none" strike="noStrike" kern="1200" dirty="0">
                <a:solidFill>
                  <a:schemeClr val="tx1"/>
                </a:solidFill>
                <a:effectLst/>
                <a:latin typeface="+mn-lt"/>
                <a:ea typeface="+mn-ea"/>
                <a:cs typeface="+mn-cs"/>
              </a:rPr>
              <a:t>3. The</a:t>
            </a:r>
            <a:r>
              <a:rPr lang="en-US" sz="1200" b="0" i="0" u="none" strike="noStrike" kern="1200" dirty="0">
                <a:solidFill>
                  <a:schemeClr val="tx1"/>
                </a:solidFill>
                <a:effectLst/>
                <a:latin typeface="+mn-lt"/>
                <a:ea typeface="+mn-ea"/>
                <a:cs typeface="+mn-cs"/>
              </a:rPr>
              <a:t> sexual assault, death, shooting, stabbing, cutting, or wounding of any person, abduction of any person as described in § </a:t>
            </a:r>
            <a:r>
              <a:rPr lang="en-US" sz="1200" b="1" i="0" u="none" strike="noStrike" kern="1200" dirty="0">
                <a:solidFill>
                  <a:schemeClr val="tx1"/>
                </a:solidFill>
                <a:effectLst/>
                <a:latin typeface="+mn-lt"/>
                <a:ea typeface="+mn-ea"/>
                <a:cs typeface="+mn-cs"/>
                <a:hlinkClick r:id="rId3"/>
              </a:rPr>
              <a:t>18.2-47</a:t>
            </a:r>
            <a:r>
              <a:rPr lang="en-US" sz="1200" b="0" i="0" u="none" strike="noStrike" kern="1200" dirty="0">
                <a:solidFill>
                  <a:schemeClr val="tx1"/>
                </a:solidFill>
                <a:effectLst/>
                <a:latin typeface="+mn-lt"/>
                <a:ea typeface="+mn-ea"/>
                <a:cs typeface="+mn-cs"/>
              </a:rPr>
              <a:t>or </a:t>
            </a:r>
            <a:r>
              <a:rPr lang="en-US" sz="1200" b="1" i="0" u="none" strike="noStrike" kern="1200" dirty="0">
                <a:solidFill>
                  <a:schemeClr val="tx1"/>
                </a:solidFill>
                <a:effectLst/>
                <a:latin typeface="+mn-lt"/>
                <a:ea typeface="+mn-ea"/>
                <a:cs typeface="+mn-cs"/>
                <a:hlinkClick r:id="rId4"/>
              </a:rPr>
              <a:t>18.2-48</a:t>
            </a:r>
            <a:r>
              <a:rPr lang="en-US" sz="1200" b="0" i="0" u="none" strike="noStrike" kern="1200" dirty="0">
                <a:solidFill>
                  <a:schemeClr val="tx1"/>
                </a:solidFill>
                <a:effectLst/>
                <a:latin typeface="+mn-lt"/>
                <a:ea typeface="+mn-ea"/>
                <a:cs typeface="+mn-cs"/>
              </a:rPr>
              <a:t>, or stalking of any person as described in § </a:t>
            </a:r>
            <a:r>
              <a:rPr lang="en-US" sz="1200" b="1" i="0" u="none" strike="noStrike" kern="1200" dirty="0">
                <a:solidFill>
                  <a:schemeClr val="tx1"/>
                </a:solidFill>
                <a:effectLst/>
                <a:latin typeface="+mn-lt"/>
                <a:ea typeface="+mn-ea"/>
                <a:cs typeface="+mn-cs"/>
                <a:hlinkClick r:id="rId5"/>
              </a:rPr>
              <a:t>18.2-60.3</a:t>
            </a:r>
            <a:r>
              <a:rPr lang="en-US" sz="1200" b="0" i="0" u="none" strike="noStrike" kern="1200" dirty="0">
                <a:solidFill>
                  <a:schemeClr val="tx1"/>
                </a:solidFill>
                <a:effectLst/>
                <a:latin typeface="+mn-lt"/>
                <a:ea typeface="+mn-ea"/>
                <a:cs typeface="+mn-cs"/>
              </a:rPr>
              <a:t>, on a school bus, on school property, or at a school-sponsored activity</a:t>
            </a:r>
            <a:r>
              <a:rPr lang="en-US" sz="1200" b="0" i="1" u="none" strike="noStrike" kern="1200" dirty="0">
                <a:solidFill>
                  <a:schemeClr val="tx1"/>
                </a:solidFill>
                <a:effectLst/>
                <a:latin typeface="+mn-lt"/>
                <a:ea typeface="+mn-ea"/>
                <a:cs typeface="+mn-cs"/>
              </a:rPr>
              <a:t>4. Any written</a:t>
            </a:r>
            <a:r>
              <a:rPr lang="en-US" sz="1200" b="0" i="0" u="none" strike="noStrike" kern="1200" dirty="0">
                <a:solidFill>
                  <a:schemeClr val="tx1"/>
                </a:solidFill>
                <a:effectLst/>
                <a:latin typeface="+mn-lt"/>
                <a:ea typeface="+mn-ea"/>
                <a:cs typeface="+mn-cs"/>
              </a:rPr>
              <a:t> threats against school personnel while on a school bus, on school property</a:t>
            </a:r>
            <a:r>
              <a:rPr lang="en-US" sz="1200" b="0" i="1" u="none" strike="noStrike" kern="12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 or at a school-sponsored activity;</a:t>
            </a:r>
            <a:r>
              <a:rPr lang="en-US" sz="1200" b="0" i="0" u="none" strike="sngStrike" kern="1200" dirty="0">
                <a:solidFill>
                  <a:schemeClr val="tx1"/>
                </a:solidFill>
                <a:effectLst/>
                <a:latin typeface="+mn-lt"/>
                <a:ea typeface="+mn-ea"/>
                <a:cs typeface="+mn-cs"/>
              </a:rPr>
              <a:t> (v) the</a:t>
            </a:r>
            <a:endParaRPr lang="en-US" sz="1200" b="0" i="0" u="none" strike="noStrike" kern="1200" dirty="0">
              <a:solidFill>
                <a:schemeClr val="tx1"/>
              </a:solidFill>
              <a:effectLst/>
              <a:latin typeface="+mn-lt"/>
              <a:ea typeface="+mn-ea"/>
              <a:cs typeface="+mn-cs"/>
            </a:endParaRPr>
          </a:p>
          <a:p>
            <a:r>
              <a:rPr lang="en-US" sz="1200" b="0" i="1" u="none" strike="noStrike" kern="1200" dirty="0">
                <a:solidFill>
                  <a:schemeClr val="tx1"/>
                </a:solidFill>
                <a:effectLst/>
                <a:latin typeface="+mn-lt"/>
                <a:ea typeface="+mn-ea"/>
                <a:cs typeface="+mn-cs"/>
              </a:rPr>
              <a:t>5. The</a:t>
            </a:r>
            <a:r>
              <a:rPr lang="en-US" sz="1200" b="0" i="0" u="none" strike="noStrike" kern="1200" dirty="0">
                <a:solidFill>
                  <a:schemeClr val="tx1"/>
                </a:solidFill>
                <a:effectLst/>
                <a:latin typeface="+mn-lt"/>
                <a:ea typeface="+mn-ea"/>
                <a:cs typeface="+mn-cs"/>
              </a:rPr>
              <a:t> illegal carrying of a firearm, as defined in § </a:t>
            </a:r>
            <a:r>
              <a:rPr lang="en-US" sz="1200" b="1" i="0" u="none" strike="noStrike" kern="1200" dirty="0">
                <a:solidFill>
                  <a:schemeClr val="tx1"/>
                </a:solidFill>
                <a:effectLst/>
                <a:latin typeface="+mn-lt"/>
                <a:ea typeface="+mn-ea"/>
                <a:cs typeface="+mn-cs"/>
                <a:hlinkClick r:id="rId6"/>
              </a:rPr>
              <a:t>22.1-277.07</a:t>
            </a:r>
            <a:r>
              <a:rPr lang="en-US" sz="1200" b="0" i="0" u="none" strike="noStrike" kern="1200" dirty="0">
                <a:solidFill>
                  <a:schemeClr val="tx1"/>
                </a:solidFill>
                <a:effectLst/>
                <a:latin typeface="+mn-lt"/>
                <a:ea typeface="+mn-ea"/>
                <a:cs typeface="+mn-cs"/>
              </a:rPr>
              <a:t>, onto school property;</a:t>
            </a:r>
            <a:r>
              <a:rPr lang="en-US" sz="1200" b="0" i="0" u="none" strike="sngStrike" kern="1200" dirty="0">
                <a:solidFill>
                  <a:schemeClr val="tx1"/>
                </a:solidFill>
                <a:effectLst/>
                <a:latin typeface="+mn-lt"/>
                <a:ea typeface="+mn-ea"/>
                <a:cs typeface="+mn-cs"/>
              </a:rPr>
              <a:t> </a:t>
            </a:r>
          </a:p>
          <a:p>
            <a:r>
              <a:rPr lang="en-US" sz="1200" b="0" i="1" u="none" strike="noStrike" kern="1200" dirty="0">
                <a:solidFill>
                  <a:schemeClr val="tx1"/>
                </a:solidFill>
                <a:effectLst/>
                <a:latin typeface="+mn-lt"/>
                <a:ea typeface="+mn-ea"/>
                <a:cs typeface="+mn-cs"/>
              </a:rPr>
              <a:t>6. Any</a:t>
            </a:r>
            <a:r>
              <a:rPr lang="en-US" sz="1200" b="0" i="0" u="none" strike="noStrike" kern="1200" dirty="0">
                <a:solidFill>
                  <a:schemeClr val="tx1"/>
                </a:solidFill>
                <a:effectLst/>
                <a:latin typeface="+mn-lt"/>
                <a:ea typeface="+mn-ea"/>
                <a:cs typeface="+mn-cs"/>
              </a:rPr>
              <a:t> illegal conduct involving firebombs, explosive materials or devices, or hoax explosive devices, as defined in § </a:t>
            </a:r>
            <a:r>
              <a:rPr lang="en-US" sz="1200" b="1" i="0" u="none" strike="noStrike" kern="1200" dirty="0">
                <a:solidFill>
                  <a:schemeClr val="tx1"/>
                </a:solidFill>
                <a:effectLst/>
                <a:latin typeface="+mn-lt"/>
                <a:ea typeface="+mn-ea"/>
                <a:cs typeface="+mn-cs"/>
                <a:hlinkClick r:id="rId7"/>
              </a:rPr>
              <a:t>18.2-85</a:t>
            </a:r>
            <a:r>
              <a:rPr lang="en-US" sz="1200" b="0" i="0" u="none" strike="noStrike" kern="1200" dirty="0">
                <a:solidFill>
                  <a:schemeClr val="tx1"/>
                </a:solidFill>
                <a:effectLst/>
                <a:latin typeface="+mn-lt"/>
                <a:ea typeface="+mn-ea"/>
                <a:cs typeface="+mn-cs"/>
              </a:rPr>
              <a:t>, or explosive or incendiary devices, as defined in § </a:t>
            </a:r>
            <a:r>
              <a:rPr lang="en-US" sz="1200" b="1" i="0" u="none" strike="noStrike" kern="1200" dirty="0">
                <a:solidFill>
                  <a:schemeClr val="tx1"/>
                </a:solidFill>
                <a:effectLst/>
                <a:latin typeface="+mn-lt"/>
                <a:ea typeface="+mn-ea"/>
                <a:cs typeface="+mn-cs"/>
                <a:hlinkClick r:id="rId8"/>
              </a:rPr>
              <a:t>18.2-433.1</a:t>
            </a:r>
            <a:r>
              <a:rPr lang="en-US" sz="1200" b="0" i="0" u="none" strike="noStrike" kern="1200" dirty="0">
                <a:solidFill>
                  <a:schemeClr val="tx1"/>
                </a:solidFill>
                <a:effectLst/>
                <a:latin typeface="+mn-lt"/>
                <a:ea typeface="+mn-ea"/>
                <a:cs typeface="+mn-cs"/>
              </a:rPr>
              <a:t>, or chemical bombs, as described in § </a:t>
            </a:r>
            <a:r>
              <a:rPr lang="en-US" sz="1200" b="1" i="0" u="none" strike="noStrike" kern="1200" dirty="0">
                <a:solidFill>
                  <a:schemeClr val="tx1"/>
                </a:solidFill>
                <a:effectLst/>
                <a:latin typeface="+mn-lt"/>
                <a:ea typeface="+mn-ea"/>
                <a:cs typeface="+mn-cs"/>
                <a:hlinkClick r:id="rId9"/>
              </a:rPr>
              <a:t>18.2-87.1</a:t>
            </a:r>
            <a:r>
              <a:rPr lang="en-US" sz="1200" b="0" i="0" u="none" strike="noStrike" kern="1200" dirty="0">
                <a:solidFill>
                  <a:schemeClr val="tx1"/>
                </a:solidFill>
                <a:effectLst/>
                <a:latin typeface="+mn-lt"/>
                <a:ea typeface="+mn-ea"/>
                <a:cs typeface="+mn-cs"/>
              </a:rPr>
              <a:t>, on a school bus, on school property, or at a school-sponsored activity;</a:t>
            </a:r>
            <a:r>
              <a:rPr lang="en-US" sz="1200" b="0" i="0" u="none" strike="sngStrike" kern="1200" dirty="0">
                <a:solidFill>
                  <a:schemeClr val="tx1"/>
                </a:solidFill>
                <a:effectLst/>
                <a:latin typeface="+mn-lt"/>
                <a:ea typeface="+mn-ea"/>
                <a:cs typeface="+mn-cs"/>
              </a:rPr>
              <a:t> </a:t>
            </a:r>
            <a:endParaRPr lang="en-US" sz="1200" b="0" i="0" u="none" strike="noStrike" kern="1200" dirty="0">
              <a:solidFill>
                <a:schemeClr val="tx1"/>
              </a:solidFill>
              <a:effectLst/>
              <a:latin typeface="+mn-lt"/>
              <a:ea typeface="+mn-ea"/>
              <a:cs typeface="+mn-cs"/>
            </a:endParaRPr>
          </a:p>
          <a:p>
            <a:r>
              <a:rPr lang="en-US" sz="1200" b="0" i="1" u="none" strike="noStrike" kern="1200" dirty="0">
                <a:solidFill>
                  <a:schemeClr val="tx1"/>
                </a:solidFill>
                <a:effectLst/>
                <a:latin typeface="+mn-lt"/>
                <a:ea typeface="+mn-ea"/>
                <a:cs typeface="+mn-cs"/>
              </a:rPr>
              <a:t>7. Any</a:t>
            </a:r>
            <a:r>
              <a:rPr lang="en-US" sz="1200" b="0" i="0" u="none" strike="noStrike" kern="1200" dirty="0">
                <a:solidFill>
                  <a:schemeClr val="tx1"/>
                </a:solidFill>
                <a:effectLst/>
                <a:latin typeface="+mn-lt"/>
                <a:ea typeface="+mn-ea"/>
                <a:cs typeface="+mn-cs"/>
              </a:rPr>
              <a:t> threats or false threats to bomb, as described in § </a:t>
            </a:r>
            <a:r>
              <a:rPr lang="en-US" sz="1200" b="1" i="0" u="none" strike="noStrike" kern="1200" dirty="0">
                <a:solidFill>
                  <a:schemeClr val="tx1"/>
                </a:solidFill>
                <a:effectLst/>
                <a:latin typeface="+mn-lt"/>
                <a:ea typeface="+mn-ea"/>
                <a:cs typeface="+mn-cs"/>
                <a:hlinkClick r:id="rId10"/>
              </a:rPr>
              <a:t>18.2-83</a:t>
            </a:r>
            <a:r>
              <a:rPr lang="en-US" sz="1200" b="0" i="0" u="none" strike="noStrike" kern="1200" dirty="0">
                <a:solidFill>
                  <a:schemeClr val="tx1"/>
                </a:solidFill>
                <a:effectLst/>
                <a:latin typeface="+mn-lt"/>
                <a:ea typeface="+mn-ea"/>
                <a:cs typeface="+mn-cs"/>
              </a:rPr>
              <a:t>, made against school personnel or involving school property or school buses; or</a:t>
            </a:r>
          </a:p>
          <a:p>
            <a:r>
              <a:rPr lang="en-US" sz="1200" b="0" i="1" u="none" strike="noStrike" kern="1200" dirty="0">
                <a:solidFill>
                  <a:schemeClr val="tx1"/>
                </a:solidFill>
                <a:effectLst/>
                <a:latin typeface="+mn-lt"/>
                <a:ea typeface="+mn-ea"/>
                <a:cs typeface="+mn-cs"/>
              </a:rPr>
              <a:t>8. The</a:t>
            </a:r>
            <a:r>
              <a:rPr lang="en-US" sz="1200" b="0" i="0" u="none" strike="noStrike" kern="1200" dirty="0">
                <a:solidFill>
                  <a:schemeClr val="tx1"/>
                </a:solidFill>
                <a:effectLst/>
                <a:latin typeface="+mn-lt"/>
                <a:ea typeface="+mn-ea"/>
                <a:cs typeface="+mn-cs"/>
              </a:rPr>
              <a:t> arrest of any student for an incident occurring on a school bus, on school property, or at a school-sponsored activity, including the charge therefor.</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18</a:t>
            </a:fld>
            <a:endParaRPr lang="en-US"/>
          </a:p>
        </p:txBody>
      </p:sp>
    </p:spTree>
    <p:extLst>
      <p:ext uri="{BB962C8B-B14F-4D97-AF65-F5344CB8AC3E}">
        <p14:creationId xmlns:p14="http://schemas.microsoft.com/office/powerpoint/2010/main" val="2163410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Governor signed this provision on June 22, 2022</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62</a:t>
            </a:fld>
            <a:endParaRPr lang="en-US"/>
          </a:p>
        </p:txBody>
      </p:sp>
    </p:spTree>
    <p:extLst>
      <p:ext uri="{BB962C8B-B14F-4D97-AF65-F5344CB8AC3E}">
        <p14:creationId xmlns:p14="http://schemas.microsoft.com/office/powerpoint/2010/main" val="4112584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Governor signed this provision on June 22, 2022</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64</a:t>
            </a:fld>
            <a:endParaRPr lang="en-US"/>
          </a:p>
        </p:txBody>
      </p:sp>
    </p:spTree>
    <p:extLst>
      <p:ext uri="{BB962C8B-B14F-4D97-AF65-F5344CB8AC3E}">
        <p14:creationId xmlns:p14="http://schemas.microsoft.com/office/powerpoint/2010/main" val="482603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E.g. Chase from Fairfax to Loudoun to Prince William – Could not charge offenses committed in Loudoun.</a:t>
            </a:r>
          </a:p>
        </p:txBody>
      </p:sp>
      <p:sp>
        <p:nvSpPr>
          <p:cNvPr id="4" name="Slide Number Placeholder 3"/>
          <p:cNvSpPr>
            <a:spLocks noGrp="1"/>
          </p:cNvSpPr>
          <p:nvPr>
            <p:ph type="sldNum" sz="quarter" idx="5"/>
          </p:nvPr>
        </p:nvSpPr>
        <p:spPr/>
        <p:txBody>
          <a:bodyPr/>
          <a:lstStyle/>
          <a:p>
            <a:fld id="{C7D52D18-1A53-9047-8D70-305D7E704F64}" type="slidenum">
              <a:rPr lang="en-US" smtClean="0"/>
              <a:t>21</a:t>
            </a:fld>
            <a:endParaRPr lang="en-US"/>
          </a:p>
        </p:txBody>
      </p:sp>
    </p:spTree>
    <p:extLst>
      <p:ext uri="{BB962C8B-B14F-4D97-AF65-F5344CB8AC3E}">
        <p14:creationId xmlns:p14="http://schemas.microsoft.com/office/powerpoint/2010/main" val="260384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2021 Code Section: A. It is unlawful for any person who knows or should know that another person suffers from mental incapacity to, through the use of that other person's mental incapacity, take, obtain, or convert money or other thing of value belonging to that other person with the intent to permanently deprive him thereof. 2021 definition of incapacitated adult: D. As used in this section, "mental incapacity" means that condition of a person existing at the time of the offense described in subsection A that prevents him from understanding the nature or consequences of the transaction or disposition of money or other thing of value involved in such offense.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35</a:t>
            </a:fld>
            <a:endParaRPr lang="en-US"/>
          </a:p>
        </p:txBody>
      </p:sp>
    </p:spTree>
    <p:extLst>
      <p:ext uri="{BB962C8B-B14F-4D97-AF65-F5344CB8AC3E}">
        <p14:creationId xmlns:p14="http://schemas.microsoft.com/office/powerpoint/2010/main" val="681287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Also </a:t>
            </a:r>
            <a:r>
              <a:rPr lang="en-US" sz="1200" i="1" u="sng" kern="1200" dirty="0" err="1">
                <a:solidFill>
                  <a:schemeClr val="tx1"/>
                </a:solidFill>
                <a:effectLst/>
                <a:latin typeface="+mn-lt"/>
                <a:ea typeface="+mn-ea"/>
                <a:cs typeface="+mn-cs"/>
              </a:rPr>
              <a:t>Chittum</a:t>
            </a:r>
            <a:r>
              <a:rPr lang="en-US" sz="1200" i="1" u="sng" kern="1200" dirty="0">
                <a:solidFill>
                  <a:schemeClr val="tx1"/>
                </a:solidFill>
                <a:effectLst/>
                <a:latin typeface="+mn-lt"/>
                <a:ea typeface="+mn-ea"/>
                <a:cs typeface="+mn-cs"/>
              </a:rPr>
              <a:t> v. Commonwealth</a:t>
            </a:r>
            <a:r>
              <a:rPr lang="en-US" sz="1200" kern="1200" dirty="0">
                <a:solidFill>
                  <a:schemeClr val="tx1"/>
                </a:solidFill>
                <a:effectLst/>
                <a:latin typeface="+mn-lt"/>
                <a:ea typeface="+mn-ea"/>
                <a:cs typeface="+mn-cs"/>
              </a:rPr>
              <a:t>: January 25, 2022: § 64.2-1612, to explain that a power of attorney has a duty to “act in accordance with the principal’s reasonable expectations to the extent actually known by the agent and, otherwise, in the principal’s best interest;” “act in good faith;” “act only within the scope of authority granted in the power of attorney;” and “act loyally for the principal’s benefit.”</a:t>
            </a:r>
          </a:p>
          <a:p>
            <a:r>
              <a:rPr lang="en-US" sz="1200" kern="1200" dirty="0">
                <a:solidFill>
                  <a:schemeClr val="tx1"/>
                </a:solidFill>
                <a:effectLst/>
                <a:latin typeface="+mn-lt"/>
                <a:ea typeface="+mn-ea"/>
                <a:cs typeface="+mn-cs"/>
              </a:rPr>
              <a:t>In this case, the Court concluded that the defendant had an obligation to preserve the victim’s assets. By transferring the funds to herself, the Court found that the defendant acted contrary to, and outside the scope of, her duties owed to the victim acting as her agent pursuant to the power of attorney.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7D52D18-1A53-9047-8D70-305D7E704F64}" type="slidenum">
              <a:rPr lang="en-US" smtClean="0"/>
              <a:t>36</a:t>
            </a:fld>
            <a:endParaRPr lang="en-US"/>
          </a:p>
        </p:txBody>
      </p:sp>
    </p:spTree>
    <p:extLst>
      <p:ext uri="{BB962C8B-B14F-4D97-AF65-F5344CB8AC3E}">
        <p14:creationId xmlns:p14="http://schemas.microsoft.com/office/powerpoint/2010/main" val="3435062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43</a:t>
            </a:fld>
            <a:endParaRPr lang="en-US"/>
          </a:p>
        </p:txBody>
      </p:sp>
    </p:spTree>
    <p:extLst>
      <p:ext uri="{BB962C8B-B14F-4D97-AF65-F5344CB8AC3E}">
        <p14:creationId xmlns:p14="http://schemas.microsoft.com/office/powerpoint/2010/main" val="304468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46.2-816.1 A. As used in this section, "vulnerable road user" means a pedestrian; the operator of or passenger on a bicycle, electric personal assistive mobility device, electric power-assisted bicycle, wheel chair or wheel chair conveyance, skateboard, roller skates, motorized skateboard or scooter, or animal-drawn vehicle or any attached device; or any person riding an animal.</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50</a:t>
            </a:fld>
            <a:endParaRPr lang="en-US"/>
          </a:p>
        </p:txBody>
      </p:sp>
    </p:spTree>
    <p:extLst>
      <p:ext uri="{BB962C8B-B14F-4D97-AF65-F5344CB8AC3E}">
        <p14:creationId xmlns:p14="http://schemas.microsoft.com/office/powerpoint/2010/main" val="3242197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2021 version: If any person sells or barters, or exhibits for sale or for barter, or gives or furnishes, or causes to be sold, bartered, given or furnished, or has in his possession, or under his control, with the intent of selling, bartering, giving or furnishing, any blackjack, brass or metal knucks, any disc of whatever configuration having at least two points or pointed blades which is designed to be thrown or propelled and which may be known as a throwing star or oriental dart, switchblade knife, ballistic knife as defined in § </a:t>
            </a:r>
            <a:r>
              <a:rPr lang="en-US" dirty="0">
                <a:hlinkClick r:id="rId3"/>
              </a:rPr>
              <a:t>18.2-307.1</a:t>
            </a:r>
            <a:r>
              <a:rPr lang="en-US" dirty="0"/>
              <a:t>, or like weapons, such person is guilty of a Class 4 misdemeanor. The having in one's possession of any such weapon shall be prima facie evidence, except in the case of a conservator of the peace, of his intent to sell, barter, give or furnish the same.</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52</a:t>
            </a:fld>
            <a:endParaRPr lang="en-US"/>
          </a:p>
        </p:txBody>
      </p:sp>
    </p:spTree>
    <p:extLst>
      <p:ext uri="{BB962C8B-B14F-4D97-AF65-F5344CB8AC3E}">
        <p14:creationId xmlns:p14="http://schemas.microsoft.com/office/powerpoint/2010/main" val="2567019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 person who possesses on his person or in any public place marijuana or marijuana products in excess of 1 ounce is subject to a civil penalty of no more than $25.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 person who possesses on his person or in any public place more than one pound of marijuana or an equivalent amount of marijuana product as determined by regulation promulgated by the Board is guilty of a felony punishable by a term of imprisonment of not less than one year nor more than 10 years and a fine of not more than $250,000, or both.</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58</a:t>
            </a:fld>
            <a:endParaRPr lang="en-US"/>
          </a:p>
        </p:txBody>
      </p:sp>
    </p:spTree>
    <p:extLst>
      <p:ext uri="{BB962C8B-B14F-4D97-AF65-F5344CB8AC3E}">
        <p14:creationId xmlns:p14="http://schemas.microsoft.com/office/powerpoint/2010/main" val="1997996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Governor signed this provision on June 22, 2022</a:t>
            </a:r>
          </a:p>
        </p:txBody>
      </p:sp>
      <p:sp>
        <p:nvSpPr>
          <p:cNvPr id="4" name="Slide Number Placeholder 3"/>
          <p:cNvSpPr>
            <a:spLocks noGrp="1"/>
          </p:cNvSpPr>
          <p:nvPr>
            <p:ph type="sldNum" sz="quarter" idx="5"/>
          </p:nvPr>
        </p:nvSpPr>
        <p:spPr/>
        <p:txBody>
          <a:bodyPr/>
          <a:lstStyle/>
          <a:p>
            <a:fld id="{C7D52D18-1A53-9047-8D70-305D7E704F64}" type="slidenum">
              <a:rPr lang="en-US" smtClean="0"/>
              <a:t>61</a:t>
            </a:fld>
            <a:endParaRPr lang="en-US"/>
          </a:p>
        </p:txBody>
      </p:sp>
    </p:spTree>
    <p:extLst>
      <p:ext uri="{BB962C8B-B14F-4D97-AF65-F5344CB8AC3E}">
        <p14:creationId xmlns:p14="http://schemas.microsoft.com/office/powerpoint/2010/main" val="3646006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8" name="Slide Number"/>
          <p:cNvSpPr txBox="1">
            <a:spLocks noGrp="1"/>
          </p:cNvSpPr>
          <p:nvPr>
            <p:ph type="sldNum" sz="quarter" idx="2"/>
          </p:nvPr>
        </p:nvSpPr>
        <p:spPr>
          <a:prstGeom prst="rect">
            <a:avLst/>
          </a:prstGeom>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36003529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042E9B3-C803-544A-BE00-95AA5A881CB0}" type="datetimeFigureOut">
              <a:rPr lang="en-US" smtClean="0"/>
              <a:t>6/22/22</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2943394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42E9B3-C803-544A-BE00-95AA5A881CB0}" type="datetimeFigureOut">
              <a:rPr lang="en-US" smtClean="0"/>
              <a:t>6/22/22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32715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42E9B3-C803-544A-BE00-95AA5A881CB0}" type="datetimeFigureOut">
              <a:rPr lang="en-US" smtClean="0"/>
              <a:t>6/22/22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43203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042E9B3-C803-544A-BE00-95AA5A881CB0}" type="datetimeFigureOut">
              <a:rPr lang="en-US" smtClean="0"/>
              <a:t>6/22/22</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13483854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8" name="Group"/>
          <p:cNvGrpSpPr/>
          <p:nvPr/>
        </p:nvGrpSpPr>
        <p:grpSpPr>
          <a:xfrm>
            <a:off x="-2" y="-332914"/>
            <a:ext cx="12192003" cy="7190914"/>
            <a:chOff x="0" y="0"/>
            <a:chExt cx="9144000" cy="7190913"/>
          </a:xfrm>
        </p:grpSpPr>
        <p:sp>
          <p:nvSpPr>
            <p:cNvPr id="2" name="Rectangle"/>
            <p:cNvSpPr/>
            <p:nvPr/>
          </p:nvSpPr>
          <p:spPr>
            <a:xfrm>
              <a:off x="0" y="810750"/>
              <a:ext cx="9144001" cy="1154114"/>
            </a:xfrm>
            <a:prstGeom prst="rect">
              <a:avLst/>
            </a:prstGeom>
            <a:solidFill>
              <a:schemeClr val="accent2"/>
            </a:solidFill>
            <a:ln w="12700" cap="flat">
              <a:noFill/>
              <a:miter lim="400000"/>
            </a:ln>
            <a:effectLst/>
          </p:spPr>
          <p:txBody>
            <a:bodyPr wrap="square" lIns="45719" tIns="45719" rIns="45719" bIns="45719" numCol="1" anchor="ctr">
              <a:noAutofit/>
            </a:bodyPr>
            <a:lstStyle/>
            <a:p>
              <a:pPr>
                <a:defRPr sz="1800"/>
              </a:pPr>
              <a:endParaRPr sz="1800"/>
            </a:p>
          </p:txBody>
        </p:sp>
        <p:sp>
          <p:nvSpPr>
            <p:cNvPr id="3" name="Cacback"/>
            <p:cNvSpPr/>
            <p:nvPr/>
          </p:nvSpPr>
          <p:spPr>
            <a:xfrm>
              <a:off x="0" y="332913"/>
              <a:ext cx="1776413" cy="6858001"/>
            </a:xfrm>
            <a:prstGeom prst="rect">
              <a:avLst/>
            </a:prstGeom>
            <a:blipFill rotWithShape="1">
              <a:blip r:embed="rId7"/>
              <a:srcRect/>
              <a:tile tx="0" ty="0" sx="100000" sy="100000" flip="none" algn="tl"/>
            </a:blipFill>
            <a:ln w="12700" cap="flat">
              <a:noFill/>
              <a:miter lim="400000"/>
            </a:ln>
            <a:effectLst/>
          </p:spPr>
          <p:txBody>
            <a:bodyPr wrap="square" lIns="45719" tIns="45719" rIns="45719" bIns="45719" numCol="1" anchor="ctr">
              <a:noAutofit/>
            </a:bodyPr>
            <a:lstStyle/>
            <a:p>
              <a:pPr>
                <a:defRPr sz="1800"/>
              </a:pPr>
              <a:endParaRPr sz="1800"/>
            </a:p>
          </p:txBody>
        </p:sp>
        <p:grpSp>
          <p:nvGrpSpPr>
            <p:cNvPr id="16" name="Group"/>
            <p:cNvGrpSpPr/>
            <p:nvPr/>
          </p:nvGrpSpPr>
          <p:grpSpPr>
            <a:xfrm>
              <a:off x="97113" y="-1"/>
              <a:ext cx="7917001" cy="1667505"/>
              <a:chOff x="0" y="0"/>
              <a:chExt cx="7916999" cy="1667503"/>
            </a:xfrm>
          </p:grpSpPr>
          <p:sp>
            <p:nvSpPr>
              <p:cNvPr id="4" name="Shape"/>
              <p:cNvSpPr/>
              <p:nvPr/>
            </p:nvSpPr>
            <p:spPr>
              <a:xfrm rot="21092569">
                <a:off x="11546" y="1154968"/>
                <a:ext cx="1547850" cy="271464"/>
              </a:xfrm>
              <a:custGeom>
                <a:avLst/>
                <a:gdLst/>
                <a:ahLst/>
                <a:cxnLst>
                  <a:cxn ang="0">
                    <a:pos x="wd2" y="hd2"/>
                  </a:cxn>
                  <a:cxn ang="5400000">
                    <a:pos x="wd2" y="hd2"/>
                  </a:cxn>
                  <a:cxn ang="10800000">
                    <a:pos x="wd2" y="hd2"/>
                  </a:cxn>
                  <a:cxn ang="16200000">
                    <a:pos x="wd2" y="hd2"/>
                  </a:cxn>
                </a:cxnLst>
                <a:rect l="0" t="0" r="r" b="b"/>
                <a:pathLst>
                  <a:path w="19887" h="21474" extrusionOk="0">
                    <a:moveTo>
                      <a:pt x="19887" y="0"/>
                    </a:moveTo>
                    <a:cubicBezTo>
                      <a:pt x="9362" y="5651"/>
                      <a:pt x="4222" y="14065"/>
                      <a:pt x="1285" y="18084"/>
                    </a:cubicBezTo>
                    <a:cubicBezTo>
                      <a:pt x="-1713" y="21600"/>
                      <a:pt x="1408" y="18460"/>
                      <a:pt x="1897" y="21474"/>
                    </a:cubicBezTo>
                    <a:cubicBezTo>
                      <a:pt x="4997" y="18963"/>
                      <a:pt x="5201" y="12433"/>
                      <a:pt x="19887" y="3014"/>
                    </a:cubicBezTo>
                    <a:cubicBezTo>
                      <a:pt x="19887" y="3014"/>
                      <a:pt x="19887" y="0"/>
                      <a:pt x="19887" y="0"/>
                    </a:cubicBezTo>
                    <a:close/>
                  </a:path>
                </a:pathLst>
              </a:custGeom>
              <a:gradFill flip="none" rotWithShape="1">
                <a:gsLst>
                  <a:gs pos="0">
                    <a:srgbClr val="006600"/>
                  </a:gs>
                  <a:gs pos="100000">
                    <a:schemeClr val="accent1"/>
                  </a:gs>
                </a:gsLst>
                <a:lin ang="10800000" scaled="0"/>
              </a:gra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sp>
            <p:nvSpPr>
              <p:cNvPr id="5" name="Shape"/>
              <p:cNvSpPr/>
              <p:nvPr/>
            </p:nvSpPr>
            <p:spPr>
              <a:xfrm rot="21092569">
                <a:off x="1760079" y="446809"/>
                <a:ext cx="6133360" cy="773885"/>
              </a:xfrm>
              <a:custGeom>
                <a:avLst/>
                <a:gdLst/>
                <a:ahLst/>
                <a:cxnLst>
                  <a:cxn ang="0">
                    <a:pos x="wd2" y="hd2"/>
                  </a:cxn>
                  <a:cxn ang="5400000">
                    <a:pos x="wd2" y="hd2"/>
                  </a:cxn>
                  <a:cxn ang="10800000">
                    <a:pos x="wd2" y="hd2"/>
                  </a:cxn>
                  <a:cxn ang="16200000">
                    <a:pos x="wd2" y="hd2"/>
                  </a:cxn>
                </a:cxnLst>
                <a:rect l="0" t="0" r="r" b="b"/>
                <a:pathLst>
                  <a:path w="20246" h="16714" extrusionOk="0">
                    <a:moveTo>
                      <a:pt x="0" y="2108"/>
                    </a:moveTo>
                    <a:cubicBezTo>
                      <a:pt x="1336" y="1903"/>
                      <a:pt x="8835" y="-4886"/>
                      <a:pt x="18571" y="7045"/>
                    </a:cubicBezTo>
                    <a:cubicBezTo>
                      <a:pt x="21600" y="11023"/>
                      <a:pt x="19672" y="16165"/>
                      <a:pt x="19284" y="16714"/>
                    </a:cubicBezTo>
                    <a:cubicBezTo>
                      <a:pt x="19284" y="16714"/>
                      <a:pt x="19085" y="16577"/>
                      <a:pt x="18948" y="16508"/>
                    </a:cubicBezTo>
                    <a:cubicBezTo>
                      <a:pt x="19273" y="16097"/>
                      <a:pt x="21579" y="11845"/>
                      <a:pt x="18519" y="7731"/>
                    </a:cubicBezTo>
                    <a:cubicBezTo>
                      <a:pt x="10632" y="-1526"/>
                      <a:pt x="3647" y="463"/>
                      <a:pt x="89" y="3034"/>
                    </a:cubicBezTo>
                    <a:cubicBezTo>
                      <a:pt x="89" y="3034"/>
                      <a:pt x="0" y="2108"/>
                      <a:pt x="0" y="2108"/>
                    </a:cubicBezTo>
                    <a:close/>
                  </a:path>
                </a:pathLst>
              </a:custGeom>
              <a:solidFill>
                <a:srgbClr val="006600"/>
              </a:soli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grpSp>
            <p:nvGrpSpPr>
              <p:cNvPr id="15" name="Group"/>
              <p:cNvGrpSpPr/>
              <p:nvPr/>
            </p:nvGrpSpPr>
            <p:grpSpPr>
              <a:xfrm>
                <a:off x="1487211" y="850438"/>
                <a:ext cx="304801" cy="304801"/>
                <a:chOff x="0" y="0"/>
                <a:chExt cx="304800" cy="304800"/>
              </a:xfrm>
            </p:grpSpPr>
            <p:sp>
              <p:nvSpPr>
                <p:cNvPr id="6" name="Circle"/>
                <p:cNvSpPr/>
                <p:nvPr/>
              </p:nvSpPr>
              <p:spPr>
                <a:xfrm>
                  <a:off x="0" y="0"/>
                  <a:ext cx="304800" cy="304800"/>
                </a:xfrm>
                <a:prstGeom prst="ellipse">
                  <a:avLst/>
                </a:prstGeom>
                <a:gradFill flip="none" rotWithShape="1">
                  <a:gsLst>
                    <a:gs pos="0">
                      <a:srgbClr val="006600"/>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7" name="Circle"/>
                <p:cNvSpPr/>
                <p:nvPr/>
              </p:nvSpPr>
              <p:spPr>
                <a:xfrm>
                  <a:off x="152400" y="80962"/>
                  <a:ext cx="74613" cy="762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8" name="Circle"/>
                <p:cNvSpPr/>
                <p:nvPr/>
              </p:nvSpPr>
              <p:spPr>
                <a:xfrm>
                  <a:off x="47625" y="38100"/>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9" name="Circle"/>
                <p:cNvSpPr/>
                <p:nvPr/>
              </p:nvSpPr>
              <p:spPr>
                <a:xfrm>
                  <a:off x="47625" y="123825"/>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0" name="Circle"/>
                <p:cNvSpPr/>
                <p:nvPr/>
              </p:nvSpPr>
              <p:spPr>
                <a:xfrm>
                  <a:off x="119062" y="152400"/>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1" name="Circle"/>
                <p:cNvSpPr/>
                <p:nvPr/>
              </p:nvSpPr>
              <p:spPr>
                <a:xfrm>
                  <a:off x="214312" y="14287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2" name="Circle"/>
                <p:cNvSpPr/>
                <p:nvPr/>
              </p:nvSpPr>
              <p:spPr>
                <a:xfrm>
                  <a:off x="138112" y="21431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3" name="Circle"/>
                <p:cNvSpPr/>
                <p:nvPr/>
              </p:nvSpPr>
              <p:spPr>
                <a:xfrm>
                  <a:off x="47625" y="20002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4" name="Circle"/>
                <p:cNvSpPr/>
                <p:nvPr/>
              </p:nvSpPr>
              <p:spPr>
                <a:xfrm>
                  <a:off x="133350" y="476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grpSp>
        </p:grpSp>
        <p:sp>
          <p:nvSpPr>
            <p:cNvPr id="17" name="Rectangle"/>
            <p:cNvSpPr/>
            <p:nvPr/>
          </p:nvSpPr>
          <p:spPr>
            <a:xfrm>
              <a:off x="676275" y="2214100"/>
              <a:ext cx="1112838" cy="4976814"/>
            </a:xfrm>
            <a:prstGeom prst="rect">
              <a:avLst/>
            </a:prstGeom>
            <a:solidFill>
              <a:srgbClr val="FFFFFF">
                <a:alpha val="50195"/>
              </a:srgbClr>
            </a:solidFill>
            <a:ln w="12700" cap="flat">
              <a:noFill/>
              <a:miter lim="400000"/>
            </a:ln>
            <a:effectLst/>
          </p:spPr>
          <p:txBody>
            <a:bodyPr wrap="square" lIns="45719" tIns="45719" rIns="45719" bIns="45719" numCol="1" anchor="ctr">
              <a:noAutofit/>
            </a:bodyPr>
            <a:lstStyle/>
            <a:p>
              <a:pPr>
                <a:defRPr sz="1800"/>
              </a:pPr>
              <a:endParaRPr sz="1800"/>
            </a:p>
          </p:txBody>
        </p:sp>
      </p:grpSp>
      <p:sp>
        <p:nvSpPr>
          <p:cNvPr id="19" name="Title Text"/>
          <p:cNvSpPr txBox="1">
            <a:spLocks noGrp="1"/>
          </p:cNvSpPr>
          <p:nvPr>
            <p:ph type="title"/>
          </p:nvPr>
        </p:nvSpPr>
        <p:spPr>
          <a:xfrm>
            <a:off x="609600" y="92075"/>
            <a:ext cx="10972800" cy="15081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Title Text</a:t>
            </a:r>
          </a:p>
        </p:txBody>
      </p:sp>
      <p:sp>
        <p:nvSpPr>
          <p:cNvPr id="20"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lvl1pPr>
              <a:buBlip>
                <a:blip r:embed="rId8"/>
              </a:buBlip>
            </a:lvl1pPr>
          </a:lstStyle>
          <a:p>
            <a:r>
              <a:t>Body Level One</a:t>
            </a:r>
          </a:p>
          <a:p>
            <a:pPr lvl="1"/>
            <a:r>
              <a:t>Body Level Two</a:t>
            </a:r>
          </a:p>
          <a:p>
            <a:pPr lvl="2"/>
            <a:r>
              <a:t>Body Level Three</a:t>
            </a:r>
          </a:p>
          <a:p>
            <a:pPr lvl="3"/>
            <a:r>
              <a:t>Body Level Four</a:t>
            </a:r>
          </a:p>
          <a:p>
            <a:pPr lvl="4"/>
            <a:r>
              <a:t>Body Level Five</a:t>
            </a:r>
          </a:p>
        </p:txBody>
      </p:sp>
      <p:sp>
        <p:nvSpPr>
          <p:cNvPr id="21" name="Slide Number"/>
          <p:cNvSpPr txBox="1">
            <a:spLocks noGrp="1"/>
          </p:cNvSpPr>
          <p:nvPr>
            <p:ph type="sldNum" sz="quarter" idx="2"/>
          </p:nvPr>
        </p:nvSpPr>
        <p:spPr>
          <a:xfrm>
            <a:off x="11004132" y="6248400"/>
            <a:ext cx="273470" cy="307777"/>
          </a:xfrm>
          <a:prstGeom prst="rect">
            <a:avLst/>
          </a:prstGeom>
          <a:ln w="12700">
            <a:miter lim="400000"/>
          </a:ln>
        </p:spPr>
        <p:txBody>
          <a:bodyPr wrap="none" lIns="45719" rIns="45719">
            <a:spAutoFit/>
          </a:bodyPr>
          <a:lstStyle>
            <a:lvl1pPr algn="r">
              <a:defRPr sz="1400"/>
            </a:lvl1pPr>
          </a:lstStyle>
          <a:p>
            <a:fld id="{CD9DC34D-C334-3A42-848D-AF988A0F3C8E}" type="slidenum">
              <a:rPr lang="en-US" smtClean="0"/>
              <a:t>‹#›</a:t>
            </a:fld>
            <a:endParaRPr lang="en-US"/>
          </a:p>
        </p:txBody>
      </p:sp>
    </p:spTree>
    <p:extLst>
      <p:ext uri="{BB962C8B-B14F-4D97-AF65-F5344CB8AC3E}">
        <p14:creationId xmlns:p14="http://schemas.microsoft.com/office/powerpoint/2010/main" val="1620088340"/>
      </p:ext>
    </p:extLst>
  </p:cSld>
  <p:clrMap bg1="lt1" tx1="dk1" bg2="lt2" tx2="dk2" accent1="accent1" accent2="accent2" accent3="accent3" accent4="accent4" accent5="accent5" accent6="accent6" hlink="hlink" folHlink="folHlink"/>
  <p:sldLayoutIdLst>
    <p:sldLayoutId id="2147484062" r:id="rId1"/>
    <p:sldLayoutId id="2147484064" r:id="rId2"/>
    <p:sldLayoutId id="2147484065" r:id="rId3"/>
    <p:sldLayoutId id="2147484066" r:id="rId4"/>
    <p:sldLayoutId id="2147484067"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2pPr>
      <a:lvl3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3pPr>
      <a:lvl4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4pPr>
      <a:lvl5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5pPr>
      <a:lvl6pPr marL="0" marR="0" indent="4572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6pPr>
      <a:lvl7pPr marL="0" marR="0" indent="9144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7pPr>
      <a:lvl8pPr marL="0" marR="0" indent="13716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8pPr>
      <a:lvl9pPr marL="0" marR="0" indent="18288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9pPr>
    </p:titleStyle>
    <p:bodyStyle>
      <a:lvl1pPr marL="342900" marR="0" indent="-342900" algn="l" defTabSz="914400" rtl="0" eaLnBrk="1" latinLnBrk="0" hangingPunct="1">
        <a:lnSpc>
          <a:spcPct val="100000"/>
        </a:lnSpc>
        <a:spcBef>
          <a:spcPts val="700"/>
        </a:spcBef>
        <a:spcAft>
          <a:spcPts val="0"/>
        </a:spcAft>
        <a:buClrTx/>
        <a:buSzPct val="100000"/>
        <a:buFontTx/>
        <a:buBlip>
          <a:blip r:embed="rId8"/>
        </a:buBlip>
        <a:tabLst/>
        <a:defRPr sz="3200" b="0" i="0" u="none" strike="noStrike" cap="none" spc="0" baseline="0">
          <a:solidFill>
            <a:srgbClr val="000000"/>
          </a:solidFill>
          <a:uFillTx/>
          <a:latin typeface="Arial Narrow"/>
          <a:ea typeface="Arial Narrow"/>
          <a:cs typeface="Arial Narrow"/>
          <a:sym typeface="Arial Narrow"/>
        </a:defRPr>
      </a:lvl1pPr>
      <a:lvl2pPr marL="783771" marR="0" indent="-326571"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2pPr>
      <a:lvl3pPr marL="1219200" marR="0" indent="-3048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3pPr>
      <a:lvl4pPr marL="1737360" marR="0" indent="-36576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4pPr>
      <a:lvl5pPr marL="22352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5pPr>
      <a:lvl6pPr marL="26924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6pPr>
      <a:lvl7pPr marL="31496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7pPr>
      <a:lvl8pPr marL="36068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8pPr>
      <a:lvl9pPr marL="40640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1pPr>
      <a:lvl2pPr marL="0" marR="0" indent="4572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2pPr>
      <a:lvl3pPr marL="0" marR="0" indent="9144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3pPr>
      <a:lvl4pPr marL="0" marR="0" indent="13716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4pPr>
      <a:lvl5pPr marL="0" marR="0" indent="18288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5pPr>
      <a:lvl6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6pPr>
      <a:lvl7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7pPr>
      <a:lvl8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8pPr>
      <a:lvl9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lis.htm"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984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BC0B-47B0-054F-A7F6-ED060D3B2E77}"/>
              </a:ext>
            </a:extLst>
          </p:cNvPr>
          <p:cNvSpPr>
            <a:spLocks noGrp="1"/>
          </p:cNvSpPr>
          <p:nvPr>
            <p:ph type="ctrTitle"/>
          </p:nvPr>
        </p:nvSpPr>
        <p:spPr>
          <a:xfrm>
            <a:off x="588465" y="235715"/>
            <a:ext cx="10728960" cy="4323560"/>
          </a:xfrm>
        </p:spPr>
        <p:txBody>
          <a:bodyPr/>
          <a:lstStyle/>
          <a:p>
            <a:r>
              <a:rPr lang="en-US" dirty="0">
                <a:solidFill>
                  <a:schemeClr val="tx1"/>
                </a:solidFill>
              </a:rPr>
              <a:t>CASC 2022 </a:t>
            </a:r>
            <a:br>
              <a:rPr lang="en-US" dirty="0">
                <a:solidFill>
                  <a:schemeClr val="tx1"/>
                </a:solidFill>
              </a:rPr>
            </a:br>
            <a:r>
              <a:rPr lang="en-US" dirty="0">
                <a:solidFill>
                  <a:schemeClr val="tx1"/>
                </a:solidFill>
              </a:rPr>
              <a:t>Legislative Update</a:t>
            </a:r>
            <a:br>
              <a:rPr lang="en-US" dirty="0">
                <a:solidFill>
                  <a:schemeClr val="tx1"/>
                </a:solidFill>
              </a:rPr>
            </a:br>
            <a:r>
              <a:rPr lang="en-US" dirty="0">
                <a:solidFill>
                  <a:schemeClr val="tx1"/>
                </a:solidFill>
              </a:rPr>
              <a:t>For Virginia </a:t>
            </a:r>
            <a:br>
              <a:rPr lang="en-US" dirty="0">
                <a:solidFill>
                  <a:schemeClr val="tx1"/>
                </a:solidFill>
              </a:rPr>
            </a:br>
            <a:r>
              <a:rPr lang="en-US" dirty="0">
                <a:solidFill>
                  <a:schemeClr val="tx1"/>
                </a:solidFill>
              </a:rPr>
              <a:t>Law Enforcement</a:t>
            </a:r>
          </a:p>
        </p:txBody>
      </p:sp>
      <p:pic>
        <p:nvPicPr>
          <p:cNvPr id="6" name="Picture 5">
            <a:extLst>
              <a:ext uri="{FF2B5EF4-FFF2-40B4-BE49-F238E27FC236}">
                <a16:creationId xmlns:a16="http://schemas.microsoft.com/office/drawing/2014/main" id="{DA3F158E-0756-0949-A202-7CBFDDE670FF}"/>
              </a:ext>
            </a:extLst>
          </p:cNvPr>
          <p:cNvPicPr>
            <a:picLocks noChangeAspect="1"/>
          </p:cNvPicPr>
          <p:nvPr/>
        </p:nvPicPr>
        <p:blipFill>
          <a:blip r:embed="rId3"/>
          <a:stretch>
            <a:fillRect/>
          </a:stretch>
        </p:blipFill>
        <p:spPr>
          <a:xfrm>
            <a:off x="2840074" y="4638632"/>
            <a:ext cx="6225743" cy="1238924"/>
          </a:xfrm>
          <a:prstGeom prst="rect">
            <a:avLst/>
          </a:prstGeom>
          <a:solidFill>
            <a:schemeClr val="bg1"/>
          </a:solidFill>
        </p:spPr>
      </p:pic>
      <p:sp>
        <p:nvSpPr>
          <p:cNvPr id="4" name="TextBox 3">
            <a:extLst>
              <a:ext uri="{FF2B5EF4-FFF2-40B4-BE49-F238E27FC236}">
                <a16:creationId xmlns:a16="http://schemas.microsoft.com/office/drawing/2014/main" id="{B23FAE93-FFEB-644A-BE0A-914B3E9CE5AD}"/>
              </a:ext>
            </a:extLst>
          </p:cNvPr>
          <p:cNvSpPr txBox="1"/>
          <p:nvPr/>
        </p:nvSpPr>
        <p:spPr>
          <a:xfrm>
            <a:off x="908264" y="6036270"/>
            <a:ext cx="10374956" cy="1015663"/>
          </a:xfrm>
          <a:prstGeom prst="rect">
            <a:avLst/>
          </a:prstGeom>
          <a:noFill/>
        </p:spPr>
        <p:txBody>
          <a:bodyPr wrap="none" rtlCol="0">
            <a:spAutoFit/>
          </a:bodyPr>
          <a:lstStyle/>
          <a:p>
            <a:pPr algn="ctr"/>
            <a:r>
              <a:rPr lang="en-US" sz="2000" u="sng" dirty="0"/>
              <a:t>This document is provided for Law Enforcement by the Virginia Commonwealth’s Attorneys’ Services Council </a:t>
            </a:r>
          </a:p>
          <a:p>
            <a:pPr algn="ctr"/>
            <a:r>
              <a:rPr lang="en-US" sz="2000" u="sng" dirty="0"/>
              <a:t>pursuant to Va. Code § 2.2-3705.7(29) for the training of state prosecutors and law-enforcement personnel,</a:t>
            </a:r>
            <a:endParaRPr lang="en-US" sz="2000" dirty="0"/>
          </a:p>
          <a:p>
            <a:pPr algn="ctr"/>
            <a:endParaRPr lang="en-US" sz="2000" dirty="0"/>
          </a:p>
        </p:txBody>
      </p:sp>
    </p:spTree>
    <p:extLst>
      <p:ext uri="{BB962C8B-B14F-4D97-AF65-F5344CB8AC3E}">
        <p14:creationId xmlns:p14="http://schemas.microsoft.com/office/powerpoint/2010/main" val="246998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C9C88-160C-6C68-D4A3-A7566D4107E9}"/>
              </a:ext>
            </a:extLst>
          </p:cNvPr>
          <p:cNvSpPr>
            <a:spLocks noGrp="1"/>
          </p:cNvSpPr>
          <p:nvPr>
            <p:ph type="title"/>
          </p:nvPr>
        </p:nvSpPr>
        <p:spPr/>
        <p:txBody>
          <a:bodyPr/>
          <a:lstStyle/>
          <a:p>
            <a:r>
              <a:rPr lang="en-US" dirty="0"/>
              <a:t>Ch. 737 </a:t>
            </a:r>
            <a:r>
              <a:rPr lang="en-US" dirty="0" err="1"/>
              <a:t>Con’d</a:t>
            </a:r>
            <a:endParaRPr lang="en-US" dirty="0"/>
          </a:p>
        </p:txBody>
      </p:sp>
      <p:sp>
        <p:nvSpPr>
          <p:cNvPr id="3" name="Content Placeholder 2">
            <a:extLst>
              <a:ext uri="{FF2B5EF4-FFF2-40B4-BE49-F238E27FC236}">
                <a16:creationId xmlns:a16="http://schemas.microsoft.com/office/drawing/2014/main" id="{51FBF1DF-A555-EA65-6936-121C2F241CC2}"/>
              </a:ext>
            </a:extLst>
          </p:cNvPr>
          <p:cNvSpPr>
            <a:spLocks noGrp="1"/>
          </p:cNvSpPr>
          <p:nvPr>
            <p:ph idx="1"/>
          </p:nvPr>
        </p:nvSpPr>
        <p:spPr/>
        <p:txBody>
          <a:bodyPr/>
          <a:lstStyle/>
          <a:p>
            <a:r>
              <a:rPr lang="en-US" dirty="0"/>
              <a:t>The bill directs the Department to develop a model policy regarding the investigative uses of facial recognition technology, including training requirements and protocols for handling requests for assistance in the use of facial recognition technology made to the Department by local law-enforcement agencies and campus police departments, to be posted publicly no later than January 1, 2023, and requires local law-enforcement agencies or campus police departments that use facial recognition technology to either adopt the Department's model policy or develop an individual policy that meets or exceeds the standards set by the Department's model policy. </a:t>
            </a:r>
          </a:p>
        </p:txBody>
      </p:sp>
    </p:spTree>
    <p:extLst>
      <p:ext uri="{BB962C8B-B14F-4D97-AF65-F5344CB8AC3E}">
        <p14:creationId xmlns:p14="http://schemas.microsoft.com/office/powerpoint/2010/main" val="898595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C9C88-160C-6C68-D4A3-A7566D4107E9}"/>
              </a:ext>
            </a:extLst>
          </p:cNvPr>
          <p:cNvSpPr>
            <a:spLocks noGrp="1"/>
          </p:cNvSpPr>
          <p:nvPr>
            <p:ph type="title"/>
          </p:nvPr>
        </p:nvSpPr>
        <p:spPr/>
        <p:txBody>
          <a:bodyPr/>
          <a:lstStyle/>
          <a:p>
            <a:r>
              <a:rPr lang="en-US" dirty="0"/>
              <a:t>Ch. 737 </a:t>
            </a:r>
            <a:r>
              <a:rPr lang="en-US" dirty="0" err="1"/>
              <a:t>Con’d</a:t>
            </a:r>
            <a:endParaRPr lang="en-US" dirty="0"/>
          </a:p>
        </p:txBody>
      </p:sp>
      <p:sp>
        <p:nvSpPr>
          <p:cNvPr id="3" name="Content Placeholder 2">
            <a:extLst>
              <a:ext uri="{FF2B5EF4-FFF2-40B4-BE49-F238E27FC236}">
                <a16:creationId xmlns:a16="http://schemas.microsoft.com/office/drawing/2014/main" id="{51FBF1DF-A555-EA65-6936-121C2F241CC2}"/>
              </a:ext>
            </a:extLst>
          </p:cNvPr>
          <p:cNvSpPr>
            <a:spLocks noGrp="1"/>
          </p:cNvSpPr>
          <p:nvPr>
            <p:ph idx="1"/>
          </p:nvPr>
        </p:nvSpPr>
        <p:spPr>
          <a:xfrm>
            <a:off x="831272" y="2078182"/>
            <a:ext cx="10751127" cy="4779818"/>
          </a:xfrm>
        </p:spPr>
        <p:txBody>
          <a:bodyPr/>
          <a:lstStyle/>
          <a:p>
            <a:r>
              <a:rPr lang="en-US" dirty="0"/>
              <a:t>The bill directs local law-enforcement agencies, campus police departments, and the Department to collect and maintain certain data related to the use of facial recognition technology and to publish an annual report to provide information to the public regarding the agency's use of facial recognition technology. </a:t>
            </a:r>
          </a:p>
        </p:txBody>
      </p:sp>
    </p:spTree>
    <p:extLst>
      <p:ext uri="{BB962C8B-B14F-4D97-AF65-F5344CB8AC3E}">
        <p14:creationId xmlns:p14="http://schemas.microsoft.com/office/powerpoint/2010/main" val="4249655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F137A-9A92-DF8A-F4F0-808EB38A3F30}"/>
              </a:ext>
            </a:extLst>
          </p:cNvPr>
          <p:cNvSpPr>
            <a:spLocks noGrp="1"/>
          </p:cNvSpPr>
          <p:nvPr>
            <p:ph type="title"/>
          </p:nvPr>
        </p:nvSpPr>
        <p:spPr/>
        <p:txBody>
          <a:bodyPr/>
          <a:lstStyle/>
          <a:p>
            <a:r>
              <a:rPr lang="en-US" dirty="0"/>
              <a:t>Ch. 737 </a:t>
            </a:r>
            <a:r>
              <a:rPr lang="en-US" dirty="0" err="1"/>
              <a:t>Con’d</a:t>
            </a:r>
            <a:endParaRPr lang="en-US" dirty="0"/>
          </a:p>
        </p:txBody>
      </p:sp>
      <p:sp>
        <p:nvSpPr>
          <p:cNvPr id="3" name="Content Placeholder 2">
            <a:extLst>
              <a:ext uri="{FF2B5EF4-FFF2-40B4-BE49-F238E27FC236}">
                <a16:creationId xmlns:a16="http://schemas.microsoft.com/office/drawing/2014/main" id="{E67DF948-7501-5FE7-90E5-0F927102A58E}"/>
              </a:ext>
            </a:extLst>
          </p:cNvPr>
          <p:cNvSpPr>
            <a:spLocks noGrp="1"/>
          </p:cNvSpPr>
          <p:nvPr>
            <p:ph idx="1"/>
          </p:nvPr>
        </p:nvSpPr>
        <p:spPr>
          <a:xfrm>
            <a:off x="609600" y="1600200"/>
            <a:ext cx="11420104" cy="5257800"/>
          </a:xfrm>
        </p:spPr>
        <p:txBody>
          <a:bodyPr/>
          <a:lstStyle/>
          <a:p>
            <a:r>
              <a:rPr lang="en-US" sz="3000" dirty="0"/>
              <a:t>The bill clarifies that any match made through facial recognition technology shall not be used in an affidavit to establish probable cause for the purposes of a search or arrest warrant. </a:t>
            </a:r>
          </a:p>
          <a:p>
            <a:r>
              <a:rPr lang="en-US" sz="3000" dirty="0"/>
              <a:t>Additionally, any facial recognition technology operator employed by a local law-enforcement agency, campus police department, or the Department who violates the agency's or department's policy for the use of facial recognition technology or conducts a search for any reason other than those authorized by the bill is guilty of a Class 3 misdemeanor for a first offense, and is guilty of a Class 1 misdemeanor for a second or subsequent offense. </a:t>
            </a:r>
          </a:p>
          <a:p>
            <a:r>
              <a:rPr lang="en-US" sz="3000" dirty="0"/>
              <a:t>The provisions of this act shall expire on July 1, 2026.</a:t>
            </a:r>
          </a:p>
        </p:txBody>
      </p:sp>
    </p:spTree>
    <p:extLst>
      <p:ext uri="{BB962C8B-B14F-4D97-AF65-F5344CB8AC3E}">
        <p14:creationId xmlns:p14="http://schemas.microsoft.com/office/powerpoint/2010/main" val="1821412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81522-2F62-6AEB-8EFD-A66E943D8C14}"/>
              </a:ext>
            </a:extLst>
          </p:cNvPr>
          <p:cNvSpPr>
            <a:spLocks noGrp="1"/>
          </p:cNvSpPr>
          <p:nvPr>
            <p:ph type="title"/>
          </p:nvPr>
        </p:nvSpPr>
        <p:spPr>
          <a:xfrm>
            <a:off x="609600" y="377083"/>
            <a:ext cx="10972800" cy="1508127"/>
          </a:xfrm>
        </p:spPr>
        <p:txBody>
          <a:bodyPr/>
          <a:lstStyle/>
          <a:p>
            <a:r>
              <a:rPr lang="en-US" dirty="0"/>
              <a:t>Ch. 394 / 395: Critically Missing Adult</a:t>
            </a:r>
          </a:p>
        </p:txBody>
      </p:sp>
      <p:sp>
        <p:nvSpPr>
          <p:cNvPr id="3" name="Content Placeholder 2">
            <a:extLst>
              <a:ext uri="{FF2B5EF4-FFF2-40B4-BE49-F238E27FC236}">
                <a16:creationId xmlns:a16="http://schemas.microsoft.com/office/drawing/2014/main" id="{DC7B4F2E-A2E2-9716-B817-0643C859C17D}"/>
              </a:ext>
            </a:extLst>
          </p:cNvPr>
          <p:cNvSpPr>
            <a:spLocks noGrp="1"/>
          </p:cNvSpPr>
          <p:nvPr>
            <p:ph idx="1"/>
          </p:nvPr>
        </p:nvSpPr>
        <p:spPr>
          <a:xfrm>
            <a:off x="609600" y="1600200"/>
            <a:ext cx="10434452" cy="5257800"/>
          </a:xfrm>
        </p:spPr>
        <p:txBody>
          <a:bodyPr/>
          <a:lstStyle/>
          <a:p>
            <a:r>
              <a:rPr lang="en-US" dirty="0"/>
              <a:t>Expands the definition of "critically missing adult" in §§ 15.2-1718.2 and 52-34.10 to include any missing adult, including an adult who has a developmental disability, intellectual disability, or mental illness, 18 years of age or older for the purpose of receipt of critically missing adult reports by a police or sheriff's department and the Virginia Critically Missing Adult Alert Program administered by the Department of State Police and removes from the Program the eligibility requirement that the adult is believed to have been abducted. </a:t>
            </a:r>
            <a:br>
              <a:rPr lang="en-US" dirty="0"/>
            </a:br>
            <a:endParaRPr lang="en-US" dirty="0"/>
          </a:p>
        </p:txBody>
      </p:sp>
    </p:spTree>
    <p:extLst>
      <p:ext uri="{BB962C8B-B14F-4D97-AF65-F5344CB8AC3E}">
        <p14:creationId xmlns:p14="http://schemas.microsoft.com/office/powerpoint/2010/main" val="68885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2579A4-4A91-9142-A536-E0426EED6CA0}"/>
              </a:ext>
            </a:extLst>
          </p:cNvPr>
          <p:cNvSpPr>
            <a:spLocks noGrp="1"/>
          </p:cNvSpPr>
          <p:nvPr>
            <p:ph type="title"/>
          </p:nvPr>
        </p:nvSpPr>
        <p:spPr>
          <a:xfrm>
            <a:off x="609600" y="357251"/>
            <a:ext cx="10972800" cy="1508127"/>
          </a:xfrm>
        </p:spPr>
        <p:txBody>
          <a:bodyPr/>
          <a:lstStyle/>
          <a:p>
            <a:r>
              <a:rPr lang="en-US" dirty="0"/>
              <a:t>”Marcus” Alert: </a:t>
            </a:r>
            <a:br>
              <a:rPr lang="en-US" dirty="0"/>
            </a:br>
            <a:r>
              <a:rPr lang="en-US" dirty="0"/>
              <a:t>Special Session: Va. Code § 9.1-193</a:t>
            </a:r>
          </a:p>
        </p:txBody>
      </p:sp>
      <p:sp>
        <p:nvSpPr>
          <p:cNvPr id="5" name="Content Placeholder 4">
            <a:extLst>
              <a:ext uri="{FF2B5EF4-FFF2-40B4-BE49-F238E27FC236}">
                <a16:creationId xmlns:a16="http://schemas.microsoft.com/office/drawing/2014/main" id="{92EB1772-1B73-744E-B5B0-FDAF6C3F47E7}"/>
              </a:ext>
            </a:extLst>
          </p:cNvPr>
          <p:cNvSpPr>
            <a:spLocks noGrp="1"/>
          </p:cNvSpPr>
          <p:nvPr>
            <p:ph idx="1"/>
          </p:nvPr>
        </p:nvSpPr>
        <p:spPr>
          <a:xfrm>
            <a:off x="1103312" y="2052918"/>
            <a:ext cx="9620106" cy="4205378"/>
          </a:xfrm>
        </p:spPr>
        <p:txBody>
          <a:bodyPr>
            <a:normAutofit/>
          </a:bodyPr>
          <a:lstStyle/>
          <a:p>
            <a:r>
              <a:rPr lang="en-US" sz="2800" dirty="0"/>
              <a:t>July 1: Department of Behavioral Health and Developmental Services (DBHDS) shall have a plan for a ”Marcus Alert” system.</a:t>
            </a:r>
          </a:p>
          <a:p>
            <a:r>
              <a:rPr lang="en-US" sz="2800" dirty="0"/>
              <a:t>“A specialized response by law enforcement designed to meet the goals set forth in this article to ensure that individuals experiencing a mental health, substance abuse, or developmental disability-related behavioral health crisis receive a specialized response when diversion to the comprehensive crisis system is not feasible.”</a:t>
            </a:r>
          </a:p>
        </p:txBody>
      </p:sp>
    </p:spTree>
    <p:extLst>
      <p:ext uri="{BB962C8B-B14F-4D97-AF65-F5344CB8AC3E}">
        <p14:creationId xmlns:p14="http://schemas.microsoft.com/office/powerpoint/2010/main" val="4094397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543B1-2ECC-2086-D28B-8BA2593AA6F8}"/>
              </a:ext>
            </a:extLst>
          </p:cNvPr>
          <p:cNvSpPr>
            <a:spLocks noGrp="1"/>
          </p:cNvSpPr>
          <p:nvPr>
            <p:ph type="title"/>
          </p:nvPr>
        </p:nvSpPr>
        <p:spPr>
          <a:xfrm>
            <a:off x="609600" y="201803"/>
            <a:ext cx="10972800" cy="1508127"/>
          </a:xfrm>
        </p:spPr>
        <p:txBody>
          <a:bodyPr/>
          <a:lstStyle/>
          <a:p>
            <a:r>
              <a:rPr lang="en-US" dirty="0"/>
              <a:t>2022: Ch. 613  / 619: </a:t>
            </a:r>
            <a:br>
              <a:rPr lang="en-US" dirty="0"/>
            </a:br>
            <a:r>
              <a:rPr lang="en-US" dirty="0"/>
              <a:t>Change in Participation Requirements</a:t>
            </a:r>
          </a:p>
        </p:txBody>
      </p:sp>
      <p:sp>
        <p:nvSpPr>
          <p:cNvPr id="3" name="Content Placeholder 2">
            <a:extLst>
              <a:ext uri="{FF2B5EF4-FFF2-40B4-BE49-F238E27FC236}">
                <a16:creationId xmlns:a16="http://schemas.microsoft.com/office/drawing/2014/main" id="{BC6F3D2E-081E-8D4B-CB83-352D2B1B1C29}"/>
              </a:ext>
            </a:extLst>
          </p:cNvPr>
          <p:cNvSpPr>
            <a:spLocks noGrp="1"/>
          </p:cNvSpPr>
          <p:nvPr>
            <p:ph idx="1"/>
          </p:nvPr>
        </p:nvSpPr>
        <p:spPr>
          <a:xfrm>
            <a:off x="609600" y="1600200"/>
            <a:ext cx="11582400" cy="5257800"/>
          </a:xfrm>
        </p:spPr>
        <p:txBody>
          <a:bodyPr/>
          <a:lstStyle/>
          <a:p>
            <a:r>
              <a:rPr lang="en-US" sz="2800" dirty="0"/>
              <a:t>Extends the date by which localities shall establish voluntary databases to be made available to the 911 alert system and the Marcus alert system to provide relevant mental health information and emergency contact information for appropriate response to an emergency or crisis from July 1, 2021, to July 1, 2023, </a:t>
            </a:r>
          </a:p>
          <a:p>
            <a:r>
              <a:rPr lang="en-US" sz="2800" dirty="0"/>
              <a:t>Provides an exemption to the requirement that localities establish protocols for local law-enforcement agencies to enter into memorandums of agreement with mobile crisis response providers regarding requests for law-enforcement back-up during mobile crisis or community care team response and minimum standards, best practices, and a system for the review and approval of protocols for law-enforcement participation in the Marcus alert system for localities with a population that is less than or equal to 40,000, so that localities with a population that is less than or equal to 40,000 may but are not required to establish such protocols. </a:t>
            </a:r>
          </a:p>
        </p:txBody>
      </p:sp>
    </p:spTree>
    <p:extLst>
      <p:ext uri="{BB962C8B-B14F-4D97-AF65-F5344CB8AC3E}">
        <p14:creationId xmlns:p14="http://schemas.microsoft.com/office/powerpoint/2010/main" val="3322870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51F06-7A4C-6974-82D9-6601FAE14ECC}"/>
              </a:ext>
            </a:extLst>
          </p:cNvPr>
          <p:cNvSpPr>
            <a:spLocks noGrp="1"/>
          </p:cNvSpPr>
          <p:nvPr>
            <p:ph type="title"/>
          </p:nvPr>
        </p:nvSpPr>
        <p:spPr/>
        <p:txBody>
          <a:bodyPr/>
          <a:lstStyle/>
          <a:p>
            <a:r>
              <a:rPr lang="en-US" dirty="0"/>
              <a:t>Ch. 403: Search Warrants</a:t>
            </a:r>
          </a:p>
        </p:txBody>
      </p:sp>
      <p:sp>
        <p:nvSpPr>
          <p:cNvPr id="3" name="Content Placeholder 2">
            <a:extLst>
              <a:ext uri="{FF2B5EF4-FFF2-40B4-BE49-F238E27FC236}">
                <a16:creationId xmlns:a16="http://schemas.microsoft.com/office/drawing/2014/main" id="{86427AC9-C0E4-E107-8474-67F5843AF61C}"/>
              </a:ext>
            </a:extLst>
          </p:cNvPr>
          <p:cNvSpPr>
            <a:spLocks noGrp="1"/>
          </p:cNvSpPr>
          <p:nvPr>
            <p:ph idx="1"/>
          </p:nvPr>
        </p:nvSpPr>
        <p:spPr>
          <a:xfrm>
            <a:off x="1686296" y="2458192"/>
            <a:ext cx="8811491" cy="4399808"/>
          </a:xfrm>
        </p:spPr>
        <p:txBody>
          <a:bodyPr/>
          <a:lstStyle/>
          <a:p>
            <a:r>
              <a:rPr lang="en-US" dirty="0"/>
              <a:t>Bill clarifies that, under § 19.2-56, if the owner of the place to be searched is not present, a copy of the search warrant and affidavit shall be given to at least one adult occupant of the place to be searched.</a:t>
            </a:r>
          </a:p>
          <a:p>
            <a:r>
              <a:rPr lang="en-US" dirty="0"/>
              <a:t>Previously, the law stated “any” occupant, which could mean “all” occupants. </a:t>
            </a:r>
          </a:p>
          <a:p>
            <a:endParaRPr lang="en-US" dirty="0"/>
          </a:p>
        </p:txBody>
      </p:sp>
    </p:spTree>
    <p:extLst>
      <p:ext uri="{BB962C8B-B14F-4D97-AF65-F5344CB8AC3E}">
        <p14:creationId xmlns:p14="http://schemas.microsoft.com/office/powerpoint/2010/main" val="2684149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2F21B-3202-ACA0-98F9-6A73AE151A25}"/>
              </a:ext>
            </a:extLst>
          </p:cNvPr>
          <p:cNvSpPr>
            <a:spLocks noGrp="1"/>
          </p:cNvSpPr>
          <p:nvPr>
            <p:ph type="title"/>
          </p:nvPr>
        </p:nvSpPr>
        <p:spPr>
          <a:xfrm>
            <a:off x="2220686" y="305831"/>
            <a:ext cx="9361714" cy="1508127"/>
          </a:xfrm>
        </p:spPr>
        <p:txBody>
          <a:bodyPr/>
          <a:lstStyle/>
          <a:p>
            <a:r>
              <a:rPr lang="en-US" sz="3600" dirty="0"/>
              <a:t>Ch. 542: Juvenile law-enforcement records; </a:t>
            </a:r>
            <a:br>
              <a:rPr lang="en-US" sz="3600" dirty="0"/>
            </a:br>
            <a:r>
              <a:rPr lang="en-US" sz="3600" dirty="0"/>
              <a:t>disclosures to school principals. </a:t>
            </a:r>
          </a:p>
        </p:txBody>
      </p:sp>
      <p:sp>
        <p:nvSpPr>
          <p:cNvPr id="3" name="Content Placeholder 2">
            <a:extLst>
              <a:ext uri="{FF2B5EF4-FFF2-40B4-BE49-F238E27FC236}">
                <a16:creationId xmlns:a16="http://schemas.microsoft.com/office/drawing/2014/main" id="{64D6620B-1271-829D-59FC-74609A437F1C}"/>
              </a:ext>
            </a:extLst>
          </p:cNvPr>
          <p:cNvSpPr>
            <a:spLocks noGrp="1"/>
          </p:cNvSpPr>
          <p:nvPr>
            <p:ph idx="1"/>
          </p:nvPr>
        </p:nvSpPr>
        <p:spPr>
          <a:xfrm>
            <a:off x="573974" y="2075213"/>
            <a:ext cx="11123221" cy="4476956"/>
          </a:xfrm>
        </p:spPr>
        <p:txBody>
          <a:bodyPr/>
          <a:lstStyle/>
          <a:p>
            <a:r>
              <a:rPr lang="en-US" dirty="0"/>
              <a:t>Changes § 16.1-301 from discretionary to mandatory that the chief of police of a city or chief of police or sheriff of a county disclose to a school principal all instances where a juvenile at the principal's school has been charged with a violent juvenile felony, an arson offense, or a concealed weapon offense </a:t>
            </a:r>
          </a:p>
          <a:p>
            <a:r>
              <a:rPr lang="en-US" dirty="0"/>
              <a:t>Adds an offense that requires a juvenile intake officer to make a report with the school division superintendent to the list of such instances that must be disclosed to a school principal for the protection of the juvenile, his fellow students, and school personnel.</a:t>
            </a:r>
          </a:p>
          <a:p>
            <a:endParaRPr lang="en-US" dirty="0"/>
          </a:p>
        </p:txBody>
      </p:sp>
    </p:spTree>
    <p:extLst>
      <p:ext uri="{BB962C8B-B14F-4D97-AF65-F5344CB8AC3E}">
        <p14:creationId xmlns:p14="http://schemas.microsoft.com/office/powerpoint/2010/main" val="418092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7FBCC-1764-D02A-4834-2FA19DF02F01}"/>
              </a:ext>
            </a:extLst>
          </p:cNvPr>
          <p:cNvSpPr>
            <a:spLocks noGrp="1"/>
          </p:cNvSpPr>
          <p:nvPr>
            <p:ph type="title"/>
          </p:nvPr>
        </p:nvSpPr>
        <p:spPr/>
        <p:txBody>
          <a:bodyPr/>
          <a:lstStyle/>
          <a:p>
            <a:r>
              <a:rPr lang="en-US" dirty="0"/>
              <a:t>Ch. 793/794 </a:t>
            </a:r>
            <a:br>
              <a:rPr lang="en-US" dirty="0"/>
            </a:br>
            <a:r>
              <a:rPr lang="en-US" dirty="0"/>
              <a:t>School Principals &amp; Incident Reports</a:t>
            </a:r>
          </a:p>
        </p:txBody>
      </p:sp>
      <p:sp>
        <p:nvSpPr>
          <p:cNvPr id="3" name="Content Placeholder 2">
            <a:extLst>
              <a:ext uri="{FF2B5EF4-FFF2-40B4-BE49-F238E27FC236}">
                <a16:creationId xmlns:a16="http://schemas.microsoft.com/office/drawing/2014/main" id="{D03B6C64-5ECA-70A2-1DAE-FF79712C74EA}"/>
              </a:ext>
            </a:extLst>
          </p:cNvPr>
          <p:cNvSpPr>
            <a:spLocks noGrp="1"/>
          </p:cNvSpPr>
          <p:nvPr>
            <p:ph idx="1"/>
          </p:nvPr>
        </p:nvSpPr>
        <p:spPr>
          <a:xfrm>
            <a:off x="609600" y="1600200"/>
            <a:ext cx="11582400" cy="5257800"/>
          </a:xfrm>
        </p:spPr>
        <p:txBody>
          <a:bodyPr/>
          <a:lstStyle/>
          <a:p>
            <a:r>
              <a:rPr lang="en-US" sz="2800" dirty="0"/>
              <a:t>Amends § 8.01-47, 22.1-279.3:1, and 22.1-279.3:3 to require that school principals report to law enforcement certain enumerated acts that may constitute a misdemeanor offense and report to the parents of any minor student who is the specific object of such act that the incident has been reported to law enforcement. </a:t>
            </a:r>
          </a:p>
          <a:p>
            <a:pPr lvl="1"/>
            <a:r>
              <a:rPr lang="en-US" sz="2800" dirty="0"/>
              <a:t>Under current law, principals are required to make such reports only for such acts that may constitute a felony offense. </a:t>
            </a:r>
          </a:p>
          <a:p>
            <a:r>
              <a:rPr lang="en-US" sz="2800" dirty="0"/>
              <a:t>The bill provides, as an exception to the requirement to report any written threats against school personnel while on a school bus, on school property, or at a school-sponsored activity, that a principal is not required but may report to the local law-enforcement agency any such incident committed by a student who has an individualized education plan. </a:t>
            </a:r>
          </a:p>
        </p:txBody>
      </p:sp>
    </p:spTree>
    <p:extLst>
      <p:ext uri="{BB962C8B-B14F-4D97-AF65-F5344CB8AC3E}">
        <p14:creationId xmlns:p14="http://schemas.microsoft.com/office/powerpoint/2010/main" val="310347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CA65-3992-8BE1-5291-90D7D6948C8A}"/>
              </a:ext>
            </a:extLst>
          </p:cNvPr>
          <p:cNvSpPr>
            <a:spLocks noGrp="1"/>
          </p:cNvSpPr>
          <p:nvPr>
            <p:ph type="title"/>
          </p:nvPr>
        </p:nvSpPr>
        <p:spPr>
          <a:xfrm>
            <a:off x="1219200" y="308797"/>
            <a:ext cx="10972800" cy="1508127"/>
          </a:xfrm>
        </p:spPr>
        <p:txBody>
          <a:bodyPr/>
          <a:lstStyle/>
          <a:p>
            <a:r>
              <a:rPr lang="en-US" dirty="0"/>
              <a:t>Ch. 743: APS Investigations </a:t>
            </a:r>
            <a:br>
              <a:rPr lang="en-US" dirty="0"/>
            </a:br>
            <a:r>
              <a:rPr lang="en-US" dirty="0"/>
              <a:t>&amp; Financial Records</a:t>
            </a:r>
          </a:p>
        </p:txBody>
      </p:sp>
      <p:sp>
        <p:nvSpPr>
          <p:cNvPr id="3" name="Content Placeholder 2">
            <a:extLst>
              <a:ext uri="{FF2B5EF4-FFF2-40B4-BE49-F238E27FC236}">
                <a16:creationId xmlns:a16="http://schemas.microsoft.com/office/drawing/2014/main" id="{3C875F4C-578A-7F4A-015E-7D9B2D919521}"/>
              </a:ext>
            </a:extLst>
          </p:cNvPr>
          <p:cNvSpPr>
            <a:spLocks noGrp="1"/>
          </p:cNvSpPr>
          <p:nvPr>
            <p:ph idx="1"/>
          </p:nvPr>
        </p:nvSpPr>
        <p:spPr>
          <a:xfrm>
            <a:off x="609600" y="1816924"/>
            <a:ext cx="11455730" cy="5041075"/>
          </a:xfrm>
        </p:spPr>
        <p:txBody>
          <a:bodyPr/>
          <a:lstStyle/>
          <a:p>
            <a:r>
              <a:rPr lang="en-US" sz="2800" dirty="0"/>
              <a:t>Amends § 63.2-1606 and adds § 6.2-103.1 to require financial institutions to cooperate in any investigation of alleged adult abuse, neglect, or exploitation conducted by a local department of social services and to make any financial records or information relevant to such investigation available to the local department of social services upon request. </a:t>
            </a:r>
          </a:p>
          <a:p>
            <a:r>
              <a:rPr lang="en-US" sz="2800" dirty="0"/>
              <a:t>Financial institutions may also voluntarily report information relevant to an adult protective services investigation to the local department of social services or to a court-appointed guardian ad litem for the adult under investigation. </a:t>
            </a:r>
          </a:p>
          <a:p>
            <a:r>
              <a:rPr lang="en-US" sz="2800" dirty="0"/>
              <a:t>The bill provides that, absent gross negligence or willful misconduct, a financial institution is immune from civil or criminal liability for providing such information to a local department of social services or a court-appointed guardian ad litem. </a:t>
            </a:r>
            <a:br>
              <a:rPr lang="en-US" sz="2800" dirty="0"/>
            </a:br>
            <a:endParaRPr lang="en-US" sz="2800" dirty="0"/>
          </a:p>
        </p:txBody>
      </p:sp>
    </p:spTree>
    <p:extLst>
      <p:ext uri="{BB962C8B-B14F-4D97-AF65-F5344CB8AC3E}">
        <p14:creationId xmlns:p14="http://schemas.microsoft.com/office/powerpoint/2010/main" val="994673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Materials</a:t>
            </a:r>
          </a:p>
        </p:txBody>
      </p:sp>
      <p:sp>
        <p:nvSpPr>
          <p:cNvPr id="3" name="Content Placeholder 2"/>
          <p:cNvSpPr>
            <a:spLocks noGrp="1"/>
          </p:cNvSpPr>
          <p:nvPr>
            <p:ph idx="1"/>
          </p:nvPr>
        </p:nvSpPr>
        <p:spPr>
          <a:xfrm>
            <a:off x="1103312" y="2052918"/>
            <a:ext cx="10715794" cy="4352364"/>
          </a:xfrm>
        </p:spPr>
        <p:txBody>
          <a:bodyPr>
            <a:normAutofit/>
          </a:bodyPr>
          <a:lstStyle/>
          <a:p>
            <a:r>
              <a:rPr lang="en-US" sz="3600" dirty="0"/>
              <a:t>This PowerPoint attempts to identify the legislation from the 2022 General Assembly Regular Session that has the greatest impact on law enforcement and public safety.</a:t>
            </a:r>
          </a:p>
          <a:p>
            <a:r>
              <a:rPr lang="en-US" sz="3600" dirty="0"/>
              <a:t>Consult the </a:t>
            </a:r>
            <a:r>
              <a:rPr lang="en-US" sz="3600" i="1" dirty="0"/>
              <a:t>2022 Legislative Update Master List</a:t>
            </a:r>
            <a:r>
              <a:rPr lang="en-US" sz="3600" dirty="0"/>
              <a:t> outline for full listing of bills of interest.</a:t>
            </a:r>
          </a:p>
          <a:p>
            <a:pPr lvl="1"/>
            <a:r>
              <a:rPr lang="en-US" sz="3400" dirty="0"/>
              <a:t>This presentation will NOT cover every bill. </a:t>
            </a:r>
          </a:p>
          <a:p>
            <a:endParaRPr lang="en-US" sz="3500" dirty="0"/>
          </a:p>
        </p:txBody>
      </p:sp>
    </p:spTree>
    <p:extLst>
      <p:ext uri="{BB962C8B-B14F-4D97-AF65-F5344CB8AC3E}">
        <p14:creationId xmlns:p14="http://schemas.microsoft.com/office/powerpoint/2010/main" val="390087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2246313" y="4406901"/>
            <a:ext cx="7772401" cy="1362075"/>
          </a:xfrm>
          <a:prstGeom prst="rect">
            <a:avLst/>
          </a:prstGeom>
        </p:spPr>
        <p:txBody>
          <a:bodyPr anchor="t">
            <a:normAutofit/>
          </a:bodyPr>
          <a:lstStyle>
            <a:lvl1pPr algn="l">
              <a:defRPr sz="4000" b="1"/>
            </a:lvl1pPr>
          </a:lstStyle>
          <a:p>
            <a:r>
              <a:rPr lang="en-US" sz="4800" dirty="0"/>
              <a:t>CRIMINAL PROCEDURE</a:t>
            </a:r>
            <a:endParaRPr sz="4800" dirty="0"/>
          </a:p>
        </p:txBody>
      </p:sp>
    </p:spTree>
    <p:extLst>
      <p:ext uri="{BB962C8B-B14F-4D97-AF65-F5344CB8AC3E}">
        <p14:creationId xmlns:p14="http://schemas.microsoft.com/office/powerpoint/2010/main" val="3881157409"/>
      </p:ext>
    </p:extLst>
  </p:cSld>
  <p:clrMapOvr>
    <a:masterClrMapping/>
  </p:clrMapOvr>
  <mc:AlternateContent xmlns:mc="http://schemas.openxmlformats.org/markup-compatibility/2006" xmlns:p14="http://schemas.microsoft.com/office/powerpoint/2010/main">
    <mc:Choice Requires="p14">
      <p:transition spd="slow">
        <p:fade thruBlk="1"/>
      </p:transition>
    </mc:Choice>
    <mc:Fallback xmlns:a14="http://schemas.microsoft.com/office/drawing/2010/main" xmlns:m="http://schemas.openxmlformats.org/officeDocument/2006/math"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EEE189-BC16-30DC-8F86-F46D02EE8B64}"/>
              </a:ext>
            </a:extLst>
          </p:cNvPr>
          <p:cNvSpPr>
            <a:spLocks noGrp="1"/>
          </p:cNvSpPr>
          <p:nvPr>
            <p:ph type="title"/>
          </p:nvPr>
        </p:nvSpPr>
        <p:spPr>
          <a:xfrm>
            <a:off x="1002792" y="393827"/>
            <a:ext cx="10972800" cy="1508127"/>
          </a:xfrm>
        </p:spPr>
        <p:txBody>
          <a:bodyPr/>
          <a:lstStyle/>
          <a:p>
            <a:r>
              <a:rPr lang="en-US" dirty="0"/>
              <a:t>Ch. 326: Offenses During Close Pursuit</a:t>
            </a:r>
          </a:p>
        </p:txBody>
      </p:sp>
      <p:sp>
        <p:nvSpPr>
          <p:cNvPr id="5" name="Content Placeholder 4">
            <a:extLst>
              <a:ext uri="{FF2B5EF4-FFF2-40B4-BE49-F238E27FC236}">
                <a16:creationId xmlns:a16="http://schemas.microsoft.com/office/drawing/2014/main" id="{1B3F043F-8AF1-97A1-CA10-18B5F040BA07}"/>
              </a:ext>
            </a:extLst>
          </p:cNvPr>
          <p:cNvSpPr>
            <a:spLocks noGrp="1"/>
          </p:cNvSpPr>
          <p:nvPr>
            <p:ph idx="1"/>
          </p:nvPr>
        </p:nvSpPr>
        <p:spPr/>
        <p:txBody>
          <a:bodyPr/>
          <a:lstStyle/>
          <a:p>
            <a:r>
              <a:rPr lang="en-US" sz="2900" dirty="0"/>
              <a:t>§ 19.2-77 amended to provide that if a law-enforcement officer makes an arrest without a warrant when in close pursuit and such arrest is made beyond the boundary of the county or city from which the arrestee fled, then the law-enforcement officer shall procure a warrant from the magistrate serving the county or city wherein the arrest was made, charging the accused with the offense committed in the county or city from which he fled and any offense committed during the close pursuit in the county or city where such offense was committed. </a:t>
            </a:r>
          </a:p>
          <a:p>
            <a:pPr lvl="1"/>
            <a:r>
              <a:rPr lang="en-US" sz="2600" dirty="0"/>
              <a:t>Under existing law, such officer would not be able to obtain a warrant from the magistrate serving the county or city wherein the arrest was made for a criminal act committed during the close pursuit beyond the boundary of the county or city from which the arrestee fled.</a:t>
            </a:r>
          </a:p>
          <a:p>
            <a:endParaRPr lang="en-US" sz="3000" dirty="0"/>
          </a:p>
        </p:txBody>
      </p:sp>
    </p:spTree>
    <p:extLst>
      <p:ext uri="{BB962C8B-B14F-4D97-AF65-F5344CB8AC3E}">
        <p14:creationId xmlns:p14="http://schemas.microsoft.com/office/powerpoint/2010/main" val="248476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2F9C9-CDF2-8CE6-880D-45E4A219CD18}"/>
              </a:ext>
            </a:extLst>
          </p:cNvPr>
          <p:cNvSpPr>
            <a:spLocks noGrp="1"/>
          </p:cNvSpPr>
          <p:nvPr>
            <p:ph type="title"/>
          </p:nvPr>
        </p:nvSpPr>
        <p:spPr/>
        <p:txBody>
          <a:bodyPr/>
          <a:lstStyle/>
          <a:p>
            <a:r>
              <a:rPr lang="en-US" dirty="0"/>
              <a:t>Hope Card Program</a:t>
            </a:r>
          </a:p>
        </p:txBody>
      </p:sp>
      <p:sp>
        <p:nvSpPr>
          <p:cNvPr id="3" name="Content Placeholder 2">
            <a:extLst>
              <a:ext uri="{FF2B5EF4-FFF2-40B4-BE49-F238E27FC236}">
                <a16:creationId xmlns:a16="http://schemas.microsoft.com/office/drawing/2014/main" id="{650CD655-65F6-ED05-5E30-FB94253320ED}"/>
              </a:ext>
            </a:extLst>
          </p:cNvPr>
          <p:cNvSpPr>
            <a:spLocks noGrp="1"/>
          </p:cNvSpPr>
          <p:nvPr>
            <p:ph idx="1"/>
          </p:nvPr>
        </p:nvSpPr>
        <p:spPr/>
        <p:txBody>
          <a:bodyPr/>
          <a:lstStyle/>
          <a:p>
            <a:r>
              <a:rPr lang="en-US" sz="2900" dirty="0"/>
              <a:t>Ch. 374 </a:t>
            </a:r>
            <a:r>
              <a:rPr lang="en-US" sz="2900" b="1" dirty="0"/>
              <a:t>r</a:t>
            </a:r>
            <a:r>
              <a:rPr lang="en-US" sz="2900" dirty="0"/>
              <a:t>equires the Office of the Executive Secretary of the Supreme Court of Virginia to develop and all district courts and circuit courts to implement the Hope Card Program (the Program) for the issuance of a Hope Card to any person who has been issued a permanent protective order by any district court or circuit court. </a:t>
            </a:r>
          </a:p>
          <a:p>
            <a:r>
              <a:rPr lang="en-US" sz="2900" dirty="0"/>
              <a:t>Bill provides that a Hope Card issued pursuant to the Program shall be a durable, plastic, wallet-sized card containing, to the extent possible, essential information about the protective order, such as the identifying information and characteristics of the person subject to the protective order, the issuance and expiration date of the protective order, the terms of the protective order, and the names of any other persons protected by the protective order.</a:t>
            </a:r>
          </a:p>
          <a:p>
            <a:br>
              <a:rPr lang="en-US" sz="2900" dirty="0"/>
            </a:br>
            <a:endParaRPr lang="en-US" sz="2900" dirty="0"/>
          </a:p>
        </p:txBody>
      </p:sp>
    </p:spTree>
    <p:extLst>
      <p:ext uri="{BB962C8B-B14F-4D97-AF65-F5344CB8AC3E}">
        <p14:creationId xmlns:p14="http://schemas.microsoft.com/office/powerpoint/2010/main" val="2818249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5B45-F23A-88C9-88CB-5C333D57C19C}"/>
              </a:ext>
            </a:extLst>
          </p:cNvPr>
          <p:cNvSpPr>
            <a:spLocks noGrp="1"/>
          </p:cNvSpPr>
          <p:nvPr>
            <p:ph type="title"/>
          </p:nvPr>
        </p:nvSpPr>
        <p:spPr>
          <a:xfrm>
            <a:off x="1405246" y="329582"/>
            <a:ext cx="10972800" cy="1508127"/>
          </a:xfrm>
        </p:spPr>
        <p:txBody>
          <a:bodyPr/>
          <a:lstStyle/>
          <a:p>
            <a:r>
              <a:rPr lang="en-US" sz="3200" dirty="0"/>
              <a:t>Ch. 508: Disposition when defendant found incompetent; </a:t>
            </a:r>
            <a:br>
              <a:rPr lang="en-US" sz="3200" dirty="0"/>
            </a:br>
            <a:r>
              <a:rPr lang="en-US" sz="3200" dirty="0"/>
              <a:t>involuntary admission of the defendant. </a:t>
            </a:r>
          </a:p>
        </p:txBody>
      </p:sp>
      <p:sp>
        <p:nvSpPr>
          <p:cNvPr id="3" name="Content Placeholder 2">
            <a:extLst>
              <a:ext uri="{FF2B5EF4-FFF2-40B4-BE49-F238E27FC236}">
                <a16:creationId xmlns:a16="http://schemas.microsoft.com/office/drawing/2014/main" id="{625319A5-E76B-2E9F-EA43-4E9C6418FD50}"/>
              </a:ext>
            </a:extLst>
          </p:cNvPr>
          <p:cNvSpPr>
            <a:spLocks noGrp="1"/>
          </p:cNvSpPr>
          <p:nvPr>
            <p:ph idx="1"/>
          </p:nvPr>
        </p:nvSpPr>
        <p:spPr>
          <a:xfrm>
            <a:off x="609599" y="1600200"/>
            <a:ext cx="11325101" cy="5257800"/>
          </a:xfrm>
        </p:spPr>
        <p:txBody>
          <a:bodyPr/>
          <a:lstStyle/>
          <a:p>
            <a:r>
              <a:rPr lang="en-US" sz="2900" dirty="0"/>
              <a:t>Amends §§ 19.2-169.1 and 19.2-169.2 to provide that in cases where the defendant has been charged with a misdemeanor larceny-related offense or a misdemeanor offense for trespassing, destruction of property, intoxication in public, disorderly conduct, or failure to appear and is found to be incompetent following a competency evaluation, the competency report may recommend that the court direct the community services board or behavioral health authority to </a:t>
            </a:r>
          </a:p>
          <a:p>
            <a:pPr marL="1028700" lvl="1" indent="-571500">
              <a:buFont typeface="+mj-lt"/>
              <a:buAutoNum type="romanLcPeriod"/>
            </a:pPr>
            <a:r>
              <a:rPr lang="en-US" sz="2900" dirty="0"/>
              <a:t>conduct an evaluation to determine whether the defendant meets the criteria for temporary detention and </a:t>
            </a:r>
          </a:p>
          <a:p>
            <a:pPr marL="1028700" lvl="1" indent="-571500">
              <a:buFont typeface="+mj-lt"/>
              <a:buAutoNum type="romanLcPeriod"/>
            </a:pPr>
            <a:r>
              <a:rPr lang="en-US" sz="2900" dirty="0"/>
              <a:t>upon determining that the defendant does meet the criteria for temporary detention, file a petition for issuance of an order for temporary detention of the defendant. </a:t>
            </a:r>
          </a:p>
        </p:txBody>
      </p:sp>
    </p:spTree>
    <p:extLst>
      <p:ext uri="{BB962C8B-B14F-4D97-AF65-F5344CB8AC3E}">
        <p14:creationId xmlns:p14="http://schemas.microsoft.com/office/powerpoint/2010/main" val="1719615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6FFCA-5E6F-47DC-CD98-665CD02C6A51}"/>
              </a:ext>
            </a:extLst>
          </p:cNvPr>
          <p:cNvSpPr>
            <a:spLocks noGrp="1"/>
          </p:cNvSpPr>
          <p:nvPr>
            <p:ph type="title"/>
          </p:nvPr>
        </p:nvSpPr>
        <p:spPr/>
        <p:txBody>
          <a:bodyPr/>
          <a:lstStyle/>
          <a:p>
            <a:r>
              <a:rPr lang="en-US" dirty="0"/>
              <a:t>Ch. 508 </a:t>
            </a:r>
            <a:r>
              <a:rPr lang="en-US" dirty="0" err="1"/>
              <a:t>con’d</a:t>
            </a:r>
            <a:endParaRPr lang="en-US" dirty="0"/>
          </a:p>
        </p:txBody>
      </p:sp>
      <p:sp>
        <p:nvSpPr>
          <p:cNvPr id="3" name="Content Placeholder 2">
            <a:extLst>
              <a:ext uri="{FF2B5EF4-FFF2-40B4-BE49-F238E27FC236}">
                <a16:creationId xmlns:a16="http://schemas.microsoft.com/office/drawing/2014/main" id="{A95EEB49-E50F-65EF-19F3-8537E9F0A416}"/>
              </a:ext>
            </a:extLst>
          </p:cNvPr>
          <p:cNvSpPr>
            <a:spLocks noGrp="1"/>
          </p:cNvSpPr>
          <p:nvPr>
            <p:ph idx="1"/>
          </p:nvPr>
        </p:nvSpPr>
        <p:spPr/>
        <p:txBody>
          <a:bodyPr/>
          <a:lstStyle/>
          <a:p>
            <a:r>
              <a:rPr lang="en-US" dirty="0"/>
              <a:t>Similarly, the bill provides that, in cases in which a defendant has been charged with one of the listed misdemeanors, is found to be incompetent, and the competency report recommends that the defendant be temporarily detained, the court may dismiss the charges without prejudice and, in lieu of ordering that the defendant receive treatment to restore his competency, order the community services board or behavioral health authority to conduct an evaluation of the defendant and if the board or authority determines that the defendant meets the criteria for temporary detention, file a petition for issuance of an order for temporary detention. </a:t>
            </a:r>
          </a:p>
          <a:p>
            <a:endParaRPr lang="en-US" dirty="0"/>
          </a:p>
        </p:txBody>
      </p:sp>
    </p:spTree>
    <p:extLst>
      <p:ext uri="{BB962C8B-B14F-4D97-AF65-F5344CB8AC3E}">
        <p14:creationId xmlns:p14="http://schemas.microsoft.com/office/powerpoint/2010/main" val="3433941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75926-18DC-4D3D-9EAA-258729EA8BF4}"/>
              </a:ext>
            </a:extLst>
          </p:cNvPr>
          <p:cNvSpPr>
            <a:spLocks noGrp="1"/>
          </p:cNvSpPr>
          <p:nvPr>
            <p:ph type="title"/>
          </p:nvPr>
        </p:nvSpPr>
        <p:spPr/>
        <p:txBody>
          <a:bodyPr/>
          <a:lstStyle/>
          <a:p>
            <a:r>
              <a:rPr lang="en-US" dirty="0"/>
              <a:t>Ch. 508 </a:t>
            </a:r>
            <a:r>
              <a:rPr lang="en-US" dirty="0" err="1"/>
              <a:t>con’d</a:t>
            </a:r>
            <a:endParaRPr lang="en-US" dirty="0"/>
          </a:p>
        </p:txBody>
      </p:sp>
      <p:sp>
        <p:nvSpPr>
          <p:cNvPr id="3" name="Content Placeholder 2">
            <a:extLst>
              <a:ext uri="{FF2B5EF4-FFF2-40B4-BE49-F238E27FC236}">
                <a16:creationId xmlns:a16="http://schemas.microsoft.com/office/drawing/2014/main" id="{055F20E0-16E7-73D1-5BCB-DEEADA09AA61}"/>
              </a:ext>
            </a:extLst>
          </p:cNvPr>
          <p:cNvSpPr>
            <a:spLocks noGrp="1"/>
          </p:cNvSpPr>
          <p:nvPr>
            <p:ph idx="1"/>
          </p:nvPr>
        </p:nvSpPr>
        <p:spPr/>
        <p:txBody>
          <a:bodyPr/>
          <a:lstStyle/>
          <a:p>
            <a:r>
              <a:rPr lang="en-US" dirty="0"/>
              <a:t>The bill provides that the court shall not dismiss such charges and enter such order if the attorney for the Commonwealth is involved in the prosecution of the case and does not concur in the motion. </a:t>
            </a:r>
          </a:p>
          <a:p>
            <a:r>
              <a:rPr lang="en-US" dirty="0"/>
              <a:t>Under existing law, the court is required to order that the defendant receive treatment to restore his competency. </a:t>
            </a:r>
          </a:p>
          <a:p>
            <a:r>
              <a:rPr lang="en-US" dirty="0"/>
              <a:t>The bill also clarifies the process following the completion of the competency evaluation of a defendant. </a:t>
            </a:r>
          </a:p>
          <a:p>
            <a:r>
              <a:rPr lang="en-US" dirty="0"/>
              <a:t>The bill has an expiration date of July 1, 2023.</a:t>
            </a:r>
          </a:p>
          <a:p>
            <a:endParaRPr lang="en-US" dirty="0"/>
          </a:p>
        </p:txBody>
      </p:sp>
    </p:spTree>
    <p:extLst>
      <p:ext uri="{BB962C8B-B14F-4D97-AF65-F5344CB8AC3E}">
        <p14:creationId xmlns:p14="http://schemas.microsoft.com/office/powerpoint/2010/main" val="3982210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dirty="0"/>
              <a:t>DANGEROUS DOGS</a:t>
            </a:r>
          </a:p>
        </p:txBody>
      </p:sp>
    </p:spTree>
    <p:extLst>
      <p:ext uri="{BB962C8B-B14F-4D97-AF65-F5344CB8AC3E}">
        <p14:creationId xmlns:p14="http://schemas.microsoft.com/office/powerpoint/2010/main" val="98499104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C3A217-608B-5F50-5C3C-8158D1EA6E01}"/>
              </a:ext>
            </a:extLst>
          </p:cNvPr>
          <p:cNvSpPr>
            <a:spLocks noGrp="1"/>
          </p:cNvSpPr>
          <p:nvPr>
            <p:ph type="title"/>
          </p:nvPr>
        </p:nvSpPr>
        <p:spPr/>
        <p:txBody>
          <a:bodyPr/>
          <a:lstStyle/>
          <a:p>
            <a:r>
              <a:rPr lang="en-US" dirty="0"/>
              <a:t>Ch. 614 - Vicious dogs. </a:t>
            </a:r>
          </a:p>
        </p:txBody>
      </p:sp>
      <p:sp>
        <p:nvSpPr>
          <p:cNvPr id="5" name="Content Placeholder 4">
            <a:extLst>
              <a:ext uri="{FF2B5EF4-FFF2-40B4-BE49-F238E27FC236}">
                <a16:creationId xmlns:a16="http://schemas.microsoft.com/office/drawing/2014/main" id="{6375DD65-EF46-7411-7E4A-14ADFB04F4E0}"/>
              </a:ext>
            </a:extLst>
          </p:cNvPr>
          <p:cNvSpPr>
            <a:spLocks noGrp="1"/>
          </p:cNvSpPr>
          <p:nvPr>
            <p:ph idx="1"/>
          </p:nvPr>
        </p:nvSpPr>
        <p:spPr>
          <a:xfrm>
            <a:off x="609599" y="1600200"/>
            <a:ext cx="11716987" cy="5257800"/>
          </a:xfrm>
        </p:spPr>
        <p:txBody>
          <a:bodyPr/>
          <a:lstStyle/>
          <a:p>
            <a:r>
              <a:rPr lang="en-US" sz="3100" dirty="0"/>
              <a:t>Amends §§ 3.2-6540.1 and 3.2-6569 to require that a law-enforcement officer or animal control officer apply to a magistrate for a summons for a vicious dog if such officer is located in either the jurisdiction where the vicious dog resides </a:t>
            </a:r>
            <a:r>
              <a:rPr lang="en-US" sz="3100" i="1" dirty="0"/>
              <a:t>or</a:t>
            </a:r>
            <a:r>
              <a:rPr lang="en-US" sz="3100" dirty="0"/>
              <a:t> in the jurisdiction where the vicious dog committed one of the acts set forth in the definition of a vicious dog.</a:t>
            </a:r>
          </a:p>
          <a:p>
            <a:r>
              <a:rPr lang="en-US" sz="3100" dirty="0"/>
              <a:t>Existing law requires such action only if the law-enforcement officer or animal control officer is located in the jurisdiction where the vicious dog resides. </a:t>
            </a:r>
          </a:p>
          <a:p>
            <a:r>
              <a:rPr lang="en-US" sz="3100" dirty="0"/>
              <a:t>The bill also requires any evidentiary hearing or appeal to be held not less than 30 days from the date of the summons or appeal, unless good cause is found by the court.</a:t>
            </a:r>
          </a:p>
          <a:p>
            <a:endParaRPr lang="en-US" sz="3100" dirty="0"/>
          </a:p>
        </p:txBody>
      </p:sp>
    </p:spTree>
    <p:extLst>
      <p:ext uri="{BB962C8B-B14F-4D97-AF65-F5344CB8AC3E}">
        <p14:creationId xmlns:p14="http://schemas.microsoft.com/office/powerpoint/2010/main" val="508282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75926-18DC-4D3D-9EAA-258729EA8BF4}"/>
              </a:ext>
            </a:extLst>
          </p:cNvPr>
          <p:cNvSpPr>
            <a:spLocks noGrp="1"/>
          </p:cNvSpPr>
          <p:nvPr>
            <p:ph type="title"/>
          </p:nvPr>
        </p:nvSpPr>
        <p:spPr/>
        <p:txBody>
          <a:bodyPr/>
          <a:lstStyle/>
          <a:p>
            <a:r>
              <a:rPr lang="en-US" dirty="0"/>
              <a:t>Budget Bill – HB 30 </a:t>
            </a:r>
            <a:r>
              <a:rPr lang="en-US" b="1" dirty="0"/>
              <a:t>Item 404</a:t>
            </a:r>
            <a:endParaRPr lang="en-US" dirty="0"/>
          </a:p>
        </p:txBody>
      </p:sp>
      <p:sp>
        <p:nvSpPr>
          <p:cNvPr id="3" name="Content Placeholder 2">
            <a:extLst>
              <a:ext uri="{FF2B5EF4-FFF2-40B4-BE49-F238E27FC236}">
                <a16:creationId xmlns:a16="http://schemas.microsoft.com/office/drawing/2014/main" id="{055F20E0-16E7-73D1-5BCB-DEEADA09AA61}"/>
              </a:ext>
            </a:extLst>
          </p:cNvPr>
          <p:cNvSpPr>
            <a:spLocks noGrp="1"/>
          </p:cNvSpPr>
          <p:nvPr>
            <p:ph idx="1"/>
          </p:nvPr>
        </p:nvSpPr>
        <p:spPr>
          <a:xfrm>
            <a:off x="1425038" y="2066307"/>
            <a:ext cx="9155877" cy="4459184"/>
          </a:xfrm>
        </p:spPr>
        <p:txBody>
          <a:bodyPr/>
          <a:lstStyle/>
          <a:p>
            <a:r>
              <a:rPr lang="en-US" dirty="0"/>
              <a:t>The bill provides that “Notwithstanding the provisions of § 53.1-202.3, Code of Virginia, a maximum of 4.5 sentence credits may be earned for each 30 days served on a sentence that is concurrent with or consecutive to a sentence for a conviction of an offense enumerated in subsection A of § 53.1-202.3, Code of Virginia.”</a:t>
            </a:r>
          </a:p>
          <a:p>
            <a:r>
              <a:rPr lang="en-US" dirty="0"/>
              <a:t>The Governor signed this provision on June 22, 2022</a:t>
            </a:r>
          </a:p>
        </p:txBody>
      </p:sp>
    </p:spTree>
    <p:extLst>
      <p:ext uri="{BB962C8B-B14F-4D97-AF65-F5344CB8AC3E}">
        <p14:creationId xmlns:p14="http://schemas.microsoft.com/office/powerpoint/2010/main" val="2641669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18941B-E61C-244F-9619-61BAD3C6FA99}"/>
              </a:ext>
            </a:extLst>
          </p:cNvPr>
          <p:cNvSpPr>
            <a:spLocks noGrp="1"/>
          </p:cNvSpPr>
          <p:nvPr>
            <p:ph type="title" idx="4294967295"/>
          </p:nvPr>
        </p:nvSpPr>
        <p:spPr>
          <a:xfrm>
            <a:off x="2306320" y="4084320"/>
            <a:ext cx="7020560" cy="1137920"/>
          </a:xfrm>
        </p:spPr>
        <p:txBody>
          <a:bodyPr/>
          <a:lstStyle/>
          <a:p>
            <a:pPr algn="l"/>
            <a:r>
              <a:rPr lang="en-US" b="1" dirty="0"/>
              <a:t>NEW AND AMENDED </a:t>
            </a:r>
            <a:br>
              <a:rPr lang="en-US" b="1" dirty="0"/>
            </a:br>
            <a:r>
              <a:rPr lang="en-US" b="1" dirty="0"/>
              <a:t>CRIMES AND OFFENSES</a:t>
            </a:r>
          </a:p>
        </p:txBody>
      </p:sp>
    </p:spTree>
    <p:extLst>
      <p:ext uri="{BB962C8B-B14F-4D97-AF65-F5344CB8AC3E}">
        <p14:creationId xmlns:p14="http://schemas.microsoft.com/office/powerpoint/2010/main" val="124232298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Materials</a:t>
            </a:r>
          </a:p>
        </p:txBody>
      </p:sp>
      <p:sp>
        <p:nvSpPr>
          <p:cNvPr id="3" name="Content Placeholder 2"/>
          <p:cNvSpPr>
            <a:spLocks noGrp="1"/>
          </p:cNvSpPr>
          <p:nvPr>
            <p:ph idx="1"/>
          </p:nvPr>
        </p:nvSpPr>
        <p:spPr>
          <a:xfrm>
            <a:off x="1103312" y="2052918"/>
            <a:ext cx="9869488" cy="4195481"/>
          </a:xfrm>
        </p:spPr>
        <p:txBody>
          <a:bodyPr>
            <a:noAutofit/>
          </a:bodyPr>
          <a:lstStyle/>
          <a:p>
            <a:r>
              <a:rPr lang="en-US" sz="3500" dirty="0"/>
              <a:t>You must rely </a:t>
            </a:r>
            <a:r>
              <a:rPr lang="en-US" sz="3500" i="1" dirty="0"/>
              <a:t>only</a:t>
            </a:r>
            <a:r>
              <a:rPr lang="en-US" sz="3500" dirty="0"/>
              <a:t> upon the final language of the bill after passage. </a:t>
            </a:r>
          </a:p>
          <a:p>
            <a:r>
              <a:rPr lang="en-US" sz="3500" dirty="0"/>
              <a:t>Slides summarize each bill, but you should read the actual law before acting.</a:t>
            </a:r>
          </a:p>
          <a:p>
            <a:r>
              <a:rPr lang="en-US" sz="3500" dirty="0"/>
              <a:t>You can find the bill on the LIS website at: </a:t>
            </a:r>
            <a:r>
              <a:rPr lang="en-US" sz="3500" dirty="0">
                <a:solidFill>
                  <a:schemeClr val="tx1">
                    <a:lumMod val="95000"/>
                  </a:schemeClr>
                </a:solidFill>
                <a:hlinkClick r:id="rId2"/>
              </a:rPr>
              <a:t>http://lis.virginia.gov/lis.htm</a:t>
            </a:r>
            <a:r>
              <a:rPr lang="en-US" sz="3500" dirty="0">
                <a:solidFill>
                  <a:schemeClr val="tx1">
                    <a:lumMod val="95000"/>
                  </a:schemeClr>
                </a:solidFill>
              </a:rPr>
              <a:t>. </a:t>
            </a:r>
            <a:endParaRPr lang="en-US" sz="3500" dirty="0"/>
          </a:p>
          <a:p>
            <a:pPr marL="0" indent="0">
              <a:buNone/>
            </a:pPr>
            <a:endParaRPr lang="en-US" sz="3500" dirty="0"/>
          </a:p>
        </p:txBody>
      </p:sp>
    </p:spTree>
    <p:extLst>
      <p:ext uri="{BB962C8B-B14F-4D97-AF65-F5344CB8AC3E}">
        <p14:creationId xmlns:p14="http://schemas.microsoft.com/office/powerpoint/2010/main" val="260025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EE6D1-B43B-39FB-F64F-CFBCCED1B5C2}"/>
              </a:ext>
            </a:extLst>
          </p:cNvPr>
          <p:cNvSpPr>
            <a:spLocks noGrp="1"/>
          </p:cNvSpPr>
          <p:nvPr>
            <p:ph type="title"/>
          </p:nvPr>
        </p:nvSpPr>
        <p:spPr>
          <a:xfrm>
            <a:off x="1734312" y="238379"/>
            <a:ext cx="10972800" cy="1508127"/>
          </a:xfrm>
        </p:spPr>
        <p:txBody>
          <a:bodyPr/>
          <a:lstStyle/>
          <a:p>
            <a:r>
              <a:rPr lang="en-US" dirty="0"/>
              <a:t>Ch. 594: Sexual Abuse of Animals:</a:t>
            </a:r>
            <a:br>
              <a:rPr lang="en-US" dirty="0"/>
            </a:br>
            <a:r>
              <a:rPr lang="en-US" dirty="0"/>
              <a:t>New offense, § 18.2-361.01</a:t>
            </a:r>
          </a:p>
        </p:txBody>
      </p:sp>
      <p:sp>
        <p:nvSpPr>
          <p:cNvPr id="3" name="Content Placeholder 2">
            <a:extLst>
              <a:ext uri="{FF2B5EF4-FFF2-40B4-BE49-F238E27FC236}">
                <a16:creationId xmlns:a16="http://schemas.microsoft.com/office/drawing/2014/main" id="{F04A6D18-1BB4-5902-7272-9580B55B75F7}"/>
              </a:ext>
            </a:extLst>
          </p:cNvPr>
          <p:cNvSpPr>
            <a:spLocks noGrp="1"/>
          </p:cNvSpPr>
          <p:nvPr>
            <p:ph idx="1"/>
          </p:nvPr>
        </p:nvSpPr>
        <p:spPr>
          <a:xfrm>
            <a:off x="609600" y="1508125"/>
            <a:ext cx="11582400" cy="5257800"/>
          </a:xfrm>
        </p:spPr>
        <p:txBody>
          <a:bodyPr/>
          <a:lstStyle/>
          <a:p>
            <a:r>
              <a:rPr lang="en-US" sz="2600" dirty="0"/>
              <a:t>Provides that any person who knowingly </a:t>
            </a:r>
          </a:p>
          <a:p>
            <a:pPr marL="571500" indent="-571500">
              <a:buFont typeface="+mj-lt"/>
              <a:buAutoNum type="romanLcPeriod"/>
            </a:pPr>
            <a:r>
              <a:rPr lang="en-US" sz="2600" dirty="0"/>
              <a:t>engages in sexual contact with an animal; </a:t>
            </a:r>
          </a:p>
          <a:p>
            <a:pPr marL="571500" indent="-571500">
              <a:buFont typeface="+mj-lt"/>
              <a:buAutoNum type="romanLcPeriod"/>
            </a:pPr>
            <a:r>
              <a:rPr lang="en-US" sz="2600" dirty="0"/>
              <a:t>causes another person by force, threat, or intimidation to engage in sexual contact with an animal; </a:t>
            </a:r>
          </a:p>
          <a:p>
            <a:pPr marL="571500" indent="-571500">
              <a:buFont typeface="+mj-lt"/>
              <a:buAutoNum type="romanLcPeriod"/>
            </a:pPr>
            <a:r>
              <a:rPr lang="en-US" sz="2600" dirty="0"/>
              <a:t>advertises, solicits, offers, sells, purchases, or possesses an animal with the intent that the animal be subject to sexual contact; </a:t>
            </a:r>
          </a:p>
          <a:p>
            <a:pPr marL="571500" indent="-571500">
              <a:buFont typeface="+mj-lt"/>
              <a:buAutoNum type="romanLcPeriod"/>
            </a:pPr>
            <a:r>
              <a:rPr lang="en-US" sz="2600" dirty="0"/>
              <a:t>permits sexual contact with an animal to be conducted on any premises under his ownership or control; or </a:t>
            </a:r>
          </a:p>
          <a:p>
            <a:pPr marL="571500" indent="-571500">
              <a:buFont typeface="+mj-lt"/>
              <a:buAutoNum type="romanLcPeriod"/>
            </a:pPr>
            <a:r>
              <a:rPr lang="en-US" sz="2600" dirty="0"/>
              <a:t>produces, distributes, publishes, sells, transmits, finances, possesses, or possesses with the intent to distribute, publish, sell, or transmit an obscene item depicting a person engaged in sexual contact with an animal </a:t>
            </a:r>
          </a:p>
          <a:p>
            <a:pPr>
              <a:buFont typeface="Arial" panose="020B0604020202020204" pitchFamily="34" charset="0"/>
              <a:buChar char="•"/>
            </a:pPr>
            <a:r>
              <a:rPr lang="en-US" sz="2600" dirty="0"/>
              <a:t>is guilty of a Class 6 felony. </a:t>
            </a:r>
          </a:p>
        </p:txBody>
      </p:sp>
    </p:spTree>
    <p:extLst>
      <p:ext uri="{BB962C8B-B14F-4D97-AF65-F5344CB8AC3E}">
        <p14:creationId xmlns:p14="http://schemas.microsoft.com/office/powerpoint/2010/main" val="367999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C29DB-A92A-614D-A8E5-2898A9C65A2B}"/>
              </a:ext>
            </a:extLst>
          </p:cNvPr>
          <p:cNvSpPr>
            <a:spLocks noGrp="1"/>
          </p:cNvSpPr>
          <p:nvPr>
            <p:ph type="title"/>
          </p:nvPr>
        </p:nvSpPr>
        <p:spPr/>
        <p:txBody>
          <a:bodyPr/>
          <a:lstStyle/>
          <a:p>
            <a:r>
              <a:rPr lang="en-US" dirty="0"/>
              <a:t>Ch. 594 </a:t>
            </a:r>
            <a:r>
              <a:rPr lang="en-US" dirty="0" err="1"/>
              <a:t>Con’d</a:t>
            </a:r>
            <a:endParaRPr lang="en-US" dirty="0"/>
          </a:p>
        </p:txBody>
      </p:sp>
      <p:sp>
        <p:nvSpPr>
          <p:cNvPr id="3" name="Content Placeholder 2">
            <a:extLst>
              <a:ext uri="{FF2B5EF4-FFF2-40B4-BE49-F238E27FC236}">
                <a16:creationId xmlns:a16="http://schemas.microsoft.com/office/drawing/2014/main" id="{891D33AC-9D2B-FBA1-11AF-AF7F2EFF0C2F}"/>
              </a:ext>
            </a:extLst>
          </p:cNvPr>
          <p:cNvSpPr>
            <a:spLocks noGrp="1"/>
          </p:cNvSpPr>
          <p:nvPr>
            <p:ph idx="1"/>
          </p:nvPr>
        </p:nvSpPr>
        <p:spPr>
          <a:xfrm>
            <a:off x="1246908" y="2268186"/>
            <a:ext cx="10335492" cy="4589813"/>
          </a:xfrm>
        </p:spPr>
        <p:txBody>
          <a:bodyPr/>
          <a:lstStyle/>
          <a:p>
            <a:r>
              <a:rPr lang="en-US" dirty="0"/>
              <a:t>The bill also provides that any person convicted of sexual abuse of an animal shall be prohibited from possessing, owning, or exercising control over any animal and may be ordered to attend an appropriate treatment program or obtain psychiatric or psychological counseling.</a:t>
            </a:r>
          </a:p>
          <a:p>
            <a:endParaRPr lang="en-US" dirty="0"/>
          </a:p>
        </p:txBody>
      </p:sp>
    </p:spTree>
    <p:extLst>
      <p:ext uri="{BB962C8B-B14F-4D97-AF65-F5344CB8AC3E}">
        <p14:creationId xmlns:p14="http://schemas.microsoft.com/office/powerpoint/2010/main" val="4167689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5D91E-1815-DB98-A264-256AAF2FA57A}"/>
              </a:ext>
            </a:extLst>
          </p:cNvPr>
          <p:cNvSpPr>
            <a:spLocks noGrp="1"/>
          </p:cNvSpPr>
          <p:nvPr>
            <p:ph type="title"/>
          </p:nvPr>
        </p:nvSpPr>
        <p:spPr/>
        <p:txBody>
          <a:bodyPr/>
          <a:lstStyle/>
          <a:p>
            <a:r>
              <a:rPr lang="en-US" dirty="0"/>
              <a:t>Ch. 664 / 665 – Catalytic Converters</a:t>
            </a:r>
          </a:p>
        </p:txBody>
      </p:sp>
      <p:sp>
        <p:nvSpPr>
          <p:cNvPr id="3" name="Content Placeholder 2">
            <a:extLst>
              <a:ext uri="{FF2B5EF4-FFF2-40B4-BE49-F238E27FC236}">
                <a16:creationId xmlns:a16="http://schemas.microsoft.com/office/drawing/2014/main" id="{D4903C74-EF43-F11E-4CB0-49C5D57D7952}"/>
              </a:ext>
            </a:extLst>
          </p:cNvPr>
          <p:cNvSpPr>
            <a:spLocks noGrp="1"/>
          </p:cNvSpPr>
          <p:nvPr>
            <p:ph idx="1"/>
          </p:nvPr>
        </p:nvSpPr>
        <p:spPr>
          <a:xfrm>
            <a:off x="609600" y="1528909"/>
            <a:ext cx="11582400" cy="5257800"/>
          </a:xfrm>
        </p:spPr>
        <p:txBody>
          <a:bodyPr/>
          <a:lstStyle/>
          <a:p>
            <a:r>
              <a:rPr lang="en-US" sz="2800" dirty="0"/>
              <a:t>Amends § 18.2-146 to make it a Class 6 felony for a person to willfully break, injure, tamper with, or remove any part or parts of any vehicle, aircraft, boat, or vessel for the purpose of injuring, defacing, or destroying said vehicle, aircraft, boat, or vessel, or temporarily or permanently preventing its useful operation, or for any purpose against the will or without the consent of the owner, or to in any other manner willfully or maliciously interfere with or prevent the running or operation of such vehicle, aircraft, boat, or vessel, when such violation involves the breaking, injuring, tampering with, or removal of a catalytic converter or the parts thereof. </a:t>
            </a:r>
          </a:p>
          <a:p>
            <a:pPr lvl="1"/>
            <a:r>
              <a:rPr lang="en-US" sz="2800" dirty="0"/>
              <a:t>The bill also provides that prosecution for such felony is a bar to a prosecution or proceeding under the Code section prohibiting the injuring, etc., of any property, monument, etc., for the same act. </a:t>
            </a:r>
          </a:p>
          <a:p>
            <a:pPr lvl="1"/>
            <a:r>
              <a:rPr lang="en-US" sz="2800" dirty="0"/>
              <a:t>Existing law makes such violation a Class 1 misdemeanor.</a:t>
            </a:r>
          </a:p>
          <a:p>
            <a:endParaRPr lang="en-US" sz="2800" dirty="0"/>
          </a:p>
        </p:txBody>
      </p:sp>
    </p:spTree>
    <p:extLst>
      <p:ext uri="{BB962C8B-B14F-4D97-AF65-F5344CB8AC3E}">
        <p14:creationId xmlns:p14="http://schemas.microsoft.com/office/powerpoint/2010/main" val="2159176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0884-535D-A06B-2E94-511371A02758}"/>
              </a:ext>
            </a:extLst>
          </p:cNvPr>
          <p:cNvSpPr>
            <a:spLocks noGrp="1"/>
          </p:cNvSpPr>
          <p:nvPr>
            <p:ph type="title"/>
          </p:nvPr>
        </p:nvSpPr>
        <p:spPr/>
        <p:txBody>
          <a:bodyPr/>
          <a:lstStyle/>
          <a:p>
            <a:r>
              <a:rPr lang="en-US" dirty="0"/>
              <a:t>Ch. 664 / 665 </a:t>
            </a:r>
            <a:r>
              <a:rPr lang="en-US" dirty="0" err="1"/>
              <a:t>Con’d</a:t>
            </a:r>
            <a:endParaRPr lang="en-US" dirty="0"/>
          </a:p>
        </p:txBody>
      </p:sp>
      <p:sp>
        <p:nvSpPr>
          <p:cNvPr id="3" name="Content Placeholder 2">
            <a:extLst>
              <a:ext uri="{FF2B5EF4-FFF2-40B4-BE49-F238E27FC236}">
                <a16:creationId xmlns:a16="http://schemas.microsoft.com/office/drawing/2014/main" id="{F63BF085-9463-AB94-42DE-A15821A1B287}"/>
              </a:ext>
            </a:extLst>
          </p:cNvPr>
          <p:cNvSpPr>
            <a:spLocks noGrp="1"/>
          </p:cNvSpPr>
          <p:nvPr>
            <p:ph idx="1"/>
          </p:nvPr>
        </p:nvSpPr>
        <p:spPr>
          <a:xfrm>
            <a:off x="609600" y="1600200"/>
            <a:ext cx="11582400" cy="5257800"/>
          </a:xfrm>
        </p:spPr>
        <p:txBody>
          <a:bodyPr/>
          <a:lstStyle/>
          <a:p>
            <a:r>
              <a:rPr lang="en-US" sz="2700" dirty="0"/>
              <a:t>Additionally, the bill requires that the copies of the documentation that scrap metal purchasers are required to maintain for purchases of catalytic converters or the parts thereof </a:t>
            </a:r>
          </a:p>
          <a:p>
            <a:pPr marL="1028700" lvl="1" indent="-571500">
              <a:buFont typeface="+mj-lt"/>
              <a:buAutoNum type="romanLcPeriod"/>
            </a:pPr>
            <a:r>
              <a:rPr lang="en-US" sz="2700" dirty="0"/>
              <a:t>establish that the person from whom they purchased the catalytic converter or the parts thereof had lawful possession of it at the time of sale or delivery and </a:t>
            </a:r>
          </a:p>
          <a:p>
            <a:pPr marL="1028700" lvl="1" indent="-571500">
              <a:buFont typeface="+mj-lt"/>
              <a:buAutoNum type="romanLcPeriod"/>
            </a:pPr>
            <a:r>
              <a:rPr lang="en-US" sz="2700" dirty="0"/>
              <a:t>detail the scrap metal purchaser's diligent inquiry into whether the person selling had a legal right to do so. </a:t>
            </a:r>
          </a:p>
          <a:p>
            <a:r>
              <a:rPr lang="en-US" sz="2700" dirty="0"/>
              <a:t>The bill also requires that such documentation be maintained for at least two years after the purchase and that copies be made available upon request to any law-enforcement officer, conservator of the peace, or special conservator of the peace in the performance of his duties who presents his credentials at the scrap metal purchaser's normal business location during normal business hours. </a:t>
            </a:r>
          </a:p>
          <a:p>
            <a:endParaRPr lang="en-US" sz="2700" dirty="0"/>
          </a:p>
        </p:txBody>
      </p:sp>
    </p:spTree>
    <p:extLst>
      <p:ext uri="{BB962C8B-B14F-4D97-AF65-F5344CB8AC3E}">
        <p14:creationId xmlns:p14="http://schemas.microsoft.com/office/powerpoint/2010/main" val="2726090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70184-BE35-16EC-0ACD-55AF63EB9F47}"/>
              </a:ext>
            </a:extLst>
          </p:cNvPr>
          <p:cNvSpPr>
            <a:spLocks noGrp="1"/>
          </p:cNvSpPr>
          <p:nvPr>
            <p:ph type="title"/>
          </p:nvPr>
        </p:nvSpPr>
        <p:spPr/>
        <p:txBody>
          <a:bodyPr/>
          <a:lstStyle/>
          <a:p>
            <a:r>
              <a:rPr lang="en-US" dirty="0"/>
              <a:t>Ch. 673 / 674</a:t>
            </a:r>
          </a:p>
        </p:txBody>
      </p:sp>
      <p:sp>
        <p:nvSpPr>
          <p:cNvPr id="3" name="Content Placeholder 2">
            <a:extLst>
              <a:ext uri="{FF2B5EF4-FFF2-40B4-BE49-F238E27FC236}">
                <a16:creationId xmlns:a16="http://schemas.microsoft.com/office/drawing/2014/main" id="{A05599C6-B1CE-B9D0-006C-618BF4B58BD1}"/>
              </a:ext>
            </a:extLst>
          </p:cNvPr>
          <p:cNvSpPr>
            <a:spLocks noGrp="1"/>
          </p:cNvSpPr>
          <p:nvPr>
            <p:ph idx="1"/>
          </p:nvPr>
        </p:nvSpPr>
        <p:spPr/>
        <p:txBody>
          <a:bodyPr/>
          <a:lstStyle/>
          <a:p>
            <a:r>
              <a:rPr lang="en-US" sz="3000" dirty="0"/>
              <a:t>Creates new offense, § 18.2-473.2, which provides that any person who intentionally covers, removes, damages, renders inoperable, or otherwise obscures a security camera, as defined in the bill, without the permission of the sheriff, jail superintendent, warden, or Director of the Department of Corrections or Department of Juvenile Justice is guilty of a Class 1 misdemeanor. </a:t>
            </a:r>
          </a:p>
          <a:p>
            <a:r>
              <a:rPr lang="en-US" sz="3000" dirty="0"/>
              <a:t>The bill also provides that any person who intentionally covers, removes, damages, renders inoperable, or otherwise obscures a security camera with the intent of inhibiting or preventing a security camera from recording or transmitting a photograph, motion picture, or other digital image of the commission of a felony is guilty of a Class 6 felony. </a:t>
            </a:r>
          </a:p>
        </p:txBody>
      </p:sp>
    </p:spTree>
    <p:extLst>
      <p:ext uri="{BB962C8B-B14F-4D97-AF65-F5344CB8AC3E}">
        <p14:creationId xmlns:p14="http://schemas.microsoft.com/office/powerpoint/2010/main" val="890317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1AF91A-8410-AF6A-750D-B2A004FF1C4C}"/>
              </a:ext>
            </a:extLst>
          </p:cNvPr>
          <p:cNvSpPr>
            <a:spLocks noGrp="1"/>
          </p:cNvSpPr>
          <p:nvPr>
            <p:ph type="title"/>
          </p:nvPr>
        </p:nvSpPr>
        <p:spPr>
          <a:xfrm>
            <a:off x="609600" y="353333"/>
            <a:ext cx="10972800" cy="1508127"/>
          </a:xfrm>
        </p:spPr>
        <p:txBody>
          <a:bodyPr/>
          <a:lstStyle/>
          <a:p>
            <a:r>
              <a:rPr lang="en-US" dirty="0"/>
              <a:t>Ch. 259/642: Adult Abuse and Neglect</a:t>
            </a:r>
          </a:p>
        </p:txBody>
      </p:sp>
      <p:sp>
        <p:nvSpPr>
          <p:cNvPr id="5" name="Content Placeholder 4">
            <a:extLst>
              <a:ext uri="{FF2B5EF4-FFF2-40B4-BE49-F238E27FC236}">
                <a16:creationId xmlns:a16="http://schemas.microsoft.com/office/drawing/2014/main" id="{EE846A3B-5C96-51EB-1F93-1E0A0A6F36F1}"/>
              </a:ext>
            </a:extLst>
          </p:cNvPr>
          <p:cNvSpPr>
            <a:spLocks noGrp="1"/>
          </p:cNvSpPr>
          <p:nvPr>
            <p:ph idx="1"/>
          </p:nvPr>
        </p:nvSpPr>
        <p:spPr/>
        <p:txBody>
          <a:bodyPr/>
          <a:lstStyle/>
          <a:p>
            <a:r>
              <a:rPr lang="en-US" sz="2800" dirty="0"/>
              <a:t>§ 18.2-178.1 changes the term "incapacitated adult" to "vulnerable adult" for the purposes of the crime of abuse and neglect of such adults </a:t>
            </a:r>
          </a:p>
          <a:p>
            <a:r>
              <a:rPr lang="en-US" sz="2800" dirty="0"/>
              <a:t>Defines "vulnerable adult" as any person 18 years of age or older who is impaired by reason of mental illness, intellectual or developmental disability, physical illness or disability, or other causes, including age, to the extent the adult lacks sufficient understanding or capacity to make, communicate, or carry out reasonable decisions concerning his well-being or has one or more limitations that substantially impair the adult's ability to independently provide for his daily needs or safeguard his person, property, or legal interests. </a:t>
            </a:r>
          </a:p>
          <a:p>
            <a:r>
              <a:rPr lang="en-US" sz="2800" dirty="0"/>
              <a:t>Bill also changes the term "person with mental incapacity" to the same meaning of "vulnerable adult" for the purposes of the crime of financial exploitation. </a:t>
            </a:r>
          </a:p>
        </p:txBody>
      </p:sp>
    </p:spTree>
    <p:extLst>
      <p:ext uri="{BB962C8B-B14F-4D97-AF65-F5344CB8AC3E}">
        <p14:creationId xmlns:p14="http://schemas.microsoft.com/office/powerpoint/2010/main" val="223680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B5F1C-269B-A513-63AC-93D2AD534440}"/>
              </a:ext>
            </a:extLst>
          </p:cNvPr>
          <p:cNvSpPr>
            <a:spLocks noGrp="1"/>
          </p:cNvSpPr>
          <p:nvPr>
            <p:ph type="title"/>
          </p:nvPr>
        </p:nvSpPr>
        <p:spPr/>
        <p:txBody>
          <a:bodyPr/>
          <a:lstStyle/>
          <a:p>
            <a:r>
              <a:rPr lang="en-US" dirty="0"/>
              <a:t>Ch. 397 / 654: Misuse of Power of Attorney</a:t>
            </a:r>
          </a:p>
        </p:txBody>
      </p:sp>
      <p:sp>
        <p:nvSpPr>
          <p:cNvPr id="3" name="Content Placeholder 2">
            <a:extLst>
              <a:ext uri="{FF2B5EF4-FFF2-40B4-BE49-F238E27FC236}">
                <a16:creationId xmlns:a16="http://schemas.microsoft.com/office/drawing/2014/main" id="{5CE0A02F-61FE-A4E8-9B17-C5119C07274B}"/>
              </a:ext>
            </a:extLst>
          </p:cNvPr>
          <p:cNvSpPr>
            <a:spLocks noGrp="1"/>
          </p:cNvSpPr>
          <p:nvPr>
            <p:ph idx="1"/>
          </p:nvPr>
        </p:nvSpPr>
        <p:spPr/>
        <p:txBody>
          <a:bodyPr/>
          <a:lstStyle/>
          <a:p>
            <a:r>
              <a:rPr lang="en-US" dirty="0"/>
              <a:t>New Code Section § 18.2-178.2 makes it a Class 1 misdemeanor for an agent under a power of attorney to knowingly or intentionally engage in financial exploitation of an incapacitated adult who is the principal of that agent. </a:t>
            </a:r>
          </a:p>
          <a:p>
            <a:r>
              <a:rPr lang="en-US" dirty="0"/>
              <a:t>One issue: New law relies on definition of “incapacitated adult” that previous bill, Ch. 259/642, eliminated effective July 1.</a:t>
            </a:r>
          </a:p>
          <a:p>
            <a:r>
              <a:rPr lang="en-US" dirty="0"/>
              <a:t>Bill also provides that the agent's authority terminates upon such conviction. </a:t>
            </a:r>
          </a:p>
          <a:p>
            <a:endParaRPr lang="en-US" dirty="0"/>
          </a:p>
        </p:txBody>
      </p:sp>
    </p:spTree>
    <p:extLst>
      <p:ext uri="{BB962C8B-B14F-4D97-AF65-F5344CB8AC3E}">
        <p14:creationId xmlns:p14="http://schemas.microsoft.com/office/powerpoint/2010/main" val="2767542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9170-66CC-4A4B-766F-A32DCE2C195B}"/>
              </a:ext>
            </a:extLst>
          </p:cNvPr>
          <p:cNvSpPr>
            <a:spLocks noGrp="1"/>
          </p:cNvSpPr>
          <p:nvPr>
            <p:ph type="title"/>
          </p:nvPr>
        </p:nvSpPr>
        <p:spPr/>
        <p:txBody>
          <a:bodyPr/>
          <a:lstStyle/>
          <a:p>
            <a:r>
              <a:rPr lang="en-US" dirty="0"/>
              <a:t>Contributing: </a:t>
            </a:r>
            <a:br>
              <a:rPr lang="en-US" dirty="0"/>
            </a:br>
            <a:r>
              <a:rPr lang="en-US" dirty="0"/>
              <a:t>Statute of Limitations</a:t>
            </a:r>
          </a:p>
        </p:txBody>
      </p:sp>
      <p:sp>
        <p:nvSpPr>
          <p:cNvPr id="3" name="Content Placeholder 2">
            <a:extLst>
              <a:ext uri="{FF2B5EF4-FFF2-40B4-BE49-F238E27FC236}">
                <a16:creationId xmlns:a16="http://schemas.microsoft.com/office/drawing/2014/main" id="{2584C69A-FB41-8A4C-A977-468D6C5E7019}"/>
              </a:ext>
            </a:extLst>
          </p:cNvPr>
          <p:cNvSpPr>
            <a:spLocks noGrp="1"/>
          </p:cNvSpPr>
          <p:nvPr>
            <p:ph idx="1"/>
          </p:nvPr>
        </p:nvSpPr>
        <p:spPr>
          <a:xfrm>
            <a:off x="609599" y="1600200"/>
            <a:ext cx="11218223" cy="5257800"/>
          </a:xfrm>
        </p:spPr>
        <p:txBody>
          <a:bodyPr/>
          <a:lstStyle/>
          <a:p>
            <a:r>
              <a:rPr lang="en-US" dirty="0"/>
              <a:t>Ch. 110: § 19.2-8 amended RE: prosecution of the misdemeanor offense of causing or encouraging acts rendering children delinquent where the alleged adult offender has consensual sexual intercourse with a minor who is 15 years of age or older at the time of the offense</a:t>
            </a:r>
          </a:p>
          <a:p>
            <a:r>
              <a:rPr lang="en-US" dirty="0"/>
              <a:t>After July 1: Prosecution “shall be commenced no later than five years after the victim reaches majority provided that the alleged adult offender was more than three years older than the victim at the time of the offense. </a:t>
            </a:r>
          </a:p>
          <a:p>
            <a:r>
              <a:rPr lang="en-US" dirty="0"/>
              <a:t>Under existing law, the prosecution of such offense shall be commenced within one year after commission of the offense.</a:t>
            </a:r>
          </a:p>
        </p:txBody>
      </p:sp>
    </p:spTree>
    <p:extLst>
      <p:ext uri="{BB962C8B-B14F-4D97-AF65-F5344CB8AC3E}">
        <p14:creationId xmlns:p14="http://schemas.microsoft.com/office/powerpoint/2010/main" val="3760751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0EE09-801B-5EED-E29D-C1511A6081FD}"/>
              </a:ext>
            </a:extLst>
          </p:cNvPr>
          <p:cNvSpPr>
            <a:spLocks noGrp="1"/>
          </p:cNvSpPr>
          <p:nvPr>
            <p:ph type="title"/>
          </p:nvPr>
        </p:nvSpPr>
        <p:spPr/>
        <p:txBody>
          <a:bodyPr/>
          <a:lstStyle/>
          <a:p>
            <a:r>
              <a:rPr lang="en-US" dirty="0"/>
              <a:t>Ch. 276: Stalking Venue</a:t>
            </a:r>
          </a:p>
        </p:txBody>
      </p:sp>
      <p:sp>
        <p:nvSpPr>
          <p:cNvPr id="3" name="Content Placeholder 2">
            <a:extLst>
              <a:ext uri="{FF2B5EF4-FFF2-40B4-BE49-F238E27FC236}">
                <a16:creationId xmlns:a16="http://schemas.microsoft.com/office/drawing/2014/main" id="{9A3D570F-1C72-3967-E865-F64FBA12338F}"/>
              </a:ext>
            </a:extLst>
          </p:cNvPr>
          <p:cNvSpPr>
            <a:spLocks noGrp="1"/>
          </p:cNvSpPr>
          <p:nvPr>
            <p:ph idx="1"/>
          </p:nvPr>
        </p:nvSpPr>
        <p:spPr/>
        <p:txBody>
          <a:bodyPr/>
          <a:lstStyle/>
          <a:p>
            <a:r>
              <a:rPr lang="en-US" dirty="0"/>
              <a:t>§ 18.2-60.3 amended to allow a person to be prosecuted for a stalking charge in the jurisdiction where the person resided at the time of such stalking. </a:t>
            </a:r>
          </a:p>
          <a:p>
            <a:r>
              <a:rPr lang="en-US" dirty="0"/>
              <a:t>The bill also provides that evidence of any conduct that occurred outside the Commonwealth may be admissible, if relevant, in any prosecution for stalking. </a:t>
            </a:r>
          </a:p>
          <a:p>
            <a:r>
              <a:rPr lang="en-US" dirty="0"/>
              <a:t>Currently, such evidence is admissible as long as the prosecution is based upon conduct occurring within the Commonwealth.</a:t>
            </a:r>
          </a:p>
          <a:p>
            <a:endParaRPr lang="en-US" dirty="0"/>
          </a:p>
          <a:p>
            <a:endParaRPr lang="en-US" dirty="0"/>
          </a:p>
        </p:txBody>
      </p:sp>
    </p:spTree>
    <p:extLst>
      <p:ext uri="{BB962C8B-B14F-4D97-AF65-F5344CB8AC3E}">
        <p14:creationId xmlns:p14="http://schemas.microsoft.com/office/powerpoint/2010/main" val="1495604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6F17E-1B52-5E1A-43BE-9DE1F77509B2}"/>
              </a:ext>
            </a:extLst>
          </p:cNvPr>
          <p:cNvSpPr>
            <a:spLocks noGrp="1"/>
          </p:cNvSpPr>
          <p:nvPr>
            <p:ph type="title"/>
          </p:nvPr>
        </p:nvSpPr>
        <p:spPr/>
        <p:txBody>
          <a:bodyPr/>
          <a:lstStyle/>
          <a:p>
            <a:r>
              <a:rPr lang="en-US" dirty="0"/>
              <a:t>Ch. 645: Definition of Intimate Parts</a:t>
            </a:r>
          </a:p>
        </p:txBody>
      </p:sp>
      <p:sp>
        <p:nvSpPr>
          <p:cNvPr id="3" name="Content Placeholder 2">
            <a:extLst>
              <a:ext uri="{FF2B5EF4-FFF2-40B4-BE49-F238E27FC236}">
                <a16:creationId xmlns:a16="http://schemas.microsoft.com/office/drawing/2014/main" id="{860234F3-20CC-20A7-FF70-BAEB360407DA}"/>
              </a:ext>
            </a:extLst>
          </p:cNvPr>
          <p:cNvSpPr>
            <a:spLocks noGrp="1"/>
          </p:cNvSpPr>
          <p:nvPr>
            <p:ph idx="1"/>
          </p:nvPr>
        </p:nvSpPr>
        <p:spPr>
          <a:xfrm>
            <a:off x="1235034" y="2386940"/>
            <a:ext cx="10094026" cy="4471059"/>
          </a:xfrm>
        </p:spPr>
        <p:txBody>
          <a:bodyPr/>
          <a:lstStyle/>
          <a:p>
            <a:r>
              <a:rPr lang="en-US" dirty="0"/>
              <a:t>Includes in the definition of "intimate parts” in § 18.2-67.10 for the purposes of criminal sexual assault, the chest of a child under the age of 15.</a:t>
            </a:r>
          </a:p>
          <a:p>
            <a:endParaRPr lang="en-US" dirty="0"/>
          </a:p>
        </p:txBody>
      </p:sp>
    </p:spTree>
    <p:extLst>
      <p:ext uri="{BB962C8B-B14F-4D97-AF65-F5344CB8AC3E}">
        <p14:creationId xmlns:p14="http://schemas.microsoft.com/office/powerpoint/2010/main" val="3524718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6C4567-AD1A-6E4C-974B-C5D5EA930926}"/>
              </a:ext>
            </a:extLst>
          </p:cNvPr>
          <p:cNvSpPr>
            <a:spLocks noGrp="1"/>
          </p:cNvSpPr>
          <p:nvPr>
            <p:ph type="title"/>
          </p:nvPr>
        </p:nvSpPr>
        <p:spPr>
          <a:xfrm>
            <a:off x="609600" y="325755"/>
            <a:ext cx="10972800" cy="1508127"/>
          </a:xfrm>
        </p:spPr>
        <p:txBody>
          <a:bodyPr/>
          <a:lstStyle/>
          <a:p>
            <a:r>
              <a:rPr lang="en-US" dirty="0">
                <a:solidFill>
                  <a:schemeClr val="tx1"/>
                </a:solidFill>
              </a:rPr>
              <a:t>Topics for this Presentation</a:t>
            </a:r>
          </a:p>
        </p:txBody>
      </p:sp>
      <p:sp>
        <p:nvSpPr>
          <p:cNvPr id="5" name="Content Placeholder 4">
            <a:extLst>
              <a:ext uri="{FF2B5EF4-FFF2-40B4-BE49-F238E27FC236}">
                <a16:creationId xmlns:a16="http://schemas.microsoft.com/office/drawing/2014/main" id="{CE31EA6A-2885-1E4C-A871-91E9BE4CF5DE}"/>
              </a:ext>
            </a:extLst>
          </p:cNvPr>
          <p:cNvSpPr>
            <a:spLocks noGrp="1"/>
          </p:cNvSpPr>
          <p:nvPr>
            <p:ph sz="half" idx="1"/>
          </p:nvPr>
        </p:nvSpPr>
        <p:spPr>
          <a:xfrm>
            <a:off x="646112" y="2060575"/>
            <a:ext cx="5449888" cy="4195763"/>
          </a:xfrm>
        </p:spPr>
        <p:txBody>
          <a:bodyPr>
            <a:normAutofit/>
          </a:bodyPr>
          <a:lstStyle/>
          <a:p>
            <a:r>
              <a:rPr lang="en-US" sz="3000" dirty="0">
                <a:solidFill>
                  <a:schemeClr val="tx1"/>
                </a:solidFill>
              </a:rPr>
              <a:t>Criminal Investigations</a:t>
            </a:r>
          </a:p>
          <a:p>
            <a:r>
              <a:rPr lang="en-US" sz="3000" dirty="0">
                <a:solidFill>
                  <a:schemeClr val="tx1"/>
                </a:solidFill>
              </a:rPr>
              <a:t>Criminal Procedure </a:t>
            </a:r>
          </a:p>
          <a:p>
            <a:r>
              <a:rPr lang="en-US" sz="3000" dirty="0">
                <a:solidFill>
                  <a:schemeClr val="tx1"/>
                </a:solidFill>
              </a:rPr>
              <a:t>New Crimes and Offenses</a:t>
            </a:r>
          </a:p>
          <a:p>
            <a:r>
              <a:rPr lang="en-US" sz="3000" dirty="0">
                <a:solidFill>
                  <a:schemeClr val="tx1"/>
                </a:solidFill>
              </a:rPr>
              <a:t>Amended Offenses</a:t>
            </a:r>
          </a:p>
          <a:p>
            <a:r>
              <a:rPr lang="en-US" sz="3000" dirty="0">
                <a:solidFill>
                  <a:schemeClr val="tx1"/>
                </a:solidFill>
              </a:rPr>
              <a:t>Repealed Offenses</a:t>
            </a:r>
          </a:p>
        </p:txBody>
      </p:sp>
      <p:sp>
        <p:nvSpPr>
          <p:cNvPr id="6" name="Content Placeholder 5">
            <a:extLst>
              <a:ext uri="{FF2B5EF4-FFF2-40B4-BE49-F238E27FC236}">
                <a16:creationId xmlns:a16="http://schemas.microsoft.com/office/drawing/2014/main" id="{54A02165-076D-D544-87FB-A606BF64D70B}"/>
              </a:ext>
            </a:extLst>
          </p:cNvPr>
          <p:cNvSpPr>
            <a:spLocks noGrp="1"/>
          </p:cNvSpPr>
          <p:nvPr>
            <p:ph sz="half" idx="2"/>
          </p:nvPr>
        </p:nvSpPr>
        <p:spPr>
          <a:xfrm>
            <a:off x="6305107" y="2060575"/>
            <a:ext cx="5635256" cy="4195763"/>
          </a:xfrm>
        </p:spPr>
        <p:txBody>
          <a:bodyPr>
            <a:normAutofit/>
          </a:bodyPr>
          <a:lstStyle/>
          <a:p>
            <a:r>
              <a:rPr lang="en-US" sz="3000" dirty="0">
                <a:solidFill>
                  <a:schemeClr val="tx1"/>
                </a:solidFill>
              </a:rPr>
              <a:t>Marijuana</a:t>
            </a:r>
          </a:p>
          <a:p>
            <a:r>
              <a:rPr lang="en-US" sz="3000" dirty="0">
                <a:solidFill>
                  <a:schemeClr val="tx1"/>
                </a:solidFill>
              </a:rPr>
              <a:t>New Regulations &amp; Requirements</a:t>
            </a:r>
          </a:p>
          <a:p>
            <a:r>
              <a:rPr lang="en-US" sz="3000" dirty="0">
                <a:solidFill>
                  <a:schemeClr val="tx1"/>
                </a:solidFill>
              </a:rPr>
              <a:t>ECO and TDO Detention</a:t>
            </a:r>
          </a:p>
          <a:p>
            <a:r>
              <a:rPr lang="en-US" sz="3000" dirty="0">
                <a:solidFill>
                  <a:schemeClr val="tx1"/>
                </a:solidFill>
              </a:rPr>
              <a:t>FOIA and Law Enforcement Records</a:t>
            </a:r>
          </a:p>
          <a:p>
            <a:r>
              <a:rPr lang="en-US" sz="3000" dirty="0">
                <a:solidFill>
                  <a:schemeClr val="tx1"/>
                </a:solidFill>
              </a:rPr>
              <a:t>Law Enforcement Procedural Guarantees</a:t>
            </a:r>
          </a:p>
          <a:p>
            <a:endParaRPr lang="en-US" sz="3000" dirty="0">
              <a:solidFill>
                <a:schemeClr val="tx1"/>
              </a:solidFill>
            </a:endParaRPr>
          </a:p>
        </p:txBody>
      </p:sp>
    </p:spTree>
    <p:extLst>
      <p:ext uri="{BB962C8B-B14F-4D97-AF65-F5344CB8AC3E}">
        <p14:creationId xmlns:p14="http://schemas.microsoft.com/office/powerpoint/2010/main" val="427484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6F5BD-05CD-8C77-4AA7-34A742250590}"/>
              </a:ext>
            </a:extLst>
          </p:cNvPr>
          <p:cNvSpPr>
            <a:spLocks noGrp="1"/>
          </p:cNvSpPr>
          <p:nvPr>
            <p:ph type="title"/>
          </p:nvPr>
        </p:nvSpPr>
        <p:spPr/>
        <p:txBody>
          <a:bodyPr/>
          <a:lstStyle/>
          <a:p>
            <a:r>
              <a:rPr lang="en-US" dirty="0"/>
              <a:t>Ch. 651: Hunting with Dogs</a:t>
            </a:r>
          </a:p>
        </p:txBody>
      </p:sp>
      <p:sp>
        <p:nvSpPr>
          <p:cNvPr id="3" name="Content Placeholder 2">
            <a:extLst>
              <a:ext uri="{FF2B5EF4-FFF2-40B4-BE49-F238E27FC236}">
                <a16:creationId xmlns:a16="http://schemas.microsoft.com/office/drawing/2014/main" id="{BDFF1EA1-2B15-E82E-7826-8D5EDF2F6145}"/>
              </a:ext>
            </a:extLst>
          </p:cNvPr>
          <p:cNvSpPr>
            <a:spLocks noGrp="1"/>
          </p:cNvSpPr>
          <p:nvPr>
            <p:ph idx="1"/>
          </p:nvPr>
        </p:nvSpPr>
        <p:spPr>
          <a:xfrm>
            <a:off x="1211283" y="2683822"/>
            <a:ext cx="10070276" cy="4174177"/>
          </a:xfrm>
        </p:spPr>
        <p:txBody>
          <a:bodyPr/>
          <a:lstStyle/>
          <a:p>
            <a:r>
              <a:rPr lang="en-US" dirty="0"/>
              <a:t>Adds new code section, § 29.1-516.2, that requires that any dog engaged in lawful hunting wear a substantial collar with a tag attached that identifies the name of the owner or custodian of the dog and a current phone number.</a:t>
            </a:r>
          </a:p>
          <a:p>
            <a:endParaRPr lang="en-US" dirty="0"/>
          </a:p>
          <a:p>
            <a:endParaRPr lang="en-US" dirty="0"/>
          </a:p>
        </p:txBody>
      </p:sp>
    </p:spTree>
    <p:extLst>
      <p:ext uri="{BB962C8B-B14F-4D97-AF65-F5344CB8AC3E}">
        <p14:creationId xmlns:p14="http://schemas.microsoft.com/office/powerpoint/2010/main" val="120233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dirty="0"/>
              <a:t>TRAFFIC</a:t>
            </a:r>
          </a:p>
        </p:txBody>
      </p:sp>
    </p:spTree>
    <p:extLst>
      <p:ext uri="{BB962C8B-B14F-4D97-AF65-F5344CB8AC3E}">
        <p14:creationId xmlns:p14="http://schemas.microsoft.com/office/powerpoint/2010/main" val="1307773482"/>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999DA-7D1A-3687-42A5-0A375BB6D6D5}"/>
              </a:ext>
            </a:extLst>
          </p:cNvPr>
          <p:cNvSpPr>
            <a:spLocks noGrp="1"/>
          </p:cNvSpPr>
          <p:nvPr>
            <p:ph type="title"/>
          </p:nvPr>
        </p:nvSpPr>
        <p:spPr>
          <a:xfrm>
            <a:off x="609600" y="341456"/>
            <a:ext cx="10972800" cy="1508127"/>
          </a:xfrm>
        </p:spPr>
        <p:txBody>
          <a:bodyPr/>
          <a:lstStyle/>
          <a:p>
            <a:r>
              <a:rPr lang="en-US" dirty="0"/>
              <a:t>Ch. 31: Front and rear bumper height limits</a:t>
            </a:r>
          </a:p>
        </p:txBody>
      </p:sp>
      <p:sp>
        <p:nvSpPr>
          <p:cNvPr id="3" name="Content Placeholder 2">
            <a:extLst>
              <a:ext uri="{FF2B5EF4-FFF2-40B4-BE49-F238E27FC236}">
                <a16:creationId xmlns:a16="http://schemas.microsoft.com/office/drawing/2014/main" id="{423BB5ED-0F6F-9853-FB57-3EC1A6305C42}"/>
              </a:ext>
            </a:extLst>
          </p:cNvPr>
          <p:cNvSpPr>
            <a:spLocks noGrp="1"/>
          </p:cNvSpPr>
          <p:nvPr>
            <p:ph idx="1"/>
          </p:nvPr>
        </p:nvSpPr>
        <p:spPr>
          <a:xfrm>
            <a:off x="1318161" y="1959428"/>
            <a:ext cx="9860478" cy="4435434"/>
          </a:xfrm>
        </p:spPr>
        <p:txBody>
          <a:bodyPr/>
          <a:lstStyle/>
          <a:p>
            <a:r>
              <a:rPr lang="en-US" sz="3400" dirty="0"/>
              <a:t>§ 46.2-1063: Amended to state: </a:t>
            </a:r>
          </a:p>
          <a:p>
            <a:r>
              <a:rPr lang="en-US" sz="3400" dirty="0"/>
              <a:t>“No passenger car or pickup or panel truck shall be operated on a public highway if the suspension, frame, or chassis has been modified by any means so as to cause the height of the front bumper to be four or more inches greater than the height of the rear bumper.</a:t>
            </a:r>
          </a:p>
          <a:p>
            <a:r>
              <a:rPr lang="en-US" sz="3400" dirty="0"/>
              <a:t>Change took effect immediately</a:t>
            </a:r>
          </a:p>
          <a:p>
            <a:endParaRPr lang="en-US" sz="3400" dirty="0"/>
          </a:p>
          <a:p>
            <a:endParaRPr lang="en-US" sz="3400" dirty="0"/>
          </a:p>
        </p:txBody>
      </p:sp>
    </p:spTree>
    <p:extLst>
      <p:ext uri="{BB962C8B-B14F-4D97-AF65-F5344CB8AC3E}">
        <p14:creationId xmlns:p14="http://schemas.microsoft.com/office/powerpoint/2010/main" val="1752551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335DD-0F99-D896-B342-916BED42A2FD}"/>
              </a:ext>
            </a:extLst>
          </p:cNvPr>
          <p:cNvSpPr>
            <a:spLocks noGrp="1"/>
          </p:cNvSpPr>
          <p:nvPr>
            <p:ph type="title"/>
          </p:nvPr>
        </p:nvSpPr>
        <p:spPr>
          <a:xfrm>
            <a:off x="847344" y="375539"/>
            <a:ext cx="10972800" cy="1508127"/>
          </a:xfrm>
        </p:spPr>
        <p:txBody>
          <a:bodyPr/>
          <a:lstStyle/>
          <a:p>
            <a:r>
              <a:rPr lang="en-US" dirty="0"/>
              <a:t>Ch. 51 / 52: Farm Use Tags</a:t>
            </a:r>
          </a:p>
        </p:txBody>
      </p:sp>
      <p:sp>
        <p:nvSpPr>
          <p:cNvPr id="3" name="Content Placeholder 2">
            <a:extLst>
              <a:ext uri="{FF2B5EF4-FFF2-40B4-BE49-F238E27FC236}">
                <a16:creationId xmlns:a16="http://schemas.microsoft.com/office/drawing/2014/main" id="{1CE748C7-BAB4-505B-9034-013933FD192C}"/>
              </a:ext>
            </a:extLst>
          </p:cNvPr>
          <p:cNvSpPr>
            <a:spLocks noGrp="1"/>
          </p:cNvSpPr>
          <p:nvPr>
            <p:ph idx="1"/>
          </p:nvPr>
        </p:nvSpPr>
        <p:spPr>
          <a:xfrm>
            <a:off x="609600" y="1600200"/>
            <a:ext cx="11582400" cy="5257800"/>
          </a:xfrm>
        </p:spPr>
        <p:txBody>
          <a:bodyPr/>
          <a:lstStyle/>
          <a:p>
            <a:r>
              <a:rPr lang="en-US" sz="2600" dirty="0"/>
              <a:t>Amends §§ 46.2-665, 46.2-666, 46.2-670, 46.2-672, and 46.2-673 and adds § 46.2-684.2</a:t>
            </a:r>
          </a:p>
          <a:p>
            <a:r>
              <a:rPr lang="en-US" sz="3100" dirty="0"/>
              <a:t>Change will require an owner or lessee of a vehicle claiming a farm use exemption from the registration, licensing, and decal requirements for a motor vehicle, trailer, or semitrailer to obtain a nontransferable permanent farm use placard from the Department of Motor Vehicles and to display the farm use placard on the vehicle at all times. </a:t>
            </a:r>
          </a:p>
          <a:p>
            <a:r>
              <a:rPr lang="en-US" sz="3100" dirty="0"/>
              <a:t>Law requires the applicant to provide specified information about the vehicle and its usage, pay a $15 fee, and certify that the vehicle is insured. </a:t>
            </a:r>
          </a:p>
          <a:p>
            <a:r>
              <a:rPr lang="en-US" sz="3100" dirty="0"/>
              <a:t>Provisions of the bill requiring the owner or lessee of a farm vehicle to obtain and display a farm use placard have a delayed effective date of July 1, 2023. </a:t>
            </a:r>
          </a:p>
          <a:p>
            <a:endParaRPr lang="en-US" dirty="0"/>
          </a:p>
        </p:txBody>
      </p:sp>
    </p:spTree>
    <p:extLst>
      <p:ext uri="{BB962C8B-B14F-4D97-AF65-F5344CB8AC3E}">
        <p14:creationId xmlns:p14="http://schemas.microsoft.com/office/powerpoint/2010/main" val="264284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6CCAA-2135-E9EF-532E-6019B5DEFED6}"/>
              </a:ext>
            </a:extLst>
          </p:cNvPr>
          <p:cNvSpPr>
            <a:spLocks noGrp="1"/>
          </p:cNvSpPr>
          <p:nvPr>
            <p:ph type="title"/>
          </p:nvPr>
        </p:nvSpPr>
        <p:spPr>
          <a:xfrm>
            <a:off x="609600" y="365207"/>
            <a:ext cx="10972800" cy="1508127"/>
          </a:xfrm>
        </p:spPr>
        <p:txBody>
          <a:bodyPr/>
          <a:lstStyle/>
          <a:p>
            <a:r>
              <a:rPr lang="en-US" dirty="0"/>
              <a:t>Ch. 736: Exempted vehicles; insurance. </a:t>
            </a:r>
          </a:p>
        </p:txBody>
      </p:sp>
      <p:sp>
        <p:nvSpPr>
          <p:cNvPr id="3" name="Content Placeholder 2">
            <a:extLst>
              <a:ext uri="{FF2B5EF4-FFF2-40B4-BE49-F238E27FC236}">
                <a16:creationId xmlns:a16="http://schemas.microsoft.com/office/drawing/2014/main" id="{57372C3F-D2C7-6B40-EB4A-60371EC0CB52}"/>
              </a:ext>
            </a:extLst>
          </p:cNvPr>
          <p:cNvSpPr>
            <a:spLocks noGrp="1"/>
          </p:cNvSpPr>
          <p:nvPr>
            <p:ph idx="1"/>
          </p:nvPr>
        </p:nvSpPr>
        <p:spPr/>
        <p:txBody>
          <a:bodyPr/>
          <a:lstStyle/>
          <a:p>
            <a:r>
              <a:rPr lang="en-US" dirty="0"/>
              <a:t>Amends § 46.2-684.1 to require motor vehicles, trailers, and semi-trailers exempted from the registration requirement to be covered by motor vehicle insurance; a general liability policy; or an umbrella or excess insurance policy. </a:t>
            </a:r>
          </a:p>
          <a:p>
            <a:r>
              <a:rPr lang="en-US" dirty="0"/>
              <a:t>The bill requires the owner of any such motor vehicle, trailer, or semi-trailer to provide proof of insurance within 30 days when requested by a law-enforcement officer and provides that failure to do so is punishable as a traffic infraction by a fine of $600 to be paid into the Uninsured Motorists Fund. </a:t>
            </a:r>
            <a:br>
              <a:rPr lang="en-US" dirty="0"/>
            </a:br>
            <a:endParaRPr lang="en-US" dirty="0"/>
          </a:p>
        </p:txBody>
      </p:sp>
    </p:spTree>
    <p:extLst>
      <p:ext uri="{BB962C8B-B14F-4D97-AF65-F5344CB8AC3E}">
        <p14:creationId xmlns:p14="http://schemas.microsoft.com/office/powerpoint/2010/main" val="328309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AB44-645E-CC23-351B-537182B34D60}"/>
              </a:ext>
            </a:extLst>
          </p:cNvPr>
          <p:cNvSpPr>
            <a:spLocks noGrp="1"/>
          </p:cNvSpPr>
          <p:nvPr>
            <p:ph type="title"/>
          </p:nvPr>
        </p:nvSpPr>
        <p:spPr>
          <a:xfrm>
            <a:off x="609600" y="305831"/>
            <a:ext cx="10972800" cy="1508127"/>
          </a:xfrm>
        </p:spPr>
        <p:txBody>
          <a:bodyPr/>
          <a:lstStyle/>
          <a:p>
            <a:r>
              <a:rPr lang="en-US" dirty="0"/>
              <a:t>Ch. 758: Parking in Electric Vehicle Charging Spots</a:t>
            </a:r>
          </a:p>
        </p:txBody>
      </p:sp>
      <p:sp>
        <p:nvSpPr>
          <p:cNvPr id="3" name="Content Placeholder 2">
            <a:extLst>
              <a:ext uri="{FF2B5EF4-FFF2-40B4-BE49-F238E27FC236}">
                <a16:creationId xmlns:a16="http://schemas.microsoft.com/office/drawing/2014/main" id="{631041F5-BA37-14BD-D472-CDD36DF26C85}"/>
              </a:ext>
            </a:extLst>
          </p:cNvPr>
          <p:cNvSpPr>
            <a:spLocks noGrp="1"/>
          </p:cNvSpPr>
          <p:nvPr>
            <p:ph idx="1"/>
          </p:nvPr>
        </p:nvSpPr>
        <p:spPr>
          <a:xfrm>
            <a:off x="1246908" y="2351314"/>
            <a:ext cx="10335491" cy="4506686"/>
          </a:xfrm>
        </p:spPr>
        <p:txBody>
          <a:bodyPr/>
          <a:lstStyle/>
          <a:p>
            <a:r>
              <a:rPr lang="en-US" sz="3600" dirty="0"/>
              <a:t>Creates new code section, § 46.2-1219.3, that prohibits a person from parking a vehicle not capable of receiving an electric charge or not in the process of charging in a space clearly marked as reserved for charging electric vehicles. </a:t>
            </a:r>
          </a:p>
          <a:p>
            <a:r>
              <a:rPr lang="en-US" sz="3600" dirty="0"/>
              <a:t>A violation is subject to a civil penalty of no more than $25.</a:t>
            </a:r>
          </a:p>
          <a:p>
            <a:endParaRPr lang="en-US" sz="3600" dirty="0"/>
          </a:p>
          <a:p>
            <a:endParaRPr lang="en-US" sz="3600" dirty="0"/>
          </a:p>
        </p:txBody>
      </p:sp>
    </p:spTree>
    <p:extLst>
      <p:ext uri="{BB962C8B-B14F-4D97-AF65-F5344CB8AC3E}">
        <p14:creationId xmlns:p14="http://schemas.microsoft.com/office/powerpoint/2010/main" val="23640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97CCA-379A-4499-5593-41A8C79DED44}"/>
              </a:ext>
            </a:extLst>
          </p:cNvPr>
          <p:cNvSpPr>
            <a:spLocks noGrp="1"/>
          </p:cNvSpPr>
          <p:nvPr>
            <p:ph type="title"/>
          </p:nvPr>
        </p:nvSpPr>
        <p:spPr/>
        <p:txBody>
          <a:bodyPr/>
          <a:lstStyle/>
          <a:p>
            <a:r>
              <a:rPr lang="en-US" dirty="0"/>
              <a:t>Bicycles – 2021 Changes</a:t>
            </a:r>
          </a:p>
        </p:txBody>
      </p:sp>
      <p:sp>
        <p:nvSpPr>
          <p:cNvPr id="3" name="Content Placeholder 2">
            <a:extLst>
              <a:ext uri="{FF2B5EF4-FFF2-40B4-BE49-F238E27FC236}">
                <a16:creationId xmlns:a16="http://schemas.microsoft.com/office/drawing/2014/main" id="{63B3B8ED-7791-F25E-F452-A1973E6FA484}"/>
              </a:ext>
            </a:extLst>
          </p:cNvPr>
          <p:cNvSpPr>
            <a:spLocks noGrp="1"/>
          </p:cNvSpPr>
          <p:nvPr>
            <p:ph idx="1"/>
          </p:nvPr>
        </p:nvSpPr>
        <p:spPr/>
        <p:txBody>
          <a:bodyPr/>
          <a:lstStyle/>
          <a:p>
            <a:r>
              <a:rPr lang="en-US" sz="2800" dirty="0"/>
              <a:t>In 2021, General Assembly added requirement in § 46.2-839 that, if the lane of travel is not wide enough to allow an overtaking motor vehicle to pass at least three feet to the left while in the same lane as the overtaken bicycle, electric personal assistive mobility device, electric power-assisted bicycle, moped, animal, or animal-drawn vehicle, the overtaking vehicle shall change lanes.</a:t>
            </a:r>
          </a:p>
          <a:p>
            <a:r>
              <a:rPr lang="en-US" sz="2800" dirty="0"/>
              <a:t>In 2021, General Assembly also repealed rule (in § 46.2-905) that persons riding two abreast bicycles, electric personal assistive mobility devices, electric power-assisted bicycles, or motorized skateboards or scooters on a highway shall not impede the normal and reasonable movement of traffic, shall move into a single file formation as quickly as is practicable when being overtaken from the rear by a faster moving vehicle, and, on a laned roadway, shall ride in a single lane.</a:t>
            </a:r>
          </a:p>
          <a:p>
            <a:endParaRPr lang="en-US" sz="2800" dirty="0"/>
          </a:p>
          <a:p>
            <a:endParaRPr lang="en-US" sz="2800" dirty="0"/>
          </a:p>
        </p:txBody>
      </p:sp>
    </p:spTree>
    <p:extLst>
      <p:ext uri="{BB962C8B-B14F-4D97-AF65-F5344CB8AC3E}">
        <p14:creationId xmlns:p14="http://schemas.microsoft.com/office/powerpoint/2010/main" val="367943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4608A-0D6F-9DCB-8CC2-8117DE9ECD29}"/>
              </a:ext>
            </a:extLst>
          </p:cNvPr>
          <p:cNvSpPr>
            <a:spLocks noGrp="1"/>
          </p:cNvSpPr>
          <p:nvPr>
            <p:ph type="title"/>
          </p:nvPr>
        </p:nvSpPr>
        <p:spPr>
          <a:xfrm>
            <a:off x="609600" y="412709"/>
            <a:ext cx="10972800" cy="1508127"/>
          </a:xfrm>
        </p:spPr>
        <p:txBody>
          <a:bodyPr/>
          <a:lstStyle/>
          <a:p>
            <a:r>
              <a:rPr lang="en-US" dirty="0"/>
              <a:t>Ch.341: Bicycles Riding Two Abreast</a:t>
            </a:r>
          </a:p>
        </p:txBody>
      </p:sp>
      <p:sp>
        <p:nvSpPr>
          <p:cNvPr id="3" name="Content Placeholder 2">
            <a:extLst>
              <a:ext uri="{FF2B5EF4-FFF2-40B4-BE49-F238E27FC236}">
                <a16:creationId xmlns:a16="http://schemas.microsoft.com/office/drawing/2014/main" id="{4E3A0FE1-9B28-B28B-25C5-BEDE73088451}"/>
              </a:ext>
            </a:extLst>
          </p:cNvPr>
          <p:cNvSpPr>
            <a:spLocks noGrp="1"/>
          </p:cNvSpPr>
          <p:nvPr>
            <p:ph idx="1"/>
          </p:nvPr>
        </p:nvSpPr>
        <p:spPr>
          <a:xfrm>
            <a:off x="1274618" y="2098964"/>
            <a:ext cx="10173195" cy="4978730"/>
          </a:xfrm>
        </p:spPr>
        <p:txBody>
          <a:bodyPr/>
          <a:lstStyle/>
          <a:p>
            <a:r>
              <a:rPr lang="en-US" dirty="0"/>
              <a:t>In 2022, General Assembly amended § 46.2-905 again, this time to prohibit persons riding bicycles, electric personal assistive mobility devices, electric power-assisted bicycles, or motorized skateboards or scooters two abreast from impeding the normal and reasonable movement of traffic </a:t>
            </a:r>
          </a:p>
          <a:p>
            <a:r>
              <a:rPr lang="en-US" dirty="0"/>
              <a:t>§ 46.2-905 will also now require such persons to move into a single-file formation as quickly as is practicable when being overtaken from the rear by a faster-moving vehicle.</a:t>
            </a:r>
            <a:br>
              <a:rPr lang="en-US" dirty="0"/>
            </a:br>
            <a:endParaRPr lang="en-US" dirty="0"/>
          </a:p>
        </p:txBody>
      </p:sp>
    </p:spTree>
    <p:extLst>
      <p:ext uri="{BB962C8B-B14F-4D97-AF65-F5344CB8AC3E}">
        <p14:creationId xmlns:p14="http://schemas.microsoft.com/office/powerpoint/2010/main" val="1637632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B7FCE-F306-D718-F3E3-3ADAFBC72F11}"/>
              </a:ext>
            </a:extLst>
          </p:cNvPr>
          <p:cNvSpPr>
            <a:spLocks noGrp="1"/>
          </p:cNvSpPr>
          <p:nvPr>
            <p:ph type="title"/>
          </p:nvPr>
        </p:nvSpPr>
        <p:spPr>
          <a:xfrm>
            <a:off x="1219200" y="402971"/>
            <a:ext cx="10972800" cy="1508127"/>
          </a:xfrm>
        </p:spPr>
        <p:txBody>
          <a:bodyPr/>
          <a:lstStyle/>
          <a:p>
            <a:r>
              <a:rPr lang="en-US" dirty="0"/>
              <a:t>Ch. 490: Exhaust systems; excessive noise. </a:t>
            </a:r>
          </a:p>
        </p:txBody>
      </p:sp>
      <p:sp>
        <p:nvSpPr>
          <p:cNvPr id="3" name="Content Placeholder 2">
            <a:extLst>
              <a:ext uri="{FF2B5EF4-FFF2-40B4-BE49-F238E27FC236}">
                <a16:creationId xmlns:a16="http://schemas.microsoft.com/office/drawing/2014/main" id="{0D74A822-80FC-559A-1863-F9C8C68CB1D5}"/>
              </a:ext>
            </a:extLst>
          </p:cNvPr>
          <p:cNvSpPr>
            <a:spLocks noGrp="1"/>
          </p:cNvSpPr>
          <p:nvPr>
            <p:ph idx="1"/>
          </p:nvPr>
        </p:nvSpPr>
        <p:spPr>
          <a:xfrm>
            <a:off x="609600" y="1769422"/>
            <a:ext cx="10972800" cy="5088577"/>
          </a:xfrm>
        </p:spPr>
        <p:txBody>
          <a:bodyPr/>
          <a:lstStyle/>
          <a:p>
            <a:r>
              <a:rPr lang="en-US" dirty="0"/>
              <a:t> Amends § 46.2-1049 so that offenses related to loud exhaust systems that are not in good working order are primary offenses.</a:t>
            </a:r>
          </a:p>
          <a:p>
            <a:pPr lvl="1"/>
            <a:r>
              <a:rPr lang="en-US" dirty="0"/>
              <a:t>Reverses 2020 Special Session amendment, which had made such offenses secondary offenses. </a:t>
            </a:r>
          </a:p>
          <a:p>
            <a:r>
              <a:rPr lang="en-US" dirty="0"/>
              <a:t>Amends § 46.2-1051 so that local ordinances related to such exhaust systems are exempt from the prohibition on law-enforcement officers stopping a vehicle for a violation of a local ordinance unless it is a jailable offense. </a:t>
            </a:r>
            <a:br>
              <a:rPr lang="en-US" dirty="0"/>
            </a:br>
            <a:endParaRPr lang="en-US" dirty="0"/>
          </a:p>
        </p:txBody>
      </p:sp>
    </p:spTree>
    <p:extLst>
      <p:ext uri="{BB962C8B-B14F-4D97-AF65-F5344CB8AC3E}">
        <p14:creationId xmlns:p14="http://schemas.microsoft.com/office/powerpoint/2010/main" val="1671374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1CD5F-9D28-3402-F42F-5B128B7C0788}"/>
              </a:ext>
            </a:extLst>
          </p:cNvPr>
          <p:cNvSpPr>
            <a:spLocks noGrp="1"/>
          </p:cNvSpPr>
          <p:nvPr>
            <p:ph type="title"/>
          </p:nvPr>
        </p:nvSpPr>
        <p:spPr/>
        <p:txBody>
          <a:bodyPr/>
          <a:lstStyle/>
          <a:p>
            <a:r>
              <a:rPr lang="en-US" dirty="0"/>
              <a:t>Mopeds, Motorcycles, etc.</a:t>
            </a:r>
          </a:p>
        </p:txBody>
      </p:sp>
      <p:sp>
        <p:nvSpPr>
          <p:cNvPr id="3" name="Content Placeholder 2">
            <a:extLst>
              <a:ext uri="{FF2B5EF4-FFF2-40B4-BE49-F238E27FC236}">
                <a16:creationId xmlns:a16="http://schemas.microsoft.com/office/drawing/2014/main" id="{3BBF9F87-2A56-D22F-D283-634EC9954342}"/>
              </a:ext>
            </a:extLst>
          </p:cNvPr>
          <p:cNvSpPr>
            <a:spLocks noGrp="1"/>
          </p:cNvSpPr>
          <p:nvPr>
            <p:ph idx="1"/>
          </p:nvPr>
        </p:nvSpPr>
        <p:spPr/>
        <p:txBody>
          <a:bodyPr/>
          <a:lstStyle/>
          <a:p>
            <a:r>
              <a:rPr lang="en-US" dirty="0"/>
              <a:t>2020 Special Session also prohibited localities from enacting ordinances that allowed police to stop based on noise from a motorcycle, moped, or motorized skateboard or scooter, which is not equipped with a muffler and exhaust system</a:t>
            </a:r>
          </a:p>
          <a:p>
            <a:r>
              <a:rPr lang="en-US" dirty="0"/>
              <a:t>Ch. 490 also eliminated that prohibition.</a:t>
            </a:r>
          </a:p>
          <a:p>
            <a:r>
              <a:rPr lang="en-US" dirty="0"/>
              <a:t>Localities now may create their own ordinances and permit stops to regulate noise from a vehicle operated on a highway that is not equipped with a muffler and exhaust system conforming to §§ 46.2-1047 and 46.2-1049.</a:t>
            </a:r>
          </a:p>
        </p:txBody>
      </p:sp>
    </p:spTree>
    <p:extLst>
      <p:ext uri="{BB962C8B-B14F-4D97-AF65-F5344CB8AC3E}">
        <p14:creationId xmlns:p14="http://schemas.microsoft.com/office/powerpoint/2010/main" val="52366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7561-E2D2-C84B-A324-90FAACF16E4E}"/>
              </a:ext>
            </a:extLst>
          </p:cNvPr>
          <p:cNvSpPr>
            <a:spLocks noGrp="1"/>
          </p:cNvSpPr>
          <p:nvPr>
            <p:ph type="title"/>
          </p:nvPr>
        </p:nvSpPr>
        <p:spPr>
          <a:xfrm>
            <a:off x="609600" y="244475"/>
            <a:ext cx="10972800" cy="1508127"/>
          </a:xfrm>
        </p:spPr>
        <p:txBody>
          <a:bodyPr>
            <a:normAutofit/>
          </a:bodyPr>
          <a:lstStyle/>
          <a:p>
            <a:r>
              <a:rPr lang="en-US" dirty="0"/>
              <a:t>Note:</a:t>
            </a:r>
            <a:br>
              <a:rPr lang="en-US" dirty="0"/>
            </a:br>
            <a:r>
              <a:rPr lang="en-US" dirty="0"/>
              <a:t>Effective Date of Legislation</a:t>
            </a:r>
          </a:p>
        </p:txBody>
      </p:sp>
      <p:sp>
        <p:nvSpPr>
          <p:cNvPr id="5" name="Content Placeholder 4">
            <a:extLst>
              <a:ext uri="{FF2B5EF4-FFF2-40B4-BE49-F238E27FC236}">
                <a16:creationId xmlns:a16="http://schemas.microsoft.com/office/drawing/2014/main" id="{51B97F70-FB23-6443-BD49-4CE4064D852A}"/>
              </a:ext>
            </a:extLst>
          </p:cNvPr>
          <p:cNvSpPr>
            <a:spLocks noGrp="1"/>
          </p:cNvSpPr>
          <p:nvPr>
            <p:ph idx="1"/>
          </p:nvPr>
        </p:nvSpPr>
        <p:spPr>
          <a:xfrm>
            <a:off x="2326640" y="2570480"/>
            <a:ext cx="8181395" cy="3677919"/>
          </a:xfrm>
        </p:spPr>
        <p:txBody>
          <a:bodyPr>
            <a:normAutofit/>
          </a:bodyPr>
          <a:lstStyle/>
          <a:p>
            <a:r>
              <a:rPr lang="en-US" sz="3600" dirty="0"/>
              <a:t>All legislation from the Special Session, unless otherwise noted in this presentation, is effective on July 1, 2022.</a:t>
            </a:r>
          </a:p>
        </p:txBody>
      </p:sp>
    </p:spTree>
    <p:extLst>
      <p:ext uri="{BB962C8B-B14F-4D97-AF65-F5344CB8AC3E}">
        <p14:creationId xmlns:p14="http://schemas.microsoft.com/office/powerpoint/2010/main" val="378265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F8C0B-346E-F994-E045-AB595D92C4DF}"/>
              </a:ext>
            </a:extLst>
          </p:cNvPr>
          <p:cNvSpPr>
            <a:spLocks noGrp="1"/>
          </p:cNvSpPr>
          <p:nvPr>
            <p:ph type="title"/>
          </p:nvPr>
        </p:nvSpPr>
        <p:spPr>
          <a:xfrm>
            <a:off x="0" y="92075"/>
            <a:ext cx="12089081" cy="1508127"/>
          </a:xfrm>
        </p:spPr>
        <p:txBody>
          <a:bodyPr/>
          <a:lstStyle/>
          <a:p>
            <a:r>
              <a:rPr lang="en-US" dirty="0"/>
              <a:t>Ch. 506 / 507: </a:t>
            </a:r>
            <a:br>
              <a:rPr lang="en-US" dirty="0"/>
            </a:br>
            <a:r>
              <a:rPr lang="en-US" dirty="0"/>
              <a:t>Careless Driving &amp; Vulnerable Road Users. </a:t>
            </a:r>
          </a:p>
        </p:txBody>
      </p:sp>
      <p:sp>
        <p:nvSpPr>
          <p:cNvPr id="3" name="Content Placeholder 2">
            <a:extLst>
              <a:ext uri="{FF2B5EF4-FFF2-40B4-BE49-F238E27FC236}">
                <a16:creationId xmlns:a16="http://schemas.microsoft.com/office/drawing/2014/main" id="{86F3A676-42C7-B042-A26F-44920542CBB4}"/>
              </a:ext>
            </a:extLst>
          </p:cNvPr>
          <p:cNvSpPr>
            <a:spLocks noGrp="1"/>
          </p:cNvSpPr>
          <p:nvPr>
            <p:ph idx="1"/>
          </p:nvPr>
        </p:nvSpPr>
        <p:spPr>
          <a:xfrm>
            <a:off x="878774" y="1959429"/>
            <a:ext cx="10703625" cy="4898571"/>
          </a:xfrm>
        </p:spPr>
        <p:txBody>
          <a:bodyPr/>
          <a:lstStyle/>
          <a:p>
            <a:r>
              <a:rPr lang="en-US" dirty="0"/>
              <a:t>Amends §§ 46.2-392 and 46.2-816.1 so that a person is guilty of a Class 1 misdemeanor if he operates a vehicle in a careless or distracted manner and causes the death or serious bodily injury of a vulnerable road user.</a:t>
            </a:r>
          </a:p>
          <a:p>
            <a:r>
              <a:rPr lang="en-US" dirty="0"/>
              <a:t>Existing law only imposes the penalty if such careless or distracted operation causes serious bodily injury to the vulnerable road user.</a:t>
            </a:r>
          </a:p>
          <a:p>
            <a:r>
              <a:rPr lang="en-US" dirty="0"/>
              <a:t>The bill also allows a court to suspend the driver's license or restrict the driver's license of a person convicted of careless driving for up to six months. </a:t>
            </a:r>
          </a:p>
          <a:p>
            <a:endParaRPr lang="en-US" dirty="0"/>
          </a:p>
        </p:txBody>
      </p:sp>
    </p:spTree>
    <p:extLst>
      <p:ext uri="{BB962C8B-B14F-4D97-AF65-F5344CB8AC3E}">
        <p14:creationId xmlns:p14="http://schemas.microsoft.com/office/powerpoint/2010/main" val="2115791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REPEALED CRIMES AND OFFENSES</a:t>
            </a:r>
          </a:p>
        </p:txBody>
      </p:sp>
    </p:spTree>
    <p:extLst>
      <p:ext uri="{BB962C8B-B14F-4D97-AF65-F5344CB8AC3E}">
        <p14:creationId xmlns:p14="http://schemas.microsoft.com/office/powerpoint/2010/main" val="3867307287"/>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FBCC2-1D41-4105-5AF9-51C3FA78E59F}"/>
              </a:ext>
            </a:extLst>
          </p:cNvPr>
          <p:cNvSpPr>
            <a:spLocks noGrp="1"/>
          </p:cNvSpPr>
          <p:nvPr>
            <p:ph type="title"/>
          </p:nvPr>
        </p:nvSpPr>
        <p:spPr>
          <a:xfrm>
            <a:off x="682752" y="403762"/>
            <a:ext cx="10972800" cy="1508127"/>
          </a:xfrm>
        </p:spPr>
        <p:txBody>
          <a:bodyPr/>
          <a:lstStyle/>
          <a:p>
            <a:r>
              <a:rPr lang="en-US" dirty="0"/>
              <a:t>Ch. 27: Switchblades</a:t>
            </a:r>
          </a:p>
        </p:txBody>
      </p:sp>
      <p:sp>
        <p:nvSpPr>
          <p:cNvPr id="3" name="Content Placeholder 2">
            <a:extLst>
              <a:ext uri="{FF2B5EF4-FFF2-40B4-BE49-F238E27FC236}">
                <a16:creationId xmlns:a16="http://schemas.microsoft.com/office/drawing/2014/main" id="{1E365379-3417-694F-4EDC-48BD88BFC12B}"/>
              </a:ext>
            </a:extLst>
          </p:cNvPr>
          <p:cNvSpPr>
            <a:spLocks noGrp="1"/>
          </p:cNvSpPr>
          <p:nvPr>
            <p:ph idx="1"/>
          </p:nvPr>
        </p:nvSpPr>
        <p:spPr>
          <a:xfrm>
            <a:off x="1353787" y="2078181"/>
            <a:ext cx="10165278" cy="4376057"/>
          </a:xfrm>
        </p:spPr>
        <p:txBody>
          <a:bodyPr/>
          <a:lstStyle/>
          <a:p>
            <a:r>
              <a:rPr lang="en-US" sz="3800" dirty="0"/>
              <a:t>§ 18.2-311: Amended to eliminate the prohibition for selling, bartering, giving, furnishing, or possessing with the intent of selling, bartering, giving, or furnishing a switchblade.</a:t>
            </a:r>
          </a:p>
          <a:p>
            <a:pPr lvl="1"/>
            <a:r>
              <a:rPr lang="en-US" sz="3800" dirty="0"/>
              <a:t>Previously, the offense was a Class 4 Misdemeanor</a:t>
            </a:r>
          </a:p>
          <a:p>
            <a:endParaRPr lang="en-US" sz="3800" dirty="0"/>
          </a:p>
        </p:txBody>
      </p:sp>
    </p:spTree>
    <p:extLst>
      <p:ext uri="{BB962C8B-B14F-4D97-AF65-F5344CB8AC3E}">
        <p14:creationId xmlns:p14="http://schemas.microsoft.com/office/powerpoint/2010/main" val="3753654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F2DDC-4328-B793-270F-61B573338370}"/>
              </a:ext>
            </a:extLst>
          </p:cNvPr>
          <p:cNvSpPr>
            <a:spLocks noGrp="1"/>
          </p:cNvSpPr>
          <p:nvPr>
            <p:ph type="title"/>
          </p:nvPr>
        </p:nvSpPr>
        <p:spPr/>
        <p:txBody>
          <a:bodyPr/>
          <a:lstStyle/>
          <a:p>
            <a:r>
              <a:rPr lang="en-US" dirty="0"/>
              <a:t>§ 29.1-521: Hunting on Sundays</a:t>
            </a:r>
          </a:p>
        </p:txBody>
      </p:sp>
      <p:sp>
        <p:nvSpPr>
          <p:cNvPr id="3" name="Content Placeholder 2">
            <a:extLst>
              <a:ext uri="{FF2B5EF4-FFF2-40B4-BE49-F238E27FC236}">
                <a16:creationId xmlns:a16="http://schemas.microsoft.com/office/drawing/2014/main" id="{5AFE748C-64F2-F2BD-F0C2-8F2DFC9010D5}"/>
              </a:ext>
            </a:extLst>
          </p:cNvPr>
          <p:cNvSpPr>
            <a:spLocks noGrp="1"/>
          </p:cNvSpPr>
          <p:nvPr>
            <p:ph idx="1"/>
          </p:nvPr>
        </p:nvSpPr>
        <p:spPr>
          <a:xfrm>
            <a:off x="1484416" y="2766950"/>
            <a:ext cx="9001496" cy="3716977"/>
          </a:xfrm>
        </p:spPr>
        <p:txBody>
          <a:bodyPr/>
          <a:lstStyle/>
          <a:p>
            <a:r>
              <a:rPr lang="en-US" dirty="0"/>
              <a:t>Chapter 98: </a:t>
            </a:r>
          </a:p>
          <a:p>
            <a:r>
              <a:rPr lang="en-US" dirty="0"/>
              <a:t>§ 29.1-521 amended to permit hunting on Sundays. </a:t>
            </a:r>
          </a:p>
          <a:p>
            <a:r>
              <a:rPr lang="en-US" dirty="0"/>
              <a:t>Permits hunting on Sunday on public or private land, so long as it takes place more than 200 yards from a place of worship.</a:t>
            </a:r>
          </a:p>
          <a:p>
            <a:endParaRPr lang="en-US" dirty="0"/>
          </a:p>
          <a:p>
            <a:endParaRPr lang="en-US" dirty="0"/>
          </a:p>
        </p:txBody>
      </p:sp>
    </p:spTree>
    <p:extLst>
      <p:ext uri="{BB962C8B-B14F-4D97-AF65-F5344CB8AC3E}">
        <p14:creationId xmlns:p14="http://schemas.microsoft.com/office/powerpoint/2010/main" val="565842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EB7265-A98C-F342-8D5D-83C9429E50C6}"/>
              </a:ext>
            </a:extLst>
          </p:cNvPr>
          <p:cNvSpPr>
            <a:spLocks noGrp="1"/>
          </p:cNvSpPr>
          <p:nvPr>
            <p:ph type="title" idx="4294967295"/>
          </p:nvPr>
        </p:nvSpPr>
        <p:spPr>
          <a:xfrm>
            <a:off x="2214881" y="4318000"/>
            <a:ext cx="9509760" cy="1076008"/>
          </a:xfrm>
        </p:spPr>
        <p:txBody>
          <a:bodyPr/>
          <a:lstStyle/>
          <a:p>
            <a:pPr algn="l"/>
            <a:r>
              <a:rPr lang="en-US" dirty="0"/>
              <a:t>MARIJUANA</a:t>
            </a:r>
          </a:p>
        </p:txBody>
      </p:sp>
    </p:spTree>
    <p:extLst>
      <p:ext uri="{BB962C8B-B14F-4D97-AF65-F5344CB8AC3E}">
        <p14:creationId xmlns:p14="http://schemas.microsoft.com/office/powerpoint/2010/main" val="232532443"/>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A45D-21D4-6940-B43B-AA0F816290ED}"/>
              </a:ext>
            </a:extLst>
          </p:cNvPr>
          <p:cNvSpPr>
            <a:spLocks noGrp="1"/>
          </p:cNvSpPr>
          <p:nvPr>
            <p:ph type="title"/>
          </p:nvPr>
        </p:nvSpPr>
        <p:spPr>
          <a:xfrm>
            <a:off x="609600" y="315595"/>
            <a:ext cx="10972800" cy="1508127"/>
          </a:xfrm>
        </p:spPr>
        <p:txBody>
          <a:bodyPr>
            <a:normAutofit/>
          </a:bodyPr>
          <a:lstStyle/>
          <a:p>
            <a:r>
              <a:rPr lang="en-US" dirty="0"/>
              <a:t>2021: Legalization of Marijuana</a:t>
            </a:r>
          </a:p>
        </p:txBody>
      </p:sp>
      <p:sp>
        <p:nvSpPr>
          <p:cNvPr id="3" name="Content Placeholder 2">
            <a:extLst>
              <a:ext uri="{FF2B5EF4-FFF2-40B4-BE49-F238E27FC236}">
                <a16:creationId xmlns:a16="http://schemas.microsoft.com/office/drawing/2014/main" id="{A7AEF52F-3A6E-D848-B751-D9076037BCAB}"/>
              </a:ext>
            </a:extLst>
          </p:cNvPr>
          <p:cNvSpPr>
            <a:spLocks noGrp="1"/>
          </p:cNvSpPr>
          <p:nvPr>
            <p:ph idx="1"/>
          </p:nvPr>
        </p:nvSpPr>
        <p:spPr>
          <a:xfrm>
            <a:off x="1635760" y="2086372"/>
            <a:ext cx="9660424" cy="4654670"/>
          </a:xfrm>
        </p:spPr>
        <p:txBody>
          <a:bodyPr>
            <a:noAutofit/>
          </a:bodyPr>
          <a:lstStyle/>
          <a:p>
            <a:r>
              <a:rPr lang="en-US" dirty="0"/>
              <a:t>General Assembly eliminated criminal penalties for simple possession of up to one ounce of marijuana by persons 21 years of age or older.</a:t>
            </a:r>
          </a:p>
          <a:p>
            <a:r>
              <a:rPr lang="en-US" dirty="0"/>
              <a:t>Modified several other criminal penalties related to marijuana.</a:t>
            </a:r>
          </a:p>
          <a:p>
            <a:r>
              <a:rPr lang="en-US" dirty="0"/>
              <a:t>Imposed limits on dissemination of criminal history record information related to certain marijuana offenses. </a:t>
            </a:r>
          </a:p>
          <a:p>
            <a:r>
              <a:rPr lang="en-US" dirty="0"/>
              <a:t>Moved regulation and criminal offenses to Title 4.1</a:t>
            </a:r>
          </a:p>
        </p:txBody>
      </p:sp>
    </p:spTree>
    <p:extLst>
      <p:ext uri="{BB962C8B-B14F-4D97-AF65-F5344CB8AC3E}">
        <p14:creationId xmlns:p14="http://schemas.microsoft.com/office/powerpoint/2010/main" val="3025141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5F7A-40B9-F54D-B64D-B7C04BE7B102}"/>
              </a:ext>
            </a:extLst>
          </p:cNvPr>
          <p:cNvSpPr>
            <a:spLocks noGrp="1"/>
          </p:cNvSpPr>
          <p:nvPr>
            <p:ph type="title"/>
          </p:nvPr>
        </p:nvSpPr>
        <p:spPr>
          <a:xfrm>
            <a:off x="609600" y="439494"/>
            <a:ext cx="10972800" cy="1508127"/>
          </a:xfrm>
        </p:spPr>
        <p:txBody>
          <a:bodyPr/>
          <a:lstStyle/>
          <a:p>
            <a:r>
              <a:rPr lang="en-US" dirty="0"/>
              <a:t>“Re-Enactment” Required In 2022 for </a:t>
            </a:r>
            <a:br>
              <a:rPr lang="en-US" dirty="0"/>
            </a:br>
            <a:r>
              <a:rPr lang="en-US" dirty="0"/>
              <a:t>Some, But Not All, Changes</a:t>
            </a:r>
          </a:p>
        </p:txBody>
      </p:sp>
      <p:sp>
        <p:nvSpPr>
          <p:cNvPr id="3" name="Content Placeholder 2">
            <a:extLst>
              <a:ext uri="{FF2B5EF4-FFF2-40B4-BE49-F238E27FC236}">
                <a16:creationId xmlns:a16="http://schemas.microsoft.com/office/drawing/2014/main" id="{DDE149CE-9B3E-8948-9BD7-DC8889A5ED78}"/>
              </a:ext>
            </a:extLst>
          </p:cNvPr>
          <p:cNvSpPr>
            <a:spLocks noGrp="1"/>
          </p:cNvSpPr>
          <p:nvPr>
            <p:ph idx="1"/>
          </p:nvPr>
        </p:nvSpPr>
        <p:spPr>
          <a:xfrm>
            <a:off x="1199409" y="2088706"/>
            <a:ext cx="10861528" cy="4418972"/>
          </a:xfrm>
        </p:spPr>
        <p:txBody>
          <a:bodyPr>
            <a:noAutofit/>
          </a:bodyPr>
          <a:lstStyle/>
          <a:p>
            <a:r>
              <a:rPr lang="en-US" sz="3000" dirty="0"/>
              <a:t>The bill had staggered effective dates, and numerous provisions of the bill were subject to reenactment by the 2022 Session of the General Assembly.</a:t>
            </a:r>
          </a:p>
          <a:p>
            <a:r>
              <a:rPr lang="en-US" sz="3000" dirty="0"/>
              <a:t>Sales were to begin January 1, 2024, </a:t>
            </a:r>
            <a:r>
              <a:rPr lang="en-US" sz="3000" i="1" dirty="0"/>
              <a:t>if</a:t>
            </a:r>
            <a:r>
              <a:rPr lang="en-US" sz="3000" dirty="0"/>
              <a:t> GA re-enacted bill in 2022.</a:t>
            </a:r>
          </a:p>
          <a:p>
            <a:r>
              <a:rPr lang="en-US" sz="3000" dirty="0"/>
              <a:t>If the 2022 General Assembly </a:t>
            </a:r>
            <a:r>
              <a:rPr lang="en-US" sz="3000" i="1" dirty="0"/>
              <a:t>did not </a:t>
            </a:r>
            <a:r>
              <a:rPr lang="en-US" sz="3000" dirty="0"/>
              <a:t>re-enact the regulative scheme and the repeal of the old marijuana offenses, that repeal would not take effect.</a:t>
            </a:r>
          </a:p>
          <a:p>
            <a:r>
              <a:rPr lang="en-US" sz="3000" dirty="0"/>
              <a:t>2022 General Assembly did NOT re-enact the regulative scheme</a:t>
            </a:r>
          </a:p>
          <a:p>
            <a:r>
              <a:rPr lang="en-US" sz="3000" dirty="0"/>
              <a:t>The repeal of 18.2-250.1 and some new crimes </a:t>
            </a:r>
            <a:r>
              <a:rPr lang="en-US" sz="3000" u="sng" dirty="0"/>
              <a:t>did not require </a:t>
            </a:r>
            <a:r>
              <a:rPr lang="en-US" sz="3000" dirty="0"/>
              <a:t>re-enactment and remain in effect. </a:t>
            </a:r>
          </a:p>
        </p:txBody>
      </p:sp>
    </p:spTree>
    <p:extLst>
      <p:ext uri="{BB962C8B-B14F-4D97-AF65-F5344CB8AC3E}">
        <p14:creationId xmlns:p14="http://schemas.microsoft.com/office/powerpoint/2010/main" val="4205922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1B72F50-FF39-DE45-8D86-50DE89D57529}"/>
              </a:ext>
            </a:extLst>
          </p:cNvPr>
          <p:cNvSpPr>
            <a:spLocks noGrp="1"/>
          </p:cNvSpPr>
          <p:nvPr>
            <p:ph type="title"/>
          </p:nvPr>
        </p:nvSpPr>
        <p:spPr>
          <a:xfrm>
            <a:off x="1829552" y="337607"/>
            <a:ext cx="10972800" cy="1508127"/>
          </a:xfrm>
        </p:spPr>
        <p:txBody>
          <a:bodyPr/>
          <a:lstStyle/>
          <a:p>
            <a:r>
              <a:rPr lang="en-US" dirty="0">
                <a:solidFill>
                  <a:schemeClr val="tx1"/>
                </a:solidFill>
              </a:rPr>
              <a:t>Because Re-Enactment Did NOT Take Place,</a:t>
            </a:r>
            <a:br>
              <a:rPr lang="en-US" dirty="0">
                <a:solidFill>
                  <a:schemeClr val="tx1"/>
                </a:solidFill>
              </a:rPr>
            </a:br>
            <a:r>
              <a:rPr lang="en-US" dirty="0">
                <a:solidFill>
                  <a:schemeClr val="tx1"/>
                </a:solidFill>
              </a:rPr>
              <a:t>These Statutes Will Remain In Effect</a:t>
            </a:r>
          </a:p>
        </p:txBody>
      </p:sp>
      <p:sp>
        <p:nvSpPr>
          <p:cNvPr id="3" name="Content Placeholder 2">
            <a:extLst>
              <a:ext uri="{FF2B5EF4-FFF2-40B4-BE49-F238E27FC236}">
                <a16:creationId xmlns:a16="http://schemas.microsoft.com/office/drawing/2014/main" id="{8E6CD1D0-7D69-2641-97B3-06E8FF08D547}"/>
              </a:ext>
            </a:extLst>
          </p:cNvPr>
          <p:cNvSpPr>
            <a:spLocks noGrp="1"/>
          </p:cNvSpPr>
          <p:nvPr>
            <p:ph sz="half" idx="1"/>
          </p:nvPr>
        </p:nvSpPr>
        <p:spPr>
          <a:xfrm>
            <a:off x="959056" y="1717718"/>
            <a:ext cx="4937760" cy="4023360"/>
          </a:xfrm>
        </p:spPr>
        <p:txBody>
          <a:bodyPr>
            <a:normAutofit/>
          </a:bodyPr>
          <a:lstStyle/>
          <a:p>
            <a:r>
              <a:rPr lang="en-US" sz="2800" dirty="0">
                <a:solidFill>
                  <a:schemeClr val="tx1"/>
                </a:solidFill>
              </a:rPr>
              <a:t>All of 18.2-248.1 (Distribution/Possession with Intent/Manufacture to Distribute)</a:t>
            </a:r>
          </a:p>
          <a:p>
            <a:r>
              <a:rPr lang="en-US" sz="2800" dirty="0">
                <a:solidFill>
                  <a:schemeClr val="tx1"/>
                </a:solidFill>
              </a:rPr>
              <a:t>All of 18.2-251.1 (Medical Marijuana)</a:t>
            </a:r>
          </a:p>
          <a:p>
            <a:r>
              <a:rPr lang="en-US" sz="2800" dirty="0">
                <a:solidFill>
                  <a:schemeClr val="tx1"/>
                </a:solidFill>
              </a:rPr>
              <a:t>Marijuana Kingpin - 18.2-248(H)</a:t>
            </a:r>
          </a:p>
          <a:p>
            <a:r>
              <a:rPr lang="en-US" sz="2800" dirty="0">
                <a:solidFill>
                  <a:schemeClr val="tx1"/>
                </a:solidFill>
              </a:rPr>
              <a:t>Importation of Marijuana - 18.2-248.01</a:t>
            </a:r>
          </a:p>
          <a:p>
            <a:endParaRPr lang="en-US" sz="2800" dirty="0">
              <a:solidFill>
                <a:schemeClr val="tx1"/>
              </a:solidFill>
            </a:endParaRPr>
          </a:p>
        </p:txBody>
      </p:sp>
      <p:sp>
        <p:nvSpPr>
          <p:cNvPr id="7" name="Content Placeholder 6">
            <a:extLst>
              <a:ext uri="{FF2B5EF4-FFF2-40B4-BE49-F238E27FC236}">
                <a16:creationId xmlns:a16="http://schemas.microsoft.com/office/drawing/2014/main" id="{0E109F45-278F-214F-BEA7-08A76084C3E5}"/>
              </a:ext>
            </a:extLst>
          </p:cNvPr>
          <p:cNvSpPr>
            <a:spLocks noGrp="1"/>
          </p:cNvSpPr>
          <p:nvPr>
            <p:ph sz="half" idx="2"/>
          </p:nvPr>
        </p:nvSpPr>
        <p:spPr>
          <a:xfrm>
            <a:off x="6096000" y="1845734"/>
            <a:ext cx="5730902" cy="4511976"/>
          </a:xfrm>
        </p:spPr>
        <p:txBody>
          <a:bodyPr>
            <a:noAutofit/>
          </a:bodyPr>
          <a:lstStyle/>
          <a:p>
            <a:r>
              <a:rPr lang="en-US" sz="2800" dirty="0">
                <a:solidFill>
                  <a:schemeClr val="tx1"/>
                </a:solidFill>
              </a:rPr>
              <a:t>Distribution to a Child - 18.2-255</a:t>
            </a:r>
          </a:p>
          <a:p>
            <a:r>
              <a:rPr lang="en-US" sz="2800" dirty="0">
                <a:solidFill>
                  <a:schemeClr val="tx1"/>
                </a:solidFill>
              </a:rPr>
              <a:t>Distribution in School Zone - 18.2-255.2</a:t>
            </a:r>
          </a:p>
          <a:p>
            <a:r>
              <a:rPr lang="en-US" sz="2800" dirty="0">
                <a:solidFill>
                  <a:schemeClr val="tx1"/>
                </a:solidFill>
              </a:rPr>
              <a:t>Prescription Fraud re: Marijuana</a:t>
            </a:r>
          </a:p>
          <a:p>
            <a:r>
              <a:rPr lang="en-US" sz="2800" dirty="0">
                <a:solidFill>
                  <a:schemeClr val="tx1"/>
                </a:solidFill>
              </a:rPr>
              <a:t>Paraphernalia - 18.2-265.1</a:t>
            </a:r>
          </a:p>
          <a:p>
            <a:r>
              <a:rPr lang="en-US" sz="2800" dirty="0" err="1">
                <a:solidFill>
                  <a:schemeClr val="tx1"/>
                </a:solidFill>
              </a:rPr>
              <a:t>Poss'n</a:t>
            </a:r>
            <a:r>
              <a:rPr lang="en-US" sz="2800" dirty="0">
                <a:solidFill>
                  <a:schemeClr val="tx1"/>
                </a:solidFill>
              </a:rPr>
              <a:t> of Firearm while PWID Marijuana</a:t>
            </a:r>
          </a:p>
          <a:p>
            <a:r>
              <a:rPr lang="en-US" sz="2800" dirty="0">
                <a:solidFill>
                  <a:schemeClr val="tx1"/>
                </a:solidFill>
              </a:rPr>
              <a:t>Felony Obstruction re: Marijuana</a:t>
            </a:r>
          </a:p>
        </p:txBody>
      </p:sp>
      <p:sp>
        <p:nvSpPr>
          <p:cNvPr id="2" name="TextBox 1">
            <a:extLst>
              <a:ext uri="{FF2B5EF4-FFF2-40B4-BE49-F238E27FC236}">
                <a16:creationId xmlns:a16="http://schemas.microsoft.com/office/drawing/2014/main" id="{F1C379E2-FC68-CD4E-9DBC-4F2F972FCAEE}"/>
              </a:ext>
            </a:extLst>
          </p:cNvPr>
          <p:cNvSpPr txBox="1"/>
          <p:nvPr/>
        </p:nvSpPr>
        <p:spPr>
          <a:xfrm>
            <a:off x="1294410" y="5597064"/>
            <a:ext cx="10438411" cy="18466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US" sz="3800" dirty="0"/>
              <a:t>Repeal of 18.2-250.1 (Marijuana Possession Offense) was effective July 1, 2021 and </a:t>
            </a:r>
            <a:r>
              <a:rPr lang="en-US" sz="3800" u="sng" dirty="0"/>
              <a:t>remains repealed</a:t>
            </a:r>
          </a:p>
          <a:p>
            <a:pPr marL="0" marR="0" indent="0" algn="ctr" defTabSz="914400" rtl="0" fontAlgn="auto" latinLnBrk="0" hangingPunct="0">
              <a:lnSpc>
                <a:spcPct val="100000"/>
              </a:lnSpc>
              <a:spcBef>
                <a:spcPts val="0"/>
              </a:spcBef>
              <a:spcAft>
                <a:spcPts val="0"/>
              </a:spcAft>
              <a:buClrTx/>
              <a:buSzTx/>
              <a:buFontTx/>
              <a:buNone/>
              <a:tabLst/>
            </a:pPr>
            <a:endParaRPr kumimoji="0" lang="en-US" sz="3800" b="0" i="0" u="none" strike="noStrike" cap="none" spc="0" normalizeH="0" baseline="0" dirty="0">
              <a:ln>
                <a:noFill/>
              </a:ln>
              <a:solidFill>
                <a:srgbClr val="000000"/>
              </a:solidFill>
              <a:effectLst/>
              <a:uFillTx/>
              <a:latin typeface="Arial Narrow"/>
              <a:ea typeface="Arial Narrow"/>
              <a:cs typeface="Arial Narrow"/>
              <a:sym typeface="Arial Narrow"/>
            </a:endParaRPr>
          </a:p>
        </p:txBody>
      </p:sp>
    </p:spTree>
    <p:extLst>
      <p:ext uri="{BB962C8B-B14F-4D97-AF65-F5344CB8AC3E}">
        <p14:creationId xmlns:p14="http://schemas.microsoft.com/office/powerpoint/2010/main" val="237440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60F4EB-1FBD-9AC4-3889-46401712F640}"/>
              </a:ext>
            </a:extLst>
          </p:cNvPr>
          <p:cNvSpPr>
            <a:spLocks noGrp="1"/>
          </p:cNvSpPr>
          <p:nvPr>
            <p:ph type="title"/>
          </p:nvPr>
        </p:nvSpPr>
        <p:spPr>
          <a:xfrm>
            <a:off x="609600" y="393827"/>
            <a:ext cx="10972800" cy="1508127"/>
          </a:xfrm>
        </p:spPr>
        <p:txBody>
          <a:bodyPr/>
          <a:lstStyle/>
          <a:p>
            <a:r>
              <a:rPr lang="en-US" dirty="0"/>
              <a:t>Other Provisions that Survive past July 1, 2022</a:t>
            </a:r>
          </a:p>
        </p:txBody>
      </p:sp>
      <p:sp>
        <p:nvSpPr>
          <p:cNvPr id="6" name="Content Placeholder 5">
            <a:extLst>
              <a:ext uri="{FF2B5EF4-FFF2-40B4-BE49-F238E27FC236}">
                <a16:creationId xmlns:a16="http://schemas.microsoft.com/office/drawing/2014/main" id="{B70A667D-AC81-3FF6-D537-8CC46AFAD4DB}"/>
              </a:ext>
            </a:extLst>
          </p:cNvPr>
          <p:cNvSpPr>
            <a:spLocks noGrp="1"/>
          </p:cNvSpPr>
          <p:nvPr>
            <p:ph idx="1"/>
          </p:nvPr>
        </p:nvSpPr>
        <p:spPr>
          <a:xfrm>
            <a:off x="609600" y="2002536"/>
            <a:ext cx="10972800" cy="5257800"/>
          </a:xfrm>
        </p:spPr>
        <p:txBody>
          <a:bodyPr/>
          <a:lstStyle/>
          <a:p>
            <a:r>
              <a:rPr lang="en-US" sz="3600" dirty="0"/>
              <a:t>Exceptions that allow Manufacturing/Distribution</a:t>
            </a:r>
          </a:p>
          <a:p>
            <a:pPr lvl="1"/>
            <a:r>
              <a:rPr lang="en-US" sz="3600" dirty="0"/>
              <a:t>E.g. ”Home Cultivation” under §4.1-1101(A)</a:t>
            </a:r>
          </a:p>
          <a:p>
            <a:pPr lvl="1"/>
            <a:r>
              <a:rPr lang="en-US" sz="3600" dirty="0"/>
              <a:t>E.g. “Adult Sharing” under § 4.1-1101.1 </a:t>
            </a:r>
          </a:p>
          <a:p>
            <a:r>
              <a:rPr lang="en-US" sz="3600" dirty="0"/>
              <a:t>Offenses regarding Possession / Use </a:t>
            </a:r>
          </a:p>
          <a:p>
            <a:pPr lvl="1"/>
            <a:r>
              <a:rPr lang="en-US" sz="3600" dirty="0"/>
              <a:t>E.g. Possession of more than 1 ounce under § 4.1-1100</a:t>
            </a:r>
          </a:p>
          <a:p>
            <a:pPr lvl="1"/>
            <a:r>
              <a:rPr lang="en-US" sz="3600" dirty="0"/>
              <a:t>E.g. Use in a vehicle under § 4.1-1107</a:t>
            </a:r>
          </a:p>
          <a:p>
            <a:pPr lvl="1"/>
            <a:r>
              <a:rPr lang="en-US" sz="3600" dirty="0"/>
              <a:t>E.g. “Use in Public” under §4.1-1108</a:t>
            </a:r>
          </a:p>
          <a:p>
            <a:endParaRPr lang="en-US" sz="3600" dirty="0"/>
          </a:p>
          <a:p>
            <a:endParaRPr lang="en-US" sz="3600" dirty="0"/>
          </a:p>
          <a:p>
            <a:endParaRPr lang="en-US" sz="3600" dirty="0"/>
          </a:p>
        </p:txBody>
      </p:sp>
    </p:spTree>
    <p:extLst>
      <p:ext uri="{BB962C8B-B14F-4D97-AF65-F5344CB8AC3E}">
        <p14:creationId xmlns:p14="http://schemas.microsoft.com/office/powerpoint/2010/main" val="4133484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6A0F8-CF30-53C2-B84E-B096945E99FD}"/>
              </a:ext>
            </a:extLst>
          </p:cNvPr>
          <p:cNvSpPr>
            <a:spLocks noGrp="1"/>
          </p:cNvSpPr>
          <p:nvPr>
            <p:ph type="title"/>
          </p:nvPr>
        </p:nvSpPr>
        <p:spPr/>
        <p:txBody>
          <a:bodyPr/>
          <a:lstStyle/>
          <a:p>
            <a:r>
              <a:rPr lang="en-US" dirty="0"/>
              <a:t>Possession Limits:</a:t>
            </a:r>
            <a:br>
              <a:rPr lang="en-US" dirty="0"/>
            </a:br>
            <a:r>
              <a:rPr lang="en-US" dirty="0"/>
              <a:t>Existing Law § 4.1-1100</a:t>
            </a:r>
          </a:p>
        </p:txBody>
      </p:sp>
      <p:sp>
        <p:nvSpPr>
          <p:cNvPr id="3" name="Content Placeholder 2">
            <a:extLst>
              <a:ext uri="{FF2B5EF4-FFF2-40B4-BE49-F238E27FC236}">
                <a16:creationId xmlns:a16="http://schemas.microsoft.com/office/drawing/2014/main" id="{2EEFB247-8369-2AD7-5CF0-D67A9EF12299}"/>
              </a:ext>
            </a:extLst>
          </p:cNvPr>
          <p:cNvSpPr>
            <a:spLocks noGrp="1"/>
          </p:cNvSpPr>
          <p:nvPr>
            <p:ph idx="1"/>
          </p:nvPr>
        </p:nvSpPr>
        <p:spPr>
          <a:xfrm>
            <a:off x="902525" y="2173184"/>
            <a:ext cx="10379034" cy="4684816"/>
          </a:xfrm>
        </p:spPr>
        <p:txBody>
          <a:bodyPr/>
          <a:lstStyle/>
          <a:p>
            <a:pPr marL="514350" indent="-514350">
              <a:buFont typeface="+mj-lt"/>
              <a:buAutoNum type="alphaUcPeriod"/>
            </a:pPr>
            <a:r>
              <a:rPr lang="en-US" dirty="0"/>
              <a:t>Except as otherwise provided in this subtitle and notwithstanding any other provision of law, a person 21 years of age or older may lawfully possess on his person or in any public place </a:t>
            </a:r>
            <a:r>
              <a:rPr lang="en-US" b="1" u="sng" dirty="0"/>
              <a:t>not more than one ounce of marijuana</a:t>
            </a:r>
            <a:r>
              <a:rPr lang="en-US" dirty="0"/>
              <a:t> or an equivalent amount of marijuana product as determined by regulation promulgated by the Board.</a:t>
            </a:r>
          </a:p>
          <a:p>
            <a:pPr marL="514350" indent="-514350">
              <a:buFont typeface="+mj-lt"/>
              <a:buAutoNum type="alphaUcPeriod"/>
            </a:pPr>
            <a:r>
              <a:rPr lang="en-US" dirty="0"/>
              <a:t>Any person who possesses on his person or in any public place marijuana or marijuana products in excess that is subject to a civil penalty of no more than $25.</a:t>
            </a:r>
          </a:p>
        </p:txBody>
      </p:sp>
    </p:spTree>
    <p:extLst>
      <p:ext uri="{BB962C8B-B14F-4D97-AF65-F5344CB8AC3E}">
        <p14:creationId xmlns:p14="http://schemas.microsoft.com/office/powerpoint/2010/main" val="3620213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2246313" y="4406901"/>
            <a:ext cx="7772401" cy="1362075"/>
          </a:xfrm>
          <a:prstGeom prst="rect">
            <a:avLst/>
          </a:prstGeom>
        </p:spPr>
        <p:txBody>
          <a:bodyPr anchor="t">
            <a:normAutofit/>
          </a:bodyPr>
          <a:lstStyle>
            <a:lvl1pPr algn="l">
              <a:defRPr sz="4000" b="1"/>
            </a:lvl1pPr>
          </a:lstStyle>
          <a:p>
            <a:r>
              <a:rPr lang="en-US" sz="4800" dirty="0"/>
              <a:t>INVESTIGATIONS</a:t>
            </a:r>
            <a:endParaRPr sz="4800" dirty="0"/>
          </a:p>
        </p:txBody>
      </p:sp>
    </p:spTree>
  </p:cSld>
  <p:clrMapOvr>
    <a:masterClrMapping/>
  </p:clrMapOvr>
  <mc:AlternateContent xmlns:mc="http://schemas.openxmlformats.org/markup-compatibility/2006" xmlns:p14="http://schemas.microsoft.com/office/powerpoint/2010/main">
    <mc:Choice Requires="p14">
      <p:transition spd="slow">
        <p:fade thruBlk="1"/>
      </p:transition>
    </mc:Choice>
    <mc:Fallback xmlns:a14="http://schemas.microsoft.com/office/drawing/2010/main" xmlns:m="http://schemas.openxmlformats.org/officeDocument/2006/math"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56065-1696-3A14-61F9-EA23016D7FBA}"/>
              </a:ext>
            </a:extLst>
          </p:cNvPr>
          <p:cNvSpPr>
            <a:spLocks noGrp="1"/>
          </p:cNvSpPr>
          <p:nvPr>
            <p:ph type="title"/>
          </p:nvPr>
        </p:nvSpPr>
        <p:spPr/>
        <p:txBody>
          <a:bodyPr/>
          <a:lstStyle/>
          <a:p>
            <a:r>
              <a:rPr lang="en-US" dirty="0"/>
              <a:t>Home Cultivation:</a:t>
            </a:r>
            <a:br>
              <a:rPr lang="en-US" dirty="0"/>
            </a:br>
            <a:r>
              <a:rPr lang="en-US" dirty="0"/>
              <a:t>Previous Law under § 4.1-1101</a:t>
            </a:r>
          </a:p>
        </p:txBody>
      </p:sp>
      <p:sp>
        <p:nvSpPr>
          <p:cNvPr id="3" name="Content Placeholder 2">
            <a:extLst>
              <a:ext uri="{FF2B5EF4-FFF2-40B4-BE49-F238E27FC236}">
                <a16:creationId xmlns:a16="http://schemas.microsoft.com/office/drawing/2014/main" id="{3FB4E8E8-74DC-BBF3-3BEE-2D047A9A5582}"/>
              </a:ext>
            </a:extLst>
          </p:cNvPr>
          <p:cNvSpPr>
            <a:spLocks noGrp="1"/>
          </p:cNvSpPr>
          <p:nvPr>
            <p:ph idx="1"/>
          </p:nvPr>
        </p:nvSpPr>
        <p:spPr/>
        <p:txBody>
          <a:bodyPr/>
          <a:lstStyle/>
          <a:p>
            <a:r>
              <a:rPr lang="en-US" dirty="0"/>
              <a:t>Notwithstanding § 18.2-248.1, a person 21 years of age or older may cultivate </a:t>
            </a:r>
            <a:r>
              <a:rPr lang="en-US" b="1" u="sng" dirty="0"/>
              <a:t>up to four marijuana plants </a:t>
            </a:r>
            <a:r>
              <a:rPr lang="en-US" dirty="0"/>
              <a:t>for personal use at their place of residence; </a:t>
            </a:r>
          </a:p>
          <a:p>
            <a:r>
              <a:rPr lang="en-US" dirty="0"/>
              <a:t>However, at no point shall a household contain more than four marijuana plants. </a:t>
            </a:r>
          </a:p>
          <a:p>
            <a:pPr lvl="1"/>
            <a:r>
              <a:rPr lang="en-US" dirty="0"/>
              <a:t>For purposes of this section, a "household" means those individuals, whether related or not, who live in the same house or other place of residence.</a:t>
            </a:r>
          </a:p>
          <a:p>
            <a:pPr lvl="1" fontAlgn="base"/>
            <a:r>
              <a:rPr lang="en-US" dirty="0"/>
              <a:t>A person may only cultivate marijuana plants pursuant to this section at such person's main place of residence.</a:t>
            </a:r>
            <a:br>
              <a:rPr lang="en-US" dirty="0"/>
            </a:br>
            <a:endParaRPr lang="en-US" dirty="0"/>
          </a:p>
          <a:p>
            <a:endParaRPr lang="en-US" dirty="0"/>
          </a:p>
          <a:p>
            <a:endParaRPr lang="en-US" dirty="0"/>
          </a:p>
        </p:txBody>
      </p:sp>
    </p:spTree>
    <p:extLst>
      <p:ext uri="{BB962C8B-B14F-4D97-AF65-F5344CB8AC3E}">
        <p14:creationId xmlns:p14="http://schemas.microsoft.com/office/powerpoint/2010/main" val="3466339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07443-FC3C-73DC-CB68-4C9197962629}"/>
              </a:ext>
            </a:extLst>
          </p:cNvPr>
          <p:cNvSpPr>
            <a:spLocks noGrp="1"/>
          </p:cNvSpPr>
          <p:nvPr>
            <p:ph type="title"/>
          </p:nvPr>
        </p:nvSpPr>
        <p:spPr>
          <a:xfrm>
            <a:off x="1892136" y="234579"/>
            <a:ext cx="10972800" cy="1508127"/>
          </a:xfrm>
        </p:spPr>
        <p:txBody>
          <a:bodyPr/>
          <a:lstStyle/>
          <a:p>
            <a:r>
              <a:rPr lang="en-US" dirty="0"/>
              <a:t>Budget Amendment: </a:t>
            </a:r>
            <a:br>
              <a:rPr lang="en-US" dirty="0"/>
            </a:br>
            <a:r>
              <a:rPr lang="en-US" dirty="0"/>
              <a:t>New Language in § 4.1-1100</a:t>
            </a:r>
          </a:p>
        </p:txBody>
      </p:sp>
      <p:sp>
        <p:nvSpPr>
          <p:cNvPr id="3" name="Content Placeholder 2">
            <a:extLst>
              <a:ext uri="{FF2B5EF4-FFF2-40B4-BE49-F238E27FC236}">
                <a16:creationId xmlns:a16="http://schemas.microsoft.com/office/drawing/2014/main" id="{39F4A3FC-D9E5-4BC1-4B9B-7A0BD841F614}"/>
              </a:ext>
            </a:extLst>
          </p:cNvPr>
          <p:cNvSpPr>
            <a:spLocks noGrp="1"/>
          </p:cNvSpPr>
          <p:nvPr>
            <p:ph idx="1"/>
          </p:nvPr>
        </p:nvSpPr>
        <p:spPr>
          <a:xfrm>
            <a:off x="391886" y="1508127"/>
            <a:ext cx="11800114" cy="5257798"/>
          </a:xfrm>
        </p:spPr>
        <p:txBody>
          <a:bodyPr/>
          <a:lstStyle/>
          <a:p>
            <a:r>
              <a:rPr lang="en-US" sz="2800" dirty="0"/>
              <a:t>Amends § 4.1-1100 to provide that, with the exception of possession by a person in his residence or possession by a licensee in the course of his duties related to such licensee's marijuana establishment, any person who possesses on his person or in any public place </a:t>
            </a:r>
          </a:p>
          <a:p>
            <a:pPr lvl="1"/>
            <a:r>
              <a:rPr lang="en-US" sz="2800" dirty="0"/>
              <a:t>(</a:t>
            </a:r>
            <a:r>
              <a:rPr lang="en-US" sz="2800" dirty="0" err="1"/>
              <a:t>i</a:t>
            </a:r>
            <a:r>
              <a:rPr lang="en-US" sz="2800" dirty="0"/>
              <a:t>) </a:t>
            </a:r>
            <a:r>
              <a:rPr lang="en-US" sz="2800" b="1" u="sng" dirty="0"/>
              <a:t>more than four ounces but not more than one pound </a:t>
            </a:r>
            <a:r>
              <a:rPr lang="en-US" sz="2800" dirty="0"/>
              <a:t>of marijuana or an equivalent amount of marijuana product as determined by regulation promulgated by the Board is guilty of a Class 3 misdemeanor and, for a second or subsequent offense, a Class 2 misdemeanor and </a:t>
            </a:r>
          </a:p>
          <a:p>
            <a:pPr lvl="1"/>
            <a:r>
              <a:rPr lang="en-US" sz="2800" dirty="0"/>
              <a:t>(ii) </a:t>
            </a:r>
            <a:r>
              <a:rPr lang="en-US" sz="2800" b="1" u="sng" dirty="0"/>
              <a:t>more than one pound </a:t>
            </a:r>
            <a:r>
              <a:rPr lang="en-US" sz="2800" dirty="0"/>
              <a:t>of marijuana or an equivalent amount of marijuana product as determined by regulation promulgated by the Board is guilty of a felony punishable by a term of imprisonment of not less than one year nor more than 10 years and a fine of not more than $250,000, or both.</a:t>
            </a:r>
          </a:p>
          <a:p>
            <a:endParaRPr lang="en-US" sz="2800" dirty="0"/>
          </a:p>
        </p:txBody>
      </p:sp>
    </p:spTree>
    <p:extLst>
      <p:ext uri="{BB962C8B-B14F-4D97-AF65-F5344CB8AC3E}">
        <p14:creationId xmlns:p14="http://schemas.microsoft.com/office/powerpoint/2010/main" val="849720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7615B-28BD-158D-6A2F-26208E17F142}"/>
              </a:ext>
            </a:extLst>
          </p:cNvPr>
          <p:cNvSpPr>
            <a:spLocks noGrp="1"/>
          </p:cNvSpPr>
          <p:nvPr>
            <p:ph type="title"/>
          </p:nvPr>
        </p:nvSpPr>
        <p:spPr>
          <a:xfrm>
            <a:off x="1219200" y="198950"/>
            <a:ext cx="10972800" cy="1508127"/>
          </a:xfrm>
        </p:spPr>
        <p:txBody>
          <a:bodyPr/>
          <a:lstStyle/>
          <a:p>
            <a:r>
              <a:rPr lang="en-US" dirty="0"/>
              <a:t>Budget Amendment: </a:t>
            </a:r>
            <a:br>
              <a:rPr lang="en-US" dirty="0"/>
            </a:br>
            <a:r>
              <a:rPr lang="en-US" dirty="0"/>
              <a:t>Clarifies that under § 4.1-1101</a:t>
            </a:r>
          </a:p>
        </p:txBody>
      </p:sp>
      <p:sp>
        <p:nvSpPr>
          <p:cNvPr id="3" name="Content Placeholder 2">
            <a:extLst>
              <a:ext uri="{FF2B5EF4-FFF2-40B4-BE49-F238E27FC236}">
                <a16:creationId xmlns:a16="http://schemas.microsoft.com/office/drawing/2014/main" id="{EA1ED26B-9616-F8BC-9240-B393EBF64A2C}"/>
              </a:ext>
            </a:extLst>
          </p:cNvPr>
          <p:cNvSpPr>
            <a:spLocks noGrp="1"/>
          </p:cNvSpPr>
          <p:nvPr>
            <p:ph idx="1"/>
          </p:nvPr>
        </p:nvSpPr>
        <p:spPr>
          <a:xfrm>
            <a:off x="609600" y="1707077"/>
            <a:ext cx="11582400" cy="5257800"/>
          </a:xfrm>
        </p:spPr>
        <p:txBody>
          <a:bodyPr/>
          <a:lstStyle/>
          <a:p>
            <a:r>
              <a:rPr lang="en-US" sz="2500" i="1" dirty="0"/>
              <a:t>A violation of that subsection (number of plants) shall be punishable as follows:</a:t>
            </a:r>
            <a:endParaRPr lang="en-US" sz="2500" dirty="0"/>
          </a:p>
          <a:p>
            <a:pPr marL="514350" indent="-514350">
              <a:buFont typeface="+mj-lt"/>
              <a:buAutoNum type="arabicPeriod"/>
            </a:pPr>
            <a:r>
              <a:rPr lang="en-US" sz="2500" i="1" dirty="0"/>
              <a:t>For possession of more than four marijuana plants but no more than 10 marijuana plants, (</a:t>
            </a:r>
            <a:r>
              <a:rPr lang="en-US" sz="2500" i="1" dirty="0" err="1"/>
              <a:t>i</a:t>
            </a:r>
            <a:r>
              <a:rPr lang="en-US" sz="2500" i="1" dirty="0"/>
              <a:t>) a civil penalty of $250 for a first offense, (ii) a Class 3 misdemeanor for a second offense, and (iii) a Class 2 misdemeanor for a third and any subsequent offense;</a:t>
            </a:r>
            <a:endParaRPr lang="en-US" sz="2500" dirty="0"/>
          </a:p>
          <a:p>
            <a:pPr marL="514350" indent="-514350">
              <a:buFont typeface="+mj-lt"/>
              <a:buAutoNum type="arabicPeriod"/>
            </a:pPr>
            <a:r>
              <a:rPr lang="en-US" sz="2500" i="1" dirty="0"/>
              <a:t>For possession of more than 10 but no more than 49 marijuana plants, a Class 1 misdemeanor;</a:t>
            </a:r>
            <a:endParaRPr lang="en-US" sz="2500" dirty="0"/>
          </a:p>
          <a:p>
            <a:pPr marL="514350" indent="-514350">
              <a:buFont typeface="+mj-lt"/>
              <a:buAutoNum type="arabicPeriod"/>
            </a:pPr>
            <a:r>
              <a:rPr lang="en-US" sz="2500" i="1" dirty="0"/>
              <a:t>For possession of more than 49 but no more than 100 marijuana plants, a Class 6 felony; and</a:t>
            </a:r>
            <a:endParaRPr lang="en-US" sz="2500" dirty="0"/>
          </a:p>
          <a:p>
            <a:pPr marL="514350" indent="-514350">
              <a:buFont typeface="+mj-lt"/>
              <a:buAutoNum type="arabicPeriod"/>
            </a:pPr>
            <a:r>
              <a:rPr lang="en-US" sz="2500" i="1" dirty="0"/>
              <a:t>For possession of more than 100 marijuana plants, a felony punishable by a term of imprisonment of not less than one year nor more than 10 years or a fine of not more than $250,000, or both.</a:t>
            </a:r>
          </a:p>
          <a:p>
            <a:pPr>
              <a:buFont typeface="Arial" panose="020B0604020202020204" pitchFamily="34" charset="0"/>
              <a:buChar char="•"/>
            </a:pPr>
            <a:r>
              <a:rPr lang="en-US" sz="2500" dirty="0"/>
              <a:t>This new punishment structure clarifies that it only applies to growing excess plants, not storage/labeling violations.</a:t>
            </a:r>
          </a:p>
        </p:txBody>
      </p:sp>
    </p:spTree>
    <p:extLst>
      <p:ext uri="{BB962C8B-B14F-4D97-AF65-F5344CB8AC3E}">
        <p14:creationId xmlns:p14="http://schemas.microsoft.com/office/powerpoint/2010/main" val="166618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8AD95-78A4-4EEA-D3D4-769550C2FF62}"/>
              </a:ext>
            </a:extLst>
          </p:cNvPr>
          <p:cNvSpPr>
            <a:spLocks noGrp="1"/>
          </p:cNvSpPr>
          <p:nvPr>
            <p:ph type="title"/>
          </p:nvPr>
        </p:nvSpPr>
        <p:spPr/>
        <p:txBody>
          <a:bodyPr/>
          <a:lstStyle/>
          <a:p>
            <a:r>
              <a:rPr lang="en-US" dirty="0"/>
              <a:t>Home Cultivation:</a:t>
            </a:r>
            <a:br>
              <a:rPr lang="en-US" dirty="0"/>
            </a:br>
            <a:r>
              <a:rPr lang="en-US" dirty="0"/>
              <a:t>Previous Law under § 4.1-1101</a:t>
            </a:r>
          </a:p>
        </p:txBody>
      </p:sp>
      <p:sp>
        <p:nvSpPr>
          <p:cNvPr id="3" name="Content Placeholder 2">
            <a:extLst>
              <a:ext uri="{FF2B5EF4-FFF2-40B4-BE49-F238E27FC236}">
                <a16:creationId xmlns:a16="http://schemas.microsoft.com/office/drawing/2014/main" id="{34F64AAA-7270-F7CA-CDF5-0857E0DA9686}"/>
              </a:ext>
            </a:extLst>
          </p:cNvPr>
          <p:cNvSpPr>
            <a:spLocks noGrp="1"/>
          </p:cNvSpPr>
          <p:nvPr>
            <p:ph idx="1"/>
          </p:nvPr>
        </p:nvSpPr>
        <p:spPr/>
        <p:txBody>
          <a:bodyPr/>
          <a:lstStyle/>
          <a:p>
            <a:r>
              <a:rPr lang="en-US" dirty="0"/>
              <a:t>B. A person who cultivates marijuana for personal use pursuant to this section shall:</a:t>
            </a:r>
          </a:p>
          <a:p>
            <a:pPr marL="514350" indent="-514350">
              <a:buFont typeface="+mj-lt"/>
              <a:buAutoNum type="arabicPeriod"/>
            </a:pPr>
            <a:r>
              <a:rPr lang="en-US" dirty="0"/>
              <a:t>Ensure that no marijuana plant is visible from a public way without the use of aircraft, binoculars, or other optical aids;</a:t>
            </a:r>
          </a:p>
          <a:p>
            <a:pPr marL="514350" indent="-514350">
              <a:buFont typeface="+mj-lt"/>
              <a:buAutoNum type="arabicPeriod"/>
            </a:pPr>
            <a:r>
              <a:rPr lang="en-US" dirty="0"/>
              <a:t>Take precautions to prevent unauthorized access by persons younger than 21 years of age; and</a:t>
            </a:r>
          </a:p>
          <a:p>
            <a:pPr marL="514350" indent="-514350">
              <a:buFont typeface="+mj-lt"/>
              <a:buAutoNum type="arabicPeriod"/>
            </a:pPr>
            <a:r>
              <a:rPr lang="en-US" dirty="0"/>
              <a:t>Attach to each marijuana plant a legible tag that includes the person's name, driver's license or identification number, and a notation that the marijuana plant is being grown for personal use as authorized under this section.</a:t>
            </a:r>
          </a:p>
          <a:p>
            <a:endParaRPr lang="en-US" dirty="0"/>
          </a:p>
        </p:txBody>
      </p:sp>
    </p:spTree>
    <p:extLst>
      <p:ext uri="{BB962C8B-B14F-4D97-AF65-F5344CB8AC3E}">
        <p14:creationId xmlns:p14="http://schemas.microsoft.com/office/powerpoint/2010/main" val="1166056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BB9C7-FA13-3D07-246C-A4F32106944D}"/>
              </a:ext>
            </a:extLst>
          </p:cNvPr>
          <p:cNvSpPr>
            <a:spLocks noGrp="1"/>
          </p:cNvSpPr>
          <p:nvPr>
            <p:ph type="title"/>
          </p:nvPr>
        </p:nvSpPr>
        <p:spPr>
          <a:xfrm>
            <a:off x="609600" y="258329"/>
            <a:ext cx="10972800" cy="1508127"/>
          </a:xfrm>
        </p:spPr>
        <p:txBody>
          <a:bodyPr/>
          <a:lstStyle/>
          <a:p>
            <a:r>
              <a:rPr lang="en-US" dirty="0"/>
              <a:t>Budget Amendment: </a:t>
            </a:r>
            <a:br>
              <a:rPr lang="en-US" dirty="0"/>
            </a:br>
            <a:r>
              <a:rPr lang="en-US" dirty="0"/>
              <a:t>Clarifies that under § 4.1-1101</a:t>
            </a:r>
          </a:p>
        </p:txBody>
      </p:sp>
      <p:sp>
        <p:nvSpPr>
          <p:cNvPr id="3" name="Content Placeholder 2">
            <a:extLst>
              <a:ext uri="{FF2B5EF4-FFF2-40B4-BE49-F238E27FC236}">
                <a16:creationId xmlns:a16="http://schemas.microsoft.com/office/drawing/2014/main" id="{1F6E79FF-5280-2E5E-CE59-EC4A0F41DB44}"/>
              </a:ext>
            </a:extLst>
          </p:cNvPr>
          <p:cNvSpPr>
            <a:spLocks noGrp="1"/>
          </p:cNvSpPr>
          <p:nvPr>
            <p:ph idx="1"/>
          </p:nvPr>
        </p:nvSpPr>
        <p:spPr>
          <a:xfrm>
            <a:off x="609600" y="2211820"/>
            <a:ext cx="11277600" cy="4197923"/>
          </a:xfrm>
        </p:spPr>
        <p:txBody>
          <a:bodyPr/>
          <a:lstStyle/>
          <a:p>
            <a:r>
              <a:rPr lang="en-US" sz="3600" i="1" dirty="0"/>
              <a:t>Any person who violates that subsection is subject to a civil penalty of no more than $25. </a:t>
            </a:r>
          </a:p>
          <a:p>
            <a:r>
              <a:rPr lang="en-US" sz="3600" i="1" dirty="0"/>
              <a:t>The penalty for any violations of this section by an adult shall be prepayable according to the procedures in § 16.1-69.40:2.</a:t>
            </a:r>
          </a:p>
          <a:p>
            <a:r>
              <a:rPr lang="en-US" sz="3600" dirty="0"/>
              <a:t>Previous version of this statute did not have a clear penalty for violation of the storage/labeling regulations in § 4.1-1101(B).</a:t>
            </a:r>
          </a:p>
          <a:p>
            <a:endParaRPr lang="en-US" sz="3600" i="1" dirty="0"/>
          </a:p>
          <a:p>
            <a:endParaRPr lang="en-US" sz="3600" i="1" dirty="0"/>
          </a:p>
        </p:txBody>
      </p:sp>
    </p:spTree>
    <p:extLst>
      <p:ext uri="{BB962C8B-B14F-4D97-AF65-F5344CB8AC3E}">
        <p14:creationId xmlns:p14="http://schemas.microsoft.com/office/powerpoint/2010/main" val="2877488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5324E8-C4DF-0449-A9EF-7B130D9E693F}"/>
              </a:ext>
            </a:extLst>
          </p:cNvPr>
          <p:cNvSpPr>
            <a:spLocks noGrp="1"/>
          </p:cNvSpPr>
          <p:nvPr>
            <p:ph type="title" idx="4294967295"/>
          </p:nvPr>
        </p:nvSpPr>
        <p:spPr>
          <a:xfrm>
            <a:off x="1747520" y="3211830"/>
            <a:ext cx="9612313" cy="2852738"/>
          </a:xfrm>
        </p:spPr>
        <p:txBody>
          <a:bodyPr/>
          <a:lstStyle/>
          <a:p>
            <a:pPr algn="l"/>
            <a:r>
              <a:rPr lang="en-US" b="1" dirty="0"/>
              <a:t>NEW REGULATIONS &amp; REQUIREMENTS</a:t>
            </a:r>
          </a:p>
        </p:txBody>
      </p:sp>
    </p:spTree>
    <p:extLst>
      <p:ext uri="{BB962C8B-B14F-4D97-AF65-F5344CB8AC3E}">
        <p14:creationId xmlns:p14="http://schemas.microsoft.com/office/powerpoint/2010/main" val="3543077252"/>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D3B175-7171-35F4-1FBE-50BF35E0F7BC}"/>
              </a:ext>
            </a:extLst>
          </p:cNvPr>
          <p:cNvSpPr>
            <a:spLocks noGrp="1"/>
          </p:cNvSpPr>
          <p:nvPr>
            <p:ph type="title"/>
          </p:nvPr>
        </p:nvSpPr>
        <p:spPr>
          <a:xfrm>
            <a:off x="609600" y="412709"/>
            <a:ext cx="10972800" cy="1508127"/>
          </a:xfrm>
        </p:spPr>
        <p:txBody>
          <a:bodyPr/>
          <a:lstStyle/>
          <a:p>
            <a:r>
              <a:rPr lang="en-US" dirty="0"/>
              <a:t>Sharing Assets to Promote Law Enforcement. </a:t>
            </a:r>
          </a:p>
        </p:txBody>
      </p:sp>
      <p:sp>
        <p:nvSpPr>
          <p:cNvPr id="5" name="Content Placeholder 4">
            <a:extLst>
              <a:ext uri="{FF2B5EF4-FFF2-40B4-BE49-F238E27FC236}">
                <a16:creationId xmlns:a16="http://schemas.microsoft.com/office/drawing/2014/main" id="{DAC6516B-AF0B-2136-6AC2-5F137E51F225}"/>
              </a:ext>
            </a:extLst>
          </p:cNvPr>
          <p:cNvSpPr>
            <a:spLocks noGrp="1"/>
          </p:cNvSpPr>
          <p:nvPr>
            <p:ph idx="1"/>
          </p:nvPr>
        </p:nvSpPr>
        <p:spPr>
          <a:xfrm>
            <a:off x="1128156" y="2078182"/>
            <a:ext cx="10454244" cy="4779818"/>
          </a:xfrm>
        </p:spPr>
        <p:txBody>
          <a:bodyPr/>
          <a:lstStyle/>
          <a:p>
            <a:r>
              <a:rPr lang="en-US" dirty="0"/>
              <a:t>Ch. 266: § 19.2-386.14 amended to specify that the forfeited property and assets paid to the state treasury into a special fund of the Department of Criminal Justice Services that shall be made available to federal, state, and local agencies to promote law enforcement may include expenditures to strengthen the relationships between the community and law enforcement, encourage goodwill between the community and law enforcement, or promote cooperation with law enforcement. </a:t>
            </a:r>
            <a:br>
              <a:rPr lang="en-US" dirty="0"/>
            </a:br>
            <a:endParaRPr lang="en-US" dirty="0"/>
          </a:p>
        </p:txBody>
      </p:sp>
    </p:spTree>
    <p:extLst>
      <p:ext uri="{BB962C8B-B14F-4D97-AF65-F5344CB8AC3E}">
        <p14:creationId xmlns:p14="http://schemas.microsoft.com/office/powerpoint/2010/main" val="2497686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90768-5BF6-762D-71B6-3231D2BBCE64}"/>
              </a:ext>
            </a:extLst>
          </p:cNvPr>
          <p:cNvSpPr>
            <a:spLocks noGrp="1"/>
          </p:cNvSpPr>
          <p:nvPr>
            <p:ph type="title"/>
          </p:nvPr>
        </p:nvSpPr>
        <p:spPr>
          <a:xfrm>
            <a:off x="609600" y="412709"/>
            <a:ext cx="10972800" cy="1508127"/>
          </a:xfrm>
        </p:spPr>
        <p:txBody>
          <a:bodyPr/>
          <a:lstStyle/>
          <a:p>
            <a:r>
              <a:rPr lang="en-US" dirty="0"/>
              <a:t>Ch. 375 / 376: Rifles of .50 cal. or Higher</a:t>
            </a:r>
          </a:p>
        </p:txBody>
      </p:sp>
      <p:sp>
        <p:nvSpPr>
          <p:cNvPr id="3" name="Content Placeholder 2">
            <a:extLst>
              <a:ext uri="{FF2B5EF4-FFF2-40B4-BE49-F238E27FC236}">
                <a16:creationId xmlns:a16="http://schemas.microsoft.com/office/drawing/2014/main" id="{36E41BDC-5A77-F81C-BF25-BD7C7D55932F}"/>
              </a:ext>
            </a:extLst>
          </p:cNvPr>
          <p:cNvSpPr>
            <a:spLocks noGrp="1"/>
          </p:cNvSpPr>
          <p:nvPr>
            <p:ph idx="1"/>
          </p:nvPr>
        </p:nvSpPr>
        <p:spPr>
          <a:xfrm>
            <a:off x="609600" y="1721922"/>
            <a:ext cx="11582400" cy="5136077"/>
          </a:xfrm>
        </p:spPr>
        <p:txBody>
          <a:bodyPr/>
          <a:lstStyle/>
          <a:p>
            <a:r>
              <a:rPr lang="en-US" sz="2700" dirty="0">
                <a:latin typeface="Arial" panose="020B0604020202020204" pitchFamily="34" charset="0"/>
                <a:cs typeface="Arial" panose="020B0604020202020204" pitchFamily="34" charset="0"/>
              </a:rPr>
              <a:t>Fall 2020 Special Session added language to § 2.2-5515 that prohibited Law Enforcement from purchasing or employing various items (bayonets, weaponized drones, tanks, etc.). </a:t>
            </a:r>
          </a:p>
          <a:p>
            <a:r>
              <a:rPr lang="en-US" sz="2700" dirty="0">
                <a:latin typeface="Arial" panose="020B0604020202020204" pitchFamily="34" charset="0"/>
                <a:cs typeface="Arial" panose="020B0604020202020204" pitchFamily="34" charset="0"/>
              </a:rPr>
              <a:t>That list also included “firearms of .50 caliber or higher,” which would have included shotguns, flare pistols, and some less-lethal alternatives, and required a DCJS waiver to use such equipment. </a:t>
            </a:r>
          </a:p>
          <a:p>
            <a:r>
              <a:rPr lang="en-US" sz="2700" dirty="0">
                <a:latin typeface="Arial" panose="020B0604020202020204" pitchFamily="34" charset="0"/>
                <a:cs typeface="Arial" panose="020B0604020202020204" pitchFamily="34" charset="0"/>
              </a:rPr>
              <a:t>Amendment 11 to 2021 Budget Bill significantly limited that interpretation.</a:t>
            </a:r>
          </a:p>
          <a:p>
            <a:r>
              <a:rPr lang="en-US" sz="2700" dirty="0">
                <a:latin typeface="Arial" panose="020B0604020202020204" pitchFamily="34" charset="0"/>
                <a:cs typeface="Arial" panose="020B0604020202020204" pitchFamily="34" charset="0"/>
              </a:rPr>
              <a:t>2022 Bill changes the limitation on the acquisition or purchase of military property by a law-enforcement agency from firearms of .50 caliber or higher to rifles of .50 caliber or higher and from ammunition of .50 caliber or higher to rifle ammunition of .50 caliber or higher. </a:t>
            </a:r>
          </a:p>
          <a:p>
            <a:endParaRPr lang="en-US"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5367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5324E8-C4DF-0449-A9EF-7B130D9E693F}"/>
              </a:ext>
            </a:extLst>
          </p:cNvPr>
          <p:cNvSpPr>
            <a:spLocks noGrp="1"/>
          </p:cNvSpPr>
          <p:nvPr>
            <p:ph type="title" idx="4294967295"/>
          </p:nvPr>
        </p:nvSpPr>
        <p:spPr>
          <a:xfrm>
            <a:off x="1747520" y="3211830"/>
            <a:ext cx="9612313" cy="2852738"/>
          </a:xfrm>
        </p:spPr>
        <p:txBody>
          <a:bodyPr/>
          <a:lstStyle/>
          <a:p>
            <a:pPr algn="l"/>
            <a:r>
              <a:rPr lang="en-US" dirty="0"/>
              <a:t>ECO &amp; TDO Procedure: </a:t>
            </a:r>
            <a:br>
              <a:rPr lang="en-US" dirty="0"/>
            </a:br>
            <a:r>
              <a:rPr lang="en-US" dirty="0"/>
              <a:t>Custody &amp; Transportation</a:t>
            </a:r>
          </a:p>
        </p:txBody>
      </p:sp>
    </p:spTree>
    <p:extLst>
      <p:ext uri="{BB962C8B-B14F-4D97-AF65-F5344CB8AC3E}">
        <p14:creationId xmlns:p14="http://schemas.microsoft.com/office/powerpoint/2010/main" val="967891179"/>
      </p:ext>
    </p:extLst>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B88FF-B553-B452-6324-EE25C27FA440}"/>
              </a:ext>
            </a:extLst>
          </p:cNvPr>
          <p:cNvSpPr>
            <a:spLocks noGrp="1"/>
          </p:cNvSpPr>
          <p:nvPr>
            <p:ph type="title"/>
          </p:nvPr>
        </p:nvSpPr>
        <p:spPr>
          <a:xfrm>
            <a:off x="989610" y="317707"/>
            <a:ext cx="10972800" cy="1508127"/>
          </a:xfrm>
        </p:spPr>
        <p:txBody>
          <a:bodyPr/>
          <a:lstStyle/>
          <a:p>
            <a:r>
              <a:rPr lang="en-US" sz="3800" dirty="0"/>
              <a:t>Ch. 482: Emergency Custody and Temporary Detention; </a:t>
            </a:r>
            <a:br>
              <a:rPr lang="en-US" sz="3800" dirty="0"/>
            </a:br>
            <a:r>
              <a:rPr lang="en-US" sz="3800" dirty="0"/>
              <a:t>Transportation &amp; Transfer of Custody. </a:t>
            </a:r>
          </a:p>
        </p:txBody>
      </p:sp>
      <p:sp>
        <p:nvSpPr>
          <p:cNvPr id="3" name="Content Placeholder 2">
            <a:extLst>
              <a:ext uri="{FF2B5EF4-FFF2-40B4-BE49-F238E27FC236}">
                <a16:creationId xmlns:a16="http://schemas.microsoft.com/office/drawing/2014/main" id="{480ACD30-D64A-6A5E-99A2-32CB0F9CD77C}"/>
              </a:ext>
            </a:extLst>
          </p:cNvPr>
          <p:cNvSpPr>
            <a:spLocks noGrp="1"/>
          </p:cNvSpPr>
          <p:nvPr>
            <p:ph idx="1"/>
          </p:nvPr>
        </p:nvSpPr>
        <p:spPr>
          <a:xfrm>
            <a:off x="609600" y="1600200"/>
            <a:ext cx="11582400" cy="5257800"/>
          </a:xfrm>
        </p:spPr>
        <p:txBody>
          <a:bodyPr/>
          <a:lstStyle/>
          <a:p>
            <a:r>
              <a:rPr lang="en-US" dirty="0"/>
              <a:t>Amends §§ 37.2-809, 37.2-809.1, and 37.2-810 to provide that when a magistrate orders alternative transportation for an individual under a temporary detention order, the primary law-enforcement agency that executes the order may transfer custody of the person to the alternative transportation provider immediately upon execution of the order. </a:t>
            </a:r>
          </a:p>
          <a:p>
            <a:r>
              <a:rPr lang="en-US" dirty="0"/>
              <a:t>Such alternative transportation provider shall maintain custody of the person from the time custody is transferred to the alternative transportation provider by the primary law-enforcement agency until such time as custody of the person is transferred to the temporary detention facility, as is appropriate. </a:t>
            </a:r>
          </a:p>
        </p:txBody>
      </p:sp>
    </p:spTree>
    <p:extLst>
      <p:ext uri="{BB962C8B-B14F-4D97-AF65-F5344CB8AC3E}">
        <p14:creationId xmlns:p14="http://schemas.microsoft.com/office/powerpoint/2010/main" val="266521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3A024A-5B05-2E8C-A167-9F031B9323D5}"/>
              </a:ext>
            </a:extLst>
          </p:cNvPr>
          <p:cNvSpPr>
            <a:spLocks noGrp="1"/>
          </p:cNvSpPr>
          <p:nvPr>
            <p:ph type="title"/>
          </p:nvPr>
        </p:nvSpPr>
        <p:spPr/>
        <p:txBody>
          <a:bodyPr/>
          <a:lstStyle/>
          <a:p>
            <a:r>
              <a:rPr lang="en-US" dirty="0"/>
              <a:t>Service of Process by C/W Investigator</a:t>
            </a:r>
          </a:p>
        </p:txBody>
      </p:sp>
      <p:sp>
        <p:nvSpPr>
          <p:cNvPr id="5" name="Content Placeholder 4">
            <a:extLst>
              <a:ext uri="{FF2B5EF4-FFF2-40B4-BE49-F238E27FC236}">
                <a16:creationId xmlns:a16="http://schemas.microsoft.com/office/drawing/2014/main" id="{19358C23-9371-270A-48E2-552E0BF6B59D}"/>
              </a:ext>
            </a:extLst>
          </p:cNvPr>
          <p:cNvSpPr>
            <a:spLocks noGrp="1"/>
          </p:cNvSpPr>
          <p:nvPr>
            <p:ph idx="1"/>
          </p:nvPr>
        </p:nvSpPr>
        <p:spPr>
          <a:xfrm>
            <a:off x="985652" y="2268186"/>
            <a:ext cx="10497787" cy="4589813"/>
          </a:xfrm>
        </p:spPr>
        <p:txBody>
          <a:bodyPr/>
          <a:lstStyle/>
          <a:p>
            <a:r>
              <a:rPr lang="en-US" dirty="0"/>
              <a:t>Ch. 248 / 684: § 8.01-293 amended to provide that all investigators employed by an attorney for the Commonwealth or by the Indigent Defense Commission while engaged in the performance of their official duties when serving witness subpoenas shall not be considered a party or otherwise interested in the subject matter in controversy and, thus, are authorized to serve process to such witnesses. </a:t>
            </a:r>
          </a:p>
          <a:p>
            <a:endParaRPr lang="en-US" dirty="0"/>
          </a:p>
        </p:txBody>
      </p:sp>
    </p:spTree>
    <p:extLst>
      <p:ext uri="{BB962C8B-B14F-4D97-AF65-F5344CB8AC3E}">
        <p14:creationId xmlns:p14="http://schemas.microsoft.com/office/powerpoint/2010/main" val="527398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BC205-5990-5AD4-9793-9B87BB523332}"/>
              </a:ext>
            </a:extLst>
          </p:cNvPr>
          <p:cNvSpPr>
            <a:spLocks noGrp="1"/>
          </p:cNvSpPr>
          <p:nvPr>
            <p:ph type="title"/>
          </p:nvPr>
        </p:nvSpPr>
        <p:spPr/>
        <p:txBody>
          <a:bodyPr/>
          <a:lstStyle/>
          <a:p>
            <a:r>
              <a:rPr lang="en-US" dirty="0"/>
              <a:t>Ch. 482 </a:t>
            </a:r>
            <a:r>
              <a:rPr lang="en-US" dirty="0" err="1"/>
              <a:t>con’d</a:t>
            </a:r>
            <a:endParaRPr lang="en-US" dirty="0"/>
          </a:p>
        </p:txBody>
      </p:sp>
      <p:sp>
        <p:nvSpPr>
          <p:cNvPr id="3" name="Content Placeholder 2">
            <a:extLst>
              <a:ext uri="{FF2B5EF4-FFF2-40B4-BE49-F238E27FC236}">
                <a16:creationId xmlns:a16="http://schemas.microsoft.com/office/drawing/2014/main" id="{40674CA9-AE53-FDD9-D2A2-59CCC26CED68}"/>
              </a:ext>
            </a:extLst>
          </p:cNvPr>
          <p:cNvSpPr>
            <a:spLocks noGrp="1"/>
          </p:cNvSpPr>
          <p:nvPr>
            <p:ph idx="1"/>
          </p:nvPr>
        </p:nvSpPr>
        <p:spPr>
          <a:xfrm>
            <a:off x="1199408" y="2101932"/>
            <a:ext cx="10141527" cy="4756068"/>
          </a:xfrm>
        </p:spPr>
        <p:txBody>
          <a:bodyPr/>
          <a:lstStyle/>
          <a:p>
            <a:r>
              <a:rPr lang="en-US" dirty="0"/>
              <a:t>The bill adds employees of and persons providing services pursuant to a contract with the Department of Behavioral Health and Developmental Services to the list of individuals who may serve as alternative transportation providers. </a:t>
            </a:r>
          </a:p>
          <a:p>
            <a:r>
              <a:rPr lang="en-US" dirty="0"/>
              <a:t>The bill clarifies that if no alternative transportation provider is available, the magistrate shall order a person to be kept in law-enforcement custody. </a:t>
            </a:r>
          </a:p>
        </p:txBody>
      </p:sp>
    </p:spTree>
    <p:extLst>
      <p:ext uri="{BB962C8B-B14F-4D97-AF65-F5344CB8AC3E}">
        <p14:creationId xmlns:p14="http://schemas.microsoft.com/office/powerpoint/2010/main" val="2748645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56D7C-3062-55E7-F60F-836175A4C559}"/>
              </a:ext>
            </a:extLst>
          </p:cNvPr>
          <p:cNvSpPr>
            <a:spLocks noGrp="1"/>
          </p:cNvSpPr>
          <p:nvPr>
            <p:ph type="title"/>
          </p:nvPr>
        </p:nvSpPr>
        <p:spPr>
          <a:xfrm>
            <a:off x="1524000" y="302387"/>
            <a:ext cx="10972800" cy="1508127"/>
          </a:xfrm>
        </p:spPr>
        <p:txBody>
          <a:bodyPr/>
          <a:lstStyle/>
          <a:p>
            <a:r>
              <a:rPr lang="en-US" dirty="0"/>
              <a:t>Ch. 730: Auxiliary Police Officers </a:t>
            </a:r>
            <a:br>
              <a:rPr lang="en-US" dirty="0"/>
            </a:br>
            <a:r>
              <a:rPr lang="en-US" dirty="0"/>
              <a:t>&amp; Alternative Custody and Transportation</a:t>
            </a:r>
          </a:p>
        </p:txBody>
      </p:sp>
      <p:sp>
        <p:nvSpPr>
          <p:cNvPr id="3" name="Content Placeholder 2">
            <a:extLst>
              <a:ext uri="{FF2B5EF4-FFF2-40B4-BE49-F238E27FC236}">
                <a16:creationId xmlns:a16="http://schemas.microsoft.com/office/drawing/2014/main" id="{7F8327C7-170B-C9C6-83E5-26EB36A62D1D}"/>
              </a:ext>
            </a:extLst>
          </p:cNvPr>
          <p:cNvSpPr>
            <a:spLocks noGrp="1"/>
          </p:cNvSpPr>
          <p:nvPr>
            <p:ph idx="1"/>
          </p:nvPr>
        </p:nvSpPr>
        <p:spPr>
          <a:xfrm>
            <a:off x="609600" y="2173184"/>
            <a:ext cx="11582400" cy="4684816"/>
          </a:xfrm>
        </p:spPr>
        <p:txBody>
          <a:bodyPr/>
          <a:lstStyle/>
          <a:p>
            <a:r>
              <a:rPr lang="en-US" dirty="0"/>
              <a:t>Allows auxiliary police officers to provide transportation for a person subject to an emergency custody or temporary detention order. </a:t>
            </a:r>
          </a:p>
          <a:p>
            <a:pPr lvl="1"/>
            <a:r>
              <a:rPr lang="en-US" sz="2600" dirty="0"/>
              <a:t>Amendment to § 15.2-1731, 15.2-1734, 15.2-1735, 15.2-1736, 37.2-808, and 37.2-810</a:t>
            </a:r>
          </a:p>
          <a:p>
            <a:r>
              <a:rPr lang="en-US" dirty="0"/>
              <a:t>The bill also directs the Department of Criminal Justice Services to establish compulsory minimum training standards for auxiliary police officers who are called into service solely for the purpose of providing transportation for such person subject to an emergency custody order or providing transportation for a person in the temporary detention process.</a:t>
            </a:r>
          </a:p>
          <a:p>
            <a:endParaRPr lang="en-US" dirty="0"/>
          </a:p>
        </p:txBody>
      </p:sp>
    </p:spTree>
    <p:extLst>
      <p:ext uri="{BB962C8B-B14F-4D97-AF65-F5344CB8AC3E}">
        <p14:creationId xmlns:p14="http://schemas.microsoft.com/office/powerpoint/2010/main" val="349564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99FED8-9C9A-D240-A6A0-882AE5DCA381}"/>
              </a:ext>
            </a:extLst>
          </p:cNvPr>
          <p:cNvSpPr>
            <a:spLocks noGrp="1"/>
          </p:cNvSpPr>
          <p:nvPr>
            <p:ph type="title" idx="4294967295"/>
          </p:nvPr>
        </p:nvSpPr>
        <p:spPr>
          <a:xfrm>
            <a:off x="2316480" y="1621791"/>
            <a:ext cx="8448675" cy="3254375"/>
          </a:xfrm>
        </p:spPr>
        <p:txBody>
          <a:bodyPr vert="horz" lIns="91440" tIns="45720" rIns="91440" bIns="45720" rtlCol="0" anchor="b">
            <a:normAutofit/>
          </a:bodyPr>
          <a:lstStyle/>
          <a:p>
            <a:pPr algn="l"/>
            <a:r>
              <a:rPr lang="en-US" sz="6600" dirty="0"/>
              <a:t>FOIA</a:t>
            </a:r>
          </a:p>
        </p:txBody>
      </p:sp>
      <p:sp>
        <p:nvSpPr>
          <p:cNvPr id="5" name="Text Placeholder 4">
            <a:extLst>
              <a:ext uri="{FF2B5EF4-FFF2-40B4-BE49-F238E27FC236}">
                <a16:creationId xmlns:a16="http://schemas.microsoft.com/office/drawing/2014/main" id="{CA177396-5646-1741-BC05-41EBA550F626}"/>
              </a:ext>
            </a:extLst>
          </p:cNvPr>
          <p:cNvSpPr>
            <a:spLocks noGrp="1"/>
          </p:cNvSpPr>
          <p:nvPr>
            <p:ph type="body" idx="4294967295"/>
          </p:nvPr>
        </p:nvSpPr>
        <p:spPr>
          <a:xfrm>
            <a:off x="2316479" y="4998720"/>
            <a:ext cx="9071957" cy="1508958"/>
          </a:xfrm>
        </p:spPr>
        <p:txBody>
          <a:bodyPr vert="horz" lIns="91440" tIns="45720" rIns="91440" bIns="45720" rtlCol="0">
            <a:noAutofit/>
          </a:bodyPr>
          <a:lstStyle/>
          <a:p>
            <a:pPr marL="0" indent="0" algn="l">
              <a:spcAft>
                <a:spcPts val="600"/>
              </a:spcAft>
              <a:buNone/>
            </a:pPr>
            <a:r>
              <a:rPr lang="en-US" dirty="0"/>
              <a:t>Restoration of Some Protections for </a:t>
            </a:r>
          </a:p>
          <a:p>
            <a:pPr marL="0" indent="0" algn="l">
              <a:spcAft>
                <a:spcPts val="600"/>
              </a:spcAft>
              <a:buNone/>
            </a:pPr>
            <a:r>
              <a:rPr lang="en-US" dirty="0"/>
              <a:t>Criminal Incident Information</a:t>
            </a:r>
          </a:p>
        </p:txBody>
      </p:sp>
    </p:spTree>
    <p:extLst>
      <p:ext uri="{BB962C8B-B14F-4D97-AF65-F5344CB8AC3E}">
        <p14:creationId xmlns:p14="http://schemas.microsoft.com/office/powerpoint/2010/main" val="2157928325"/>
      </p:ext>
    </p:extLst>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8416E9-F48A-614C-907C-9FA18FD8056E}"/>
              </a:ext>
            </a:extLst>
          </p:cNvPr>
          <p:cNvSpPr>
            <a:spLocks noGrp="1"/>
          </p:cNvSpPr>
          <p:nvPr>
            <p:ph type="title"/>
          </p:nvPr>
        </p:nvSpPr>
        <p:spPr>
          <a:xfrm>
            <a:off x="609600" y="365207"/>
            <a:ext cx="10972800" cy="1508127"/>
          </a:xfrm>
        </p:spPr>
        <p:txBody>
          <a:bodyPr/>
          <a:lstStyle/>
          <a:p>
            <a:r>
              <a:rPr lang="en-US" dirty="0"/>
              <a:t>2021 General Assembly FOIA Changes</a:t>
            </a:r>
          </a:p>
        </p:txBody>
      </p:sp>
      <p:sp>
        <p:nvSpPr>
          <p:cNvPr id="5" name="Content Placeholder 4">
            <a:extLst>
              <a:ext uri="{FF2B5EF4-FFF2-40B4-BE49-F238E27FC236}">
                <a16:creationId xmlns:a16="http://schemas.microsoft.com/office/drawing/2014/main" id="{AA0357C9-684B-F1A8-8831-89AF0FBD3AF3}"/>
              </a:ext>
            </a:extLst>
          </p:cNvPr>
          <p:cNvSpPr>
            <a:spLocks noGrp="1"/>
          </p:cNvSpPr>
          <p:nvPr>
            <p:ph idx="1"/>
          </p:nvPr>
        </p:nvSpPr>
        <p:spPr>
          <a:xfrm>
            <a:off x="771896" y="2018804"/>
            <a:ext cx="10810504" cy="4839195"/>
          </a:xfrm>
        </p:spPr>
        <p:txBody>
          <a:bodyPr/>
          <a:lstStyle/>
          <a:p>
            <a:r>
              <a:rPr lang="en-US" dirty="0"/>
              <a:t>Eliminated general FOIA protections for any criminal investigative files (Any documents and information relating to a criminal investigation or proceeding) that is not ongoing.</a:t>
            </a:r>
          </a:p>
          <a:p>
            <a:r>
              <a:rPr lang="en-US" dirty="0"/>
              <a:t>Included:</a:t>
            </a:r>
          </a:p>
          <a:p>
            <a:pPr lvl="1"/>
            <a:r>
              <a:rPr lang="en-US" sz="2800" dirty="0"/>
              <a:t>Any report</a:t>
            </a:r>
          </a:p>
          <a:p>
            <a:pPr lvl="1"/>
            <a:r>
              <a:rPr lang="en-US" sz="2800" dirty="0"/>
              <a:t>Any notes, </a:t>
            </a:r>
          </a:p>
          <a:p>
            <a:pPr lvl="1"/>
            <a:r>
              <a:rPr lang="en-US" sz="2800" dirty="0"/>
              <a:t>Any electronic communication</a:t>
            </a:r>
          </a:p>
          <a:p>
            <a:pPr lvl="1"/>
            <a:r>
              <a:rPr lang="en-US" sz="2800" dirty="0"/>
              <a:t>Any document, including filing through an incident-based reporting system.</a:t>
            </a:r>
            <a:endParaRPr lang="en-US" dirty="0"/>
          </a:p>
        </p:txBody>
      </p:sp>
    </p:spTree>
    <p:extLst>
      <p:ext uri="{BB962C8B-B14F-4D97-AF65-F5344CB8AC3E}">
        <p14:creationId xmlns:p14="http://schemas.microsoft.com/office/powerpoint/2010/main" val="1757487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D2360-468D-887A-7035-FAB493BB7AC4}"/>
              </a:ext>
            </a:extLst>
          </p:cNvPr>
          <p:cNvSpPr>
            <a:spLocks noGrp="1"/>
          </p:cNvSpPr>
          <p:nvPr>
            <p:ph type="title"/>
          </p:nvPr>
        </p:nvSpPr>
        <p:spPr>
          <a:xfrm>
            <a:off x="609600" y="388958"/>
            <a:ext cx="10972800" cy="1508127"/>
          </a:xfrm>
        </p:spPr>
        <p:txBody>
          <a:bodyPr/>
          <a:lstStyle/>
          <a:p>
            <a:r>
              <a:rPr lang="en-US" dirty="0"/>
              <a:t>2022: Ch. 386: Some FOIA Protection Restored</a:t>
            </a:r>
          </a:p>
        </p:txBody>
      </p:sp>
      <p:sp>
        <p:nvSpPr>
          <p:cNvPr id="3" name="Content Placeholder 2">
            <a:extLst>
              <a:ext uri="{FF2B5EF4-FFF2-40B4-BE49-F238E27FC236}">
                <a16:creationId xmlns:a16="http://schemas.microsoft.com/office/drawing/2014/main" id="{E776FCE0-0E34-1569-85E3-1D0CFCDE702A}"/>
              </a:ext>
            </a:extLst>
          </p:cNvPr>
          <p:cNvSpPr>
            <a:spLocks noGrp="1"/>
          </p:cNvSpPr>
          <p:nvPr>
            <p:ph idx="1"/>
          </p:nvPr>
        </p:nvSpPr>
        <p:spPr/>
        <p:txBody>
          <a:bodyPr/>
          <a:lstStyle/>
          <a:p>
            <a:r>
              <a:rPr lang="en-US" sz="2900" dirty="0"/>
              <a:t>Amends § 2.2-3706.1 and adds § 8.01-622.2, so that:</a:t>
            </a:r>
          </a:p>
          <a:p>
            <a:pPr marL="514350" indent="-514350">
              <a:buFont typeface="+mj-lt"/>
              <a:buAutoNum type="arabicPeriod"/>
            </a:pPr>
            <a:r>
              <a:rPr lang="en-US" sz="2900" dirty="0"/>
              <a:t>criminal investigative files relating to a criminal investigation or proceeding that is not ongoing are excluded from the mandatory disclosure provisions of the Virginia Freedom of Information Act, though they may be disclosed by the custodian of such records to certain individuals except as otherwise provided in the bill, and </a:t>
            </a:r>
          </a:p>
          <a:p>
            <a:pPr marL="514350" indent="-514350">
              <a:buFont typeface="+mj-lt"/>
              <a:buAutoNum type="arabicPeriod"/>
            </a:pPr>
            <a:r>
              <a:rPr lang="en-US" sz="2900" dirty="0"/>
              <a:t>With the exception of disclosure to an attorney representing a petitioner or inspection by an attorney or a person proceeding pro se in a petition for a writ of habeas corpus or writ of actual innocence or any other federal or state post-conviction proceeding or pardon, no criminal investigative file or portion thereof shall be disclosed to any requester</a:t>
            </a:r>
          </a:p>
        </p:txBody>
      </p:sp>
    </p:spTree>
    <p:extLst>
      <p:ext uri="{BB962C8B-B14F-4D97-AF65-F5344CB8AC3E}">
        <p14:creationId xmlns:p14="http://schemas.microsoft.com/office/powerpoint/2010/main" val="234179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795-5CD6-AEB2-F909-71F73E0637DE}"/>
              </a:ext>
            </a:extLst>
          </p:cNvPr>
          <p:cNvSpPr>
            <a:spLocks noGrp="1"/>
          </p:cNvSpPr>
          <p:nvPr>
            <p:ph type="title"/>
          </p:nvPr>
        </p:nvSpPr>
        <p:spPr>
          <a:xfrm>
            <a:off x="609600" y="293955"/>
            <a:ext cx="10972800" cy="1508127"/>
          </a:xfrm>
        </p:spPr>
        <p:txBody>
          <a:bodyPr/>
          <a:lstStyle/>
          <a:p>
            <a:r>
              <a:rPr lang="en-US" dirty="0"/>
              <a:t>Exceptions Where FOIA Still Requires Disclosure</a:t>
            </a:r>
          </a:p>
        </p:txBody>
      </p:sp>
      <p:sp>
        <p:nvSpPr>
          <p:cNvPr id="3" name="Content Placeholder 2">
            <a:extLst>
              <a:ext uri="{FF2B5EF4-FFF2-40B4-BE49-F238E27FC236}">
                <a16:creationId xmlns:a16="http://schemas.microsoft.com/office/drawing/2014/main" id="{BFC6534C-2D7C-1AF8-28F1-68862414C15A}"/>
              </a:ext>
            </a:extLst>
          </p:cNvPr>
          <p:cNvSpPr>
            <a:spLocks noGrp="1"/>
          </p:cNvSpPr>
          <p:nvPr>
            <p:ph idx="1"/>
          </p:nvPr>
        </p:nvSpPr>
        <p:spPr/>
        <p:txBody>
          <a:bodyPr/>
          <a:lstStyle/>
          <a:p>
            <a:pPr marL="514350" indent="-514350">
              <a:buFont typeface="+mj-lt"/>
              <a:buAutoNum type="alphaLcParenR"/>
            </a:pPr>
            <a:r>
              <a:rPr lang="en-US" dirty="0"/>
              <a:t>To the victim; </a:t>
            </a:r>
          </a:p>
          <a:p>
            <a:pPr marL="514350" indent="-514350">
              <a:buFont typeface="+mj-lt"/>
              <a:buAutoNum type="alphaLcParenR"/>
            </a:pPr>
            <a:r>
              <a:rPr lang="en-US" dirty="0"/>
              <a:t>To the victim's immediate family members, if the victim is deceased and the immediate family member to which the records are to be disclosed is not a person of interest or a suspect in the criminal investigation; or </a:t>
            </a:r>
          </a:p>
          <a:p>
            <a:pPr marL="514350" indent="-514350">
              <a:buFont typeface="+mj-lt"/>
              <a:buAutoNum type="alphaLcParenR"/>
            </a:pPr>
            <a:r>
              <a:rPr lang="en-US" dirty="0"/>
              <a:t>To the victim's parent or guardian, if the victim is a minor and the parent or guardian is not a person of interest or a suspect in the criminal investigation or proceeding, unless the public body has made reasonable efforts to notify any such individual of the request for such information. </a:t>
            </a:r>
          </a:p>
          <a:p>
            <a:endParaRPr lang="en-US" dirty="0"/>
          </a:p>
        </p:txBody>
      </p:sp>
    </p:spTree>
    <p:extLst>
      <p:ext uri="{BB962C8B-B14F-4D97-AF65-F5344CB8AC3E}">
        <p14:creationId xmlns:p14="http://schemas.microsoft.com/office/powerpoint/2010/main" val="926625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5F9F1-75DD-7237-086E-D05E6F10C006}"/>
              </a:ext>
            </a:extLst>
          </p:cNvPr>
          <p:cNvSpPr>
            <a:spLocks noGrp="1"/>
          </p:cNvSpPr>
          <p:nvPr>
            <p:ph type="title"/>
          </p:nvPr>
        </p:nvSpPr>
        <p:spPr/>
        <p:txBody>
          <a:bodyPr/>
          <a:lstStyle/>
          <a:p>
            <a:r>
              <a:rPr lang="en-US" dirty="0"/>
              <a:t>Victims’ Right to Object</a:t>
            </a:r>
          </a:p>
        </p:txBody>
      </p:sp>
      <p:sp>
        <p:nvSpPr>
          <p:cNvPr id="3" name="Content Placeholder 2">
            <a:extLst>
              <a:ext uri="{FF2B5EF4-FFF2-40B4-BE49-F238E27FC236}">
                <a16:creationId xmlns:a16="http://schemas.microsoft.com/office/drawing/2014/main" id="{E3BF67AF-0FCC-F9DA-DF4F-7A2466D7FAD3}"/>
              </a:ext>
            </a:extLst>
          </p:cNvPr>
          <p:cNvSpPr>
            <a:spLocks noGrp="1"/>
          </p:cNvSpPr>
          <p:nvPr>
            <p:ph idx="1"/>
          </p:nvPr>
        </p:nvSpPr>
        <p:spPr>
          <a:xfrm>
            <a:off x="609600" y="1600200"/>
            <a:ext cx="11455730" cy="5257800"/>
          </a:xfrm>
        </p:spPr>
        <p:txBody>
          <a:bodyPr/>
          <a:lstStyle/>
          <a:p>
            <a:r>
              <a:rPr lang="en-US" sz="3000" dirty="0"/>
              <a:t>Upon receipt of notice that a public body has received a request for criminal investigative files, such persons (listed in previous slide) shall have 14 days to file in an appropriate court for an injunction to prevent disclosure of the records and the time period within which the public body has to respond to the underlying request shall be tolled pending the notification process and any subsequent disposition by the court. </a:t>
            </a:r>
          </a:p>
          <a:p>
            <a:r>
              <a:rPr lang="en-US" sz="3000" dirty="0"/>
              <a:t>Bill requires the court to consider certain information in making its determination and provides that a public body shall be prohibited from responding to the request until at least 14 days have passed from the time notice was received by any such individual listed in clauses (a), (b), or (c) and shall not disclose any criminal investigative files if the court awards an injunction.</a:t>
            </a:r>
          </a:p>
        </p:txBody>
      </p:sp>
    </p:spTree>
    <p:extLst>
      <p:ext uri="{BB962C8B-B14F-4D97-AF65-F5344CB8AC3E}">
        <p14:creationId xmlns:p14="http://schemas.microsoft.com/office/powerpoint/2010/main" val="68743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039C3-A954-73B1-B633-9FDB0F6F4974}"/>
              </a:ext>
            </a:extLst>
          </p:cNvPr>
          <p:cNvSpPr>
            <a:spLocks noGrp="1"/>
          </p:cNvSpPr>
          <p:nvPr>
            <p:ph type="title"/>
          </p:nvPr>
        </p:nvSpPr>
        <p:spPr>
          <a:xfrm>
            <a:off x="609600" y="357251"/>
            <a:ext cx="10972800" cy="1508127"/>
          </a:xfrm>
        </p:spPr>
        <p:txBody>
          <a:bodyPr/>
          <a:lstStyle/>
          <a:p>
            <a:r>
              <a:rPr lang="en-US" dirty="0"/>
              <a:t>Ch. 455 / 465 – Juvenile Law Enforcement Records</a:t>
            </a:r>
          </a:p>
        </p:txBody>
      </p:sp>
      <p:sp>
        <p:nvSpPr>
          <p:cNvPr id="3" name="Content Placeholder 2">
            <a:extLst>
              <a:ext uri="{FF2B5EF4-FFF2-40B4-BE49-F238E27FC236}">
                <a16:creationId xmlns:a16="http://schemas.microsoft.com/office/drawing/2014/main" id="{2F78C855-3755-5A04-97D3-D7816AE1C2BA}"/>
              </a:ext>
            </a:extLst>
          </p:cNvPr>
          <p:cNvSpPr>
            <a:spLocks noGrp="1"/>
          </p:cNvSpPr>
          <p:nvPr>
            <p:ph idx="1"/>
          </p:nvPr>
        </p:nvSpPr>
        <p:spPr>
          <a:xfrm>
            <a:off x="1128156" y="2006930"/>
            <a:ext cx="11063844" cy="4851069"/>
          </a:xfrm>
        </p:spPr>
        <p:txBody>
          <a:bodyPr/>
          <a:lstStyle/>
          <a:p>
            <a:r>
              <a:rPr lang="en-US" dirty="0"/>
              <a:t>Amends § 16.1-301 to provide that a juvenile, the parent, guardian, or other custodian of the juvenile, and counsel for the juvenile may inspect a law-enforcement record concerning such juvenile if </a:t>
            </a:r>
          </a:p>
          <a:p>
            <a:pPr marL="1028700" lvl="1" indent="-571500">
              <a:buFont typeface="+mj-lt"/>
              <a:buAutoNum type="romanLcPeriod"/>
            </a:pPr>
            <a:r>
              <a:rPr lang="en-US" dirty="0"/>
              <a:t>no other law or rule of the Supreme Court of Virginia requires or allows withholding of the record; </a:t>
            </a:r>
          </a:p>
          <a:p>
            <a:pPr marL="1028700" lvl="1" indent="-571500">
              <a:buFont typeface="+mj-lt"/>
              <a:buAutoNum type="romanLcPeriod"/>
            </a:pPr>
            <a:r>
              <a:rPr lang="en-US" dirty="0"/>
              <a:t>the parent, guardian, or other custodian requesting the record is not a suspect, offender, or person of interest in the record; and </a:t>
            </a:r>
          </a:p>
          <a:p>
            <a:pPr marL="1028700" lvl="1" indent="-571500">
              <a:buFont typeface="+mj-lt"/>
              <a:buAutoNum type="romanLcPeriod"/>
            </a:pPr>
            <a:r>
              <a:rPr lang="en-US" dirty="0"/>
              <a:t>any identifying information of any other involved juveniles is redacted. </a:t>
            </a:r>
            <a:br>
              <a:rPr lang="en-US" dirty="0"/>
            </a:br>
            <a:endParaRPr lang="en-US" dirty="0"/>
          </a:p>
        </p:txBody>
      </p:sp>
    </p:spTree>
    <p:extLst>
      <p:ext uri="{BB962C8B-B14F-4D97-AF65-F5344CB8AC3E}">
        <p14:creationId xmlns:p14="http://schemas.microsoft.com/office/powerpoint/2010/main" val="1139439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99FED8-9C9A-D240-A6A0-882AE5DCA381}"/>
              </a:ext>
            </a:extLst>
          </p:cNvPr>
          <p:cNvSpPr>
            <a:spLocks noGrp="1"/>
          </p:cNvSpPr>
          <p:nvPr>
            <p:ph type="title" idx="4294967295"/>
          </p:nvPr>
        </p:nvSpPr>
        <p:spPr>
          <a:xfrm>
            <a:off x="2316480" y="1621791"/>
            <a:ext cx="8448675" cy="3254375"/>
          </a:xfrm>
        </p:spPr>
        <p:txBody>
          <a:bodyPr vert="horz" lIns="91440" tIns="45720" rIns="91440" bIns="45720" rtlCol="0" anchor="b">
            <a:normAutofit/>
          </a:bodyPr>
          <a:lstStyle/>
          <a:p>
            <a:pPr algn="l"/>
            <a:r>
              <a:rPr lang="en-US" sz="6600" dirty="0"/>
              <a:t>Law Enforcement Procedural Guarantees</a:t>
            </a:r>
          </a:p>
        </p:txBody>
      </p:sp>
      <p:sp>
        <p:nvSpPr>
          <p:cNvPr id="5" name="Text Placeholder 4">
            <a:extLst>
              <a:ext uri="{FF2B5EF4-FFF2-40B4-BE49-F238E27FC236}">
                <a16:creationId xmlns:a16="http://schemas.microsoft.com/office/drawing/2014/main" id="{CA177396-5646-1741-BC05-41EBA550F626}"/>
              </a:ext>
            </a:extLst>
          </p:cNvPr>
          <p:cNvSpPr>
            <a:spLocks noGrp="1"/>
          </p:cNvSpPr>
          <p:nvPr>
            <p:ph type="body" idx="4294967295"/>
          </p:nvPr>
        </p:nvSpPr>
        <p:spPr>
          <a:xfrm>
            <a:off x="2316479" y="4998720"/>
            <a:ext cx="9011921" cy="904240"/>
          </a:xfrm>
        </p:spPr>
        <p:txBody>
          <a:bodyPr vert="horz" lIns="91440" tIns="45720" rIns="91440" bIns="45720" rtlCol="0">
            <a:noAutofit/>
          </a:bodyPr>
          <a:lstStyle/>
          <a:p>
            <a:pPr marL="0" indent="0" algn="l">
              <a:spcAft>
                <a:spcPts val="600"/>
              </a:spcAft>
              <a:buNone/>
            </a:pPr>
            <a:r>
              <a:rPr lang="en-US" dirty="0"/>
              <a:t>Changes to Law Enforcement Regulation</a:t>
            </a:r>
          </a:p>
        </p:txBody>
      </p:sp>
    </p:spTree>
    <p:extLst>
      <p:ext uri="{BB962C8B-B14F-4D97-AF65-F5344CB8AC3E}">
        <p14:creationId xmlns:p14="http://schemas.microsoft.com/office/powerpoint/2010/main" val="4271782957"/>
      </p:ext>
    </p:extLst>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8AE8D6-9DEA-4345-102A-F6BCDC8F740D}"/>
              </a:ext>
            </a:extLst>
          </p:cNvPr>
          <p:cNvSpPr>
            <a:spLocks noGrp="1"/>
          </p:cNvSpPr>
          <p:nvPr>
            <p:ph type="title"/>
          </p:nvPr>
        </p:nvSpPr>
        <p:spPr/>
        <p:txBody>
          <a:bodyPr/>
          <a:lstStyle/>
          <a:p>
            <a:r>
              <a:rPr lang="en-US" dirty="0"/>
              <a:t>Prohibitions on Quotas</a:t>
            </a:r>
          </a:p>
        </p:txBody>
      </p:sp>
      <p:sp>
        <p:nvSpPr>
          <p:cNvPr id="5" name="Content Placeholder 4">
            <a:extLst>
              <a:ext uri="{FF2B5EF4-FFF2-40B4-BE49-F238E27FC236}">
                <a16:creationId xmlns:a16="http://schemas.microsoft.com/office/drawing/2014/main" id="{B0B7DBD6-B2B8-C48A-2298-FB5E9063CB87}"/>
              </a:ext>
            </a:extLst>
          </p:cNvPr>
          <p:cNvSpPr>
            <a:spLocks noGrp="1"/>
          </p:cNvSpPr>
          <p:nvPr>
            <p:ph idx="1"/>
          </p:nvPr>
        </p:nvSpPr>
        <p:spPr/>
        <p:txBody>
          <a:bodyPr/>
          <a:lstStyle/>
          <a:p>
            <a:r>
              <a:rPr lang="en-US" sz="2800" dirty="0"/>
              <a:t>Ch. 208 / 209: Prohibits (</a:t>
            </a:r>
            <a:r>
              <a:rPr lang="en-US" sz="2800" dirty="0" err="1"/>
              <a:t>i</a:t>
            </a:r>
            <a:r>
              <a:rPr lang="en-US" sz="2800" dirty="0"/>
              <a:t>) any agency of the Commonwealth or director or chief executive of any agency or department employing law-enforcement officers, (ii) any sheriff, (iii) any police force, or (iv) the Department of State Police from establishing a formal or informal quota that requires a law-enforcement officer to make a specific number of arrests or issue a specific number of summonses within a designated period of time. </a:t>
            </a:r>
          </a:p>
          <a:p>
            <a:r>
              <a:rPr lang="en-US" sz="2800" dirty="0"/>
              <a:t>The bill also provides that the number of arrests made or summonses issued by a law-enforcement officer shall not be used as the sole criterion for evaluating the law-enforcement officer's job performance. </a:t>
            </a:r>
          </a:p>
          <a:p>
            <a:r>
              <a:rPr lang="en-US" sz="2800" dirty="0"/>
              <a:t>4 new code sections: § 2.2-5516 (Virginia Agency), § 15.2-1609.11 (Sheriff), § 15.2-1710.1 (Police), and § 52-11.6 (VSP)</a:t>
            </a:r>
          </a:p>
        </p:txBody>
      </p:sp>
    </p:spTree>
    <p:extLst>
      <p:ext uri="{BB962C8B-B14F-4D97-AF65-F5344CB8AC3E}">
        <p14:creationId xmlns:p14="http://schemas.microsoft.com/office/powerpoint/2010/main" val="3599243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C9C88-160C-6C68-D4A3-A7566D4107E9}"/>
              </a:ext>
            </a:extLst>
          </p:cNvPr>
          <p:cNvSpPr>
            <a:spLocks noGrp="1"/>
          </p:cNvSpPr>
          <p:nvPr>
            <p:ph type="title"/>
          </p:nvPr>
        </p:nvSpPr>
        <p:spPr/>
        <p:txBody>
          <a:bodyPr/>
          <a:lstStyle/>
          <a:p>
            <a:r>
              <a:rPr lang="en-US" dirty="0"/>
              <a:t>Ch. 737: Facial Recognition Technology</a:t>
            </a:r>
          </a:p>
        </p:txBody>
      </p:sp>
      <p:sp>
        <p:nvSpPr>
          <p:cNvPr id="3" name="Content Placeholder 2">
            <a:extLst>
              <a:ext uri="{FF2B5EF4-FFF2-40B4-BE49-F238E27FC236}">
                <a16:creationId xmlns:a16="http://schemas.microsoft.com/office/drawing/2014/main" id="{51FBF1DF-A555-EA65-6936-121C2F241CC2}"/>
              </a:ext>
            </a:extLst>
          </p:cNvPr>
          <p:cNvSpPr>
            <a:spLocks noGrp="1"/>
          </p:cNvSpPr>
          <p:nvPr>
            <p:ph idx="1"/>
          </p:nvPr>
        </p:nvSpPr>
        <p:spPr>
          <a:xfrm>
            <a:off x="609599" y="1600200"/>
            <a:ext cx="11265725" cy="5257800"/>
          </a:xfrm>
        </p:spPr>
        <p:txBody>
          <a:bodyPr/>
          <a:lstStyle/>
          <a:p>
            <a:r>
              <a:rPr lang="en-US" dirty="0"/>
              <a:t>Amends §§ 15.2-1723.2 and 23.1-815.1 and adds § 52-4.5</a:t>
            </a:r>
          </a:p>
          <a:p>
            <a:r>
              <a:rPr lang="en-US" dirty="0"/>
              <a:t>Authorizes local law-enforcement agencies, campus police departments, and the Department of State Police (the Department) to use facial recognition technology for certain authorized uses as defined in the bill. </a:t>
            </a:r>
          </a:p>
          <a:p>
            <a:r>
              <a:rPr lang="en-US" dirty="0"/>
              <a:t>The bill requires that the appropriate facial recognition technology be determined by the Division of Purchases and Supply and that such facial recognition technology be evaluated by the National Institute of Standards and Technology and have an accuracy score of at least 98 percent true positives across all demographic groups. </a:t>
            </a:r>
          </a:p>
        </p:txBody>
      </p:sp>
    </p:spTree>
    <p:extLst>
      <p:ext uri="{BB962C8B-B14F-4D97-AF65-F5344CB8AC3E}">
        <p14:creationId xmlns:p14="http://schemas.microsoft.com/office/powerpoint/2010/main" val="361541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3D47F-1019-0628-085A-84FC63DCABAC}"/>
              </a:ext>
            </a:extLst>
          </p:cNvPr>
          <p:cNvSpPr>
            <a:spLocks noGrp="1"/>
          </p:cNvSpPr>
          <p:nvPr>
            <p:ph type="title"/>
          </p:nvPr>
        </p:nvSpPr>
        <p:spPr>
          <a:xfrm>
            <a:off x="609600" y="380051"/>
            <a:ext cx="10972800" cy="1508127"/>
          </a:xfrm>
        </p:spPr>
        <p:txBody>
          <a:bodyPr/>
          <a:lstStyle/>
          <a:p>
            <a:r>
              <a:rPr lang="en-US" dirty="0"/>
              <a:t>Purchase of Handgun at Retirement</a:t>
            </a:r>
          </a:p>
        </p:txBody>
      </p:sp>
      <p:sp>
        <p:nvSpPr>
          <p:cNvPr id="3" name="Content Placeholder 2">
            <a:extLst>
              <a:ext uri="{FF2B5EF4-FFF2-40B4-BE49-F238E27FC236}">
                <a16:creationId xmlns:a16="http://schemas.microsoft.com/office/drawing/2014/main" id="{8E02C267-D61E-D233-566D-3F4FEE6F4521}"/>
              </a:ext>
            </a:extLst>
          </p:cNvPr>
          <p:cNvSpPr>
            <a:spLocks noGrp="1"/>
          </p:cNvSpPr>
          <p:nvPr>
            <p:ph idx="1"/>
          </p:nvPr>
        </p:nvSpPr>
        <p:spPr>
          <a:xfrm>
            <a:off x="1223158" y="2090056"/>
            <a:ext cx="9939648" cy="4767943"/>
          </a:xfrm>
        </p:spPr>
        <p:txBody>
          <a:bodyPr/>
          <a:lstStyle/>
          <a:p>
            <a:r>
              <a:rPr lang="en-US" dirty="0"/>
              <a:t>Ch. 245 / 246: § 59.1-148.3 amended to remove the requirement that a sworn law-enforcement officer be employed in a full-time capacity at the time of his retirement to purchase his service handgun. </a:t>
            </a:r>
          </a:p>
          <a:p>
            <a:r>
              <a:rPr lang="en-US" dirty="0"/>
              <a:t>Ch. 270: § 18.2-308.2:5 amended to provide that the purchase of a service weapon by a retired law-enforcement officer is not subject to a criminal history record information check.</a:t>
            </a:r>
          </a:p>
          <a:p>
            <a:endParaRPr lang="en-US" dirty="0"/>
          </a:p>
          <a:p>
            <a:endParaRPr lang="en-US" dirty="0"/>
          </a:p>
          <a:p>
            <a:endParaRPr lang="en-US" dirty="0"/>
          </a:p>
        </p:txBody>
      </p:sp>
    </p:spTree>
    <p:extLst>
      <p:ext uri="{BB962C8B-B14F-4D97-AF65-F5344CB8AC3E}">
        <p14:creationId xmlns:p14="http://schemas.microsoft.com/office/powerpoint/2010/main" val="1664243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B765C-F33A-CE8F-70D4-CA544C841B59}"/>
              </a:ext>
            </a:extLst>
          </p:cNvPr>
          <p:cNvSpPr>
            <a:spLocks noGrp="1"/>
          </p:cNvSpPr>
          <p:nvPr>
            <p:ph type="title"/>
          </p:nvPr>
        </p:nvSpPr>
        <p:spPr/>
        <p:txBody>
          <a:bodyPr/>
          <a:lstStyle/>
          <a:p>
            <a:br>
              <a:rPr lang="en-US" dirty="0"/>
            </a:br>
            <a:r>
              <a:rPr lang="en-US" dirty="0"/>
              <a:t>Ch. 430: Military personnel; leaves of absence. </a:t>
            </a:r>
          </a:p>
        </p:txBody>
      </p:sp>
      <p:sp>
        <p:nvSpPr>
          <p:cNvPr id="3" name="Content Placeholder 2">
            <a:extLst>
              <a:ext uri="{FF2B5EF4-FFF2-40B4-BE49-F238E27FC236}">
                <a16:creationId xmlns:a16="http://schemas.microsoft.com/office/drawing/2014/main" id="{1EBC1C54-B3A8-8440-A2C7-ECCC539E3180}"/>
              </a:ext>
            </a:extLst>
          </p:cNvPr>
          <p:cNvSpPr>
            <a:spLocks noGrp="1"/>
          </p:cNvSpPr>
          <p:nvPr>
            <p:ph idx="1"/>
          </p:nvPr>
        </p:nvSpPr>
        <p:spPr>
          <a:xfrm>
            <a:off x="1104405" y="2101932"/>
            <a:ext cx="10248406" cy="4756067"/>
          </a:xfrm>
        </p:spPr>
        <p:txBody>
          <a:bodyPr/>
          <a:lstStyle/>
          <a:p>
            <a:r>
              <a:rPr lang="en-US" dirty="0"/>
              <a:t>Amends  §§ 44-93 and 44-204 </a:t>
            </a:r>
          </a:p>
          <a:p>
            <a:r>
              <a:rPr lang="en-US" dirty="0"/>
              <a:t>Increases, from 15 to 21 days, the number of days a member of the armed services, reserves, National Guard, Virginia Defense Force, or National Defense Executive Reserve shall be entitled to paid leave for military duties. </a:t>
            </a:r>
          </a:p>
          <a:p>
            <a:r>
              <a:rPr lang="en-US" dirty="0"/>
              <a:t>The bill applies only to individuals who are employed by the Commonwealth or a political subdivision of the Commonwealth.</a:t>
            </a:r>
          </a:p>
          <a:p>
            <a:endParaRPr lang="en-US" dirty="0"/>
          </a:p>
        </p:txBody>
      </p:sp>
    </p:spTree>
    <p:extLst>
      <p:ext uri="{BB962C8B-B14F-4D97-AF65-F5344CB8AC3E}">
        <p14:creationId xmlns:p14="http://schemas.microsoft.com/office/powerpoint/2010/main" val="3878783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0AD75-689B-ABAD-8FDC-6B7B5E392CF2}"/>
              </a:ext>
            </a:extLst>
          </p:cNvPr>
          <p:cNvSpPr>
            <a:spLocks noGrp="1"/>
          </p:cNvSpPr>
          <p:nvPr>
            <p:ph type="title"/>
          </p:nvPr>
        </p:nvSpPr>
        <p:spPr>
          <a:xfrm>
            <a:off x="1258784" y="412708"/>
            <a:ext cx="10972800" cy="1508127"/>
          </a:xfrm>
        </p:spPr>
        <p:txBody>
          <a:bodyPr/>
          <a:lstStyle/>
          <a:p>
            <a:r>
              <a:rPr lang="en-US" sz="3800" dirty="0"/>
              <a:t>Ch. 491: Former Law-enforcement Officers; </a:t>
            </a:r>
            <a:br>
              <a:rPr lang="en-US" sz="3800" dirty="0"/>
            </a:br>
            <a:r>
              <a:rPr lang="en-US" sz="3800" dirty="0"/>
              <a:t>Retention of Identification and Badge.</a:t>
            </a:r>
          </a:p>
        </p:txBody>
      </p:sp>
      <p:sp>
        <p:nvSpPr>
          <p:cNvPr id="3" name="Content Placeholder 2">
            <a:extLst>
              <a:ext uri="{FF2B5EF4-FFF2-40B4-BE49-F238E27FC236}">
                <a16:creationId xmlns:a16="http://schemas.microsoft.com/office/drawing/2014/main" id="{EBB769D2-1957-69F3-82BB-17FFB5680073}"/>
              </a:ext>
            </a:extLst>
          </p:cNvPr>
          <p:cNvSpPr>
            <a:spLocks noGrp="1"/>
          </p:cNvSpPr>
          <p:nvPr>
            <p:ph idx="1"/>
          </p:nvPr>
        </p:nvSpPr>
        <p:spPr>
          <a:xfrm>
            <a:off x="1258784" y="2054432"/>
            <a:ext cx="9809019" cy="4803568"/>
          </a:xfrm>
        </p:spPr>
        <p:txBody>
          <a:bodyPr/>
          <a:lstStyle/>
          <a:p>
            <a:r>
              <a:rPr lang="en-US" dirty="0"/>
              <a:t>Amendment to §§ 9.1-1000 and 52-9.1:1</a:t>
            </a:r>
          </a:p>
          <a:p>
            <a:r>
              <a:rPr lang="en-US" dirty="0"/>
              <a:t>Provides that a former law-enforcement officer with at least 10 years of service who has been diagnosed with post-traumatic stress disorder or is disabled shall, upon request, be issued a photo identification and badge indicating that he honorably served, both of which will be mounted by the employing department or agency in such a manner that it will be impossible for anyone to carry it on his person.</a:t>
            </a:r>
          </a:p>
          <a:p>
            <a:endParaRPr lang="en-US" dirty="0"/>
          </a:p>
        </p:txBody>
      </p:sp>
    </p:spTree>
    <p:extLst>
      <p:ext uri="{BB962C8B-B14F-4D97-AF65-F5344CB8AC3E}">
        <p14:creationId xmlns:p14="http://schemas.microsoft.com/office/powerpoint/2010/main" val="395298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856BF-593C-E4DA-0F2E-8AC57F50D952}"/>
              </a:ext>
            </a:extLst>
          </p:cNvPr>
          <p:cNvSpPr>
            <a:spLocks noGrp="1"/>
          </p:cNvSpPr>
          <p:nvPr>
            <p:ph type="title"/>
          </p:nvPr>
        </p:nvSpPr>
        <p:spPr/>
        <p:txBody>
          <a:bodyPr/>
          <a:lstStyle/>
          <a:p>
            <a:r>
              <a:rPr lang="en-US" dirty="0"/>
              <a:t>Ch. 704 - Employment of </a:t>
            </a:r>
            <a:br>
              <a:rPr lang="en-US" dirty="0"/>
            </a:br>
            <a:r>
              <a:rPr lang="en-US" dirty="0"/>
              <a:t>Retired Law-Enforcement Officers</a:t>
            </a:r>
          </a:p>
        </p:txBody>
      </p:sp>
      <p:sp>
        <p:nvSpPr>
          <p:cNvPr id="3" name="Content Placeholder 2">
            <a:extLst>
              <a:ext uri="{FF2B5EF4-FFF2-40B4-BE49-F238E27FC236}">
                <a16:creationId xmlns:a16="http://schemas.microsoft.com/office/drawing/2014/main" id="{4151CBB1-E327-9512-4AF0-80539FD047A5}"/>
              </a:ext>
            </a:extLst>
          </p:cNvPr>
          <p:cNvSpPr>
            <a:spLocks noGrp="1"/>
          </p:cNvSpPr>
          <p:nvPr>
            <p:ph idx="1"/>
          </p:nvPr>
        </p:nvSpPr>
        <p:spPr/>
        <p:txBody>
          <a:bodyPr/>
          <a:lstStyle/>
          <a:p>
            <a:r>
              <a:rPr lang="en-US"/>
              <a:t>Provides that, under  § 9.1-116, </a:t>
            </a:r>
            <a:r>
              <a:rPr lang="en-US" dirty="0"/>
              <a:t>the Director of the Department of Criminal Justice Services shall exempt a law-enforcement officer who has demonstrated sensitivity to cultural diversity issues, had previous experience and training as a law-enforcement officer, is currently receiving or is eligible to receive a service retirement allowance, and has a break in service of no longer than 60 calendar months between retirement and new employment as a law-enforcement officer from the mandatory attendance of all courses that are required for the successful completion of the compulsory minimum training standards established by the Criminal Justice Services Board.</a:t>
            </a:r>
          </a:p>
          <a:p>
            <a:endParaRPr lang="en-US" dirty="0"/>
          </a:p>
        </p:txBody>
      </p:sp>
    </p:spTree>
    <p:extLst>
      <p:ext uri="{BB962C8B-B14F-4D97-AF65-F5344CB8AC3E}">
        <p14:creationId xmlns:p14="http://schemas.microsoft.com/office/powerpoint/2010/main" val="381095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71294-625B-DD4C-951F-DEE248506830}"/>
              </a:ext>
            </a:extLst>
          </p:cNvPr>
          <p:cNvSpPr>
            <a:spLocks noGrp="1"/>
          </p:cNvSpPr>
          <p:nvPr>
            <p:ph type="title"/>
          </p:nvPr>
        </p:nvSpPr>
        <p:spPr>
          <a:xfrm>
            <a:off x="861237" y="228982"/>
            <a:ext cx="9053409" cy="1400530"/>
          </a:xfrm>
        </p:spPr>
        <p:txBody>
          <a:bodyPr/>
          <a:lstStyle/>
          <a:p>
            <a:r>
              <a:rPr lang="en-US" dirty="0"/>
              <a:t>Questions?</a:t>
            </a:r>
          </a:p>
        </p:txBody>
      </p:sp>
      <p:sp>
        <p:nvSpPr>
          <p:cNvPr id="3" name="Content Placeholder 2">
            <a:extLst>
              <a:ext uri="{FF2B5EF4-FFF2-40B4-BE49-F238E27FC236}">
                <a16:creationId xmlns:a16="http://schemas.microsoft.com/office/drawing/2014/main" id="{305EBCD1-7E98-F043-B97A-46B25CEE103F}"/>
              </a:ext>
            </a:extLst>
          </p:cNvPr>
          <p:cNvSpPr>
            <a:spLocks noGrp="1"/>
          </p:cNvSpPr>
          <p:nvPr>
            <p:ph idx="1"/>
          </p:nvPr>
        </p:nvSpPr>
        <p:spPr>
          <a:xfrm>
            <a:off x="576757" y="1850729"/>
            <a:ext cx="5864683" cy="4744484"/>
          </a:xfrm>
          <a:ln w="50800">
            <a:solidFill>
              <a:schemeClr val="tx1"/>
            </a:solidFill>
          </a:ln>
        </p:spPr>
        <p:txBody>
          <a:bodyPr>
            <a:noAutofit/>
          </a:bodyPr>
          <a:lstStyle/>
          <a:p>
            <a:pPr marL="0" indent="0">
              <a:buNone/>
            </a:pPr>
            <a:r>
              <a:rPr lang="en-US" sz="2500" dirty="0"/>
              <a:t>Elliott Casey</a:t>
            </a:r>
          </a:p>
          <a:p>
            <a:pPr marL="0" indent="0">
              <a:buNone/>
            </a:pPr>
            <a:r>
              <a:rPr lang="en-US" sz="2500" dirty="0"/>
              <a:t>Staff Attorney</a:t>
            </a:r>
          </a:p>
          <a:p>
            <a:pPr marL="0" indent="0">
              <a:buNone/>
            </a:pPr>
            <a:r>
              <a:rPr lang="en-US" sz="2500" dirty="0"/>
              <a:t>Commonwealth’s Attorneys’ Services Council</a:t>
            </a:r>
          </a:p>
          <a:p>
            <a:pPr marL="0" indent="0">
              <a:buNone/>
            </a:pPr>
            <a:r>
              <a:rPr lang="en-US" sz="2500" dirty="0"/>
              <a:t>William and Mary Law School, Room 220</a:t>
            </a:r>
          </a:p>
          <a:p>
            <a:pPr marL="0" indent="0">
              <a:buNone/>
            </a:pPr>
            <a:r>
              <a:rPr lang="en-US" sz="2500" dirty="0"/>
              <a:t>613 South Henry Street</a:t>
            </a:r>
          </a:p>
          <a:p>
            <a:pPr marL="0" indent="0">
              <a:buNone/>
            </a:pPr>
            <a:r>
              <a:rPr lang="en-US" sz="2500" dirty="0" err="1"/>
              <a:t>P.O.Box</a:t>
            </a:r>
            <a:r>
              <a:rPr lang="en-US" sz="2500" dirty="0"/>
              <a:t> 3549</a:t>
            </a:r>
          </a:p>
          <a:p>
            <a:pPr marL="0" indent="0">
              <a:buNone/>
            </a:pPr>
            <a:r>
              <a:rPr lang="en-US" sz="2500" dirty="0"/>
              <a:t>Williamsburg, Virginia 23187</a:t>
            </a:r>
          </a:p>
          <a:p>
            <a:pPr marL="0" indent="0">
              <a:buNone/>
            </a:pPr>
            <a:r>
              <a:rPr lang="en-US" sz="2500" dirty="0"/>
              <a:t>757.585.4370</a:t>
            </a:r>
          </a:p>
          <a:p>
            <a:pPr marL="0" indent="0">
              <a:buNone/>
            </a:pPr>
            <a:r>
              <a:rPr lang="en-US" sz="2500" dirty="0" err="1"/>
              <a:t>ejcasey@wm.edu</a:t>
            </a:r>
            <a:endParaRPr lang="en-US" sz="2500" dirty="0"/>
          </a:p>
        </p:txBody>
      </p:sp>
      <p:pic>
        <p:nvPicPr>
          <p:cNvPr id="5" name="Picture 4">
            <a:extLst>
              <a:ext uri="{FF2B5EF4-FFF2-40B4-BE49-F238E27FC236}">
                <a16:creationId xmlns:a16="http://schemas.microsoft.com/office/drawing/2014/main" id="{BB0486FF-B71B-3443-85E6-E1F020073403}"/>
              </a:ext>
            </a:extLst>
          </p:cNvPr>
          <p:cNvPicPr>
            <a:picLocks noChangeAspect="1"/>
          </p:cNvPicPr>
          <p:nvPr/>
        </p:nvPicPr>
        <p:blipFill>
          <a:blip r:embed="rId2"/>
          <a:stretch>
            <a:fillRect/>
          </a:stretch>
        </p:blipFill>
        <p:spPr>
          <a:xfrm>
            <a:off x="7081520" y="1749010"/>
            <a:ext cx="4947921" cy="4947921"/>
          </a:xfrm>
          <a:prstGeom prst="rect">
            <a:avLst/>
          </a:prstGeom>
        </p:spPr>
      </p:pic>
    </p:spTree>
    <p:extLst>
      <p:ext uri="{BB962C8B-B14F-4D97-AF65-F5344CB8AC3E}">
        <p14:creationId xmlns:p14="http://schemas.microsoft.com/office/powerpoint/2010/main" val="143833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BF60B-3573-6545-A43C-358D5FF1518D}"/>
              </a:ext>
            </a:extLst>
          </p:cNvPr>
          <p:cNvSpPr>
            <a:spLocks noGrp="1"/>
          </p:cNvSpPr>
          <p:nvPr>
            <p:ph type="title"/>
          </p:nvPr>
        </p:nvSpPr>
        <p:spPr>
          <a:xfrm>
            <a:off x="609600" y="250371"/>
            <a:ext cx="10972800" cy="1508127"/>
          </a:xfrm>
        </p:spPr>
        <p:txBody>
          <a:bodyPr>
            <a:normAutofit/>
          </a:bodyPr>
          <a:lstStyle/>
          <a:p>
            <a:r>
              <a:rPr lang="en-US" dirty="0"/>
              <a:t>What is </a:t>
            </a:r>
            <a:br>
              <a:rPr lang="en-US" dirty="0"/>
            </a:br>
            <a:r>
              <a:rPr lang="en-US" dirty="0"/>
              <a:t>“Facial Recognition Technology”?</a:t>
            </a:r>
          </a:p>
        </p:txBody>
      </p:sp>
      <p:sp>
        <p:nvSpPr>
          <p:cNvPr id="3" name="Content Placeholder 2">
            <a:extLst>
              <a:ext uri="{FF2B5EF4-FFF2-40B4-BE49-F238E27FC236}">
                <a16:creationId xmlns:a16="http://schemas.microsoft.com/office/drawing/2014/main" id="{A626D9C0-8A68-BF46-B708-FA8EEE7D70F0}"/>
              </a:ext>
            </a:extLst>
          </p:cNvPr>
          <p:cNvSpPr>
            <a:spLocks noGrp="1"/>
          </p:cNvSpPr>
          <p:nvPr>
            <p:ph idx="1"/>
          </p:nvPr>
        </p:nvSpPr>
        <p:spPr>
          <a:xfrm>
            <a:off x="1103312" y="2052918"/>
            <a:ext cx="9553802" cy="4554711"/>
          </a:xfrm>
        </p:spPr>
        <p:txBody>
          <a:bodyPr>
            <a:noAutofit/>
          </a:bodyPr>
          <a:lstStyle/>
          <a:p>
            <a:r>
              <a:rPr lang="en-US" sz="2800" dirty="0"/>
              <a:t>”Facial recognition technology" means an electronic system for enrolling, capturing, extracting, comparing, and matching an individual's geometric facial data to identify individuals in photos, videos, or real time. </a:t>
            </a:r>
          </a:p>
          <a:p>
            <a:r>
              <a:rPr lang="en-US" sz="2800" dirty="0"/>
              <a:t>"Facial recognition technology" does not include the use of an automated or semi-automated process to redact a recording in order to protect the privacy of a subject depicted in the recording prior to release or disclosure of the recording outside of the law-enforcement agency if the process does not generate or result in the retention of any biometric data or surveillance information.</a:t>
            </a:r>
          </a:p>
          <a:p>
            <a:endParaRPr lang="en-US" sz="2800" dirty="0"/>
          </a:p>
          <a:p>
            <a:endParaRPr lang="en-US" sz="2800" dirty="0"/>
          </a:p>
        </p:txBody>
      </p:sp>
    </p:spTree>
    <p:extLst>
      <p:ext uri="{BB962C8B-B14F-4D97-AF65-F5344CB8AC3E}">
        <p14:creationId xmlns:p14="http://schemas.microsoft.com/office/powerpoint/2010/main" val="1139250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actus">
  <a:themeElements>
    <a:clrScheme name="Cactus">
      <a:dk1>
        <a:srgbClr val="000000"/>
      </a:dk1>
      <a:lt1>
        <a:srgbClr val="FFFFFF"/>
      </a:lt1>
      <a:dk2>
        <a:srgbClr val="A7A7A7"/>
      </a:dk2>
      <a:lt2>
        <a:srgbClr val="535353"/>
      </a:lt2>
      <a:accent1>
        <a:srgbClr val="F5EBC1"/>
      </a:accent1>
      <a:accent2>
        <a:srgbClr val="FFCC00"/>
      </a:accent2>
      <a:accent3>
        <a:srgbClr val="9BBB59"/>
      </a:accent3>
      <a:accent4>
        <a:srgbClr val="8064A2"/>
      </a:accent4>
      <a:accent5>
        <a:srgbClr val="4BACC6"/>
      </a:accent5>
      <a:accent6>
        <a:srgbClr val="F79646"/>
      </a:accent6>
      <a:hlink>
        <a:srgbClr val="0000FF"/>
      </a:hlink>
      <a:folHlink>
        <a:srgbClr val="FF00FF"/>
      </a:folHlink>
    </a:clrScheme>
    <a:fontScheme name="Cactus">
      <a:majorFont>
        <a:latin typeface="Helvetica"/>
        <a:ea typeface="Helvetica"/>
        <a:cs typeface="Helvetica"/>
      </a:majorFont>
      <a:minorFont>
        <a:latin typeface="Times New Roman"/>
        <a:ea typeface="Times New Roman"/>
        <a:cs typeface="Times New Roman"/>
      </a:minorFont>
    </a:fontScheme>
    <a:fmtScheme name="Cact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Cactus" id="{47BAD275-9057-E44B-BEA2-00ECAFFA210C}" vid="{56B4C549-73F2-E242-8DA5-2ADFB8F7E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Cactus</Template>
  <TotalTime>3521</TotalTime>
  <Words>8347</Words>
  <Application>Microsoft Macintosh PowerPoint</Application>
  <PresentationFormat>Widescreen</PresentationFormat>
  <Paragraphs>340</Paragraphs>
  <Slides>84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Arial</vt:lpstr>
      <vt:lpstr>Arial Narrow</vt:lpstr>
      <vt:lpstr>Calibri</vt:lpstr>
      <vt:lpstr>Times New Roman</vt:lpstr>
      <vt:lpstr>Cactus</vt:lpstr>
      <vt:lpstr>CASC 2022  Legislative Update For Virginia  Law Enforcement</vt:lpstr>
      <vt:lpstr>Materials</vt:lpstr>
      <vt:lpstr>Materials</vt:lpstr>
      <vt:lpstr>Topics for this Presentation</vt:lpstr>
      <vt:lpstr>Note: Effective Date of Legislation</vt:lpstr>
      <vt:lpstr>INVESTIGATIONS</vt:lpstr>
      <vt:lpstr>Service of Process by C/W Investigator</vt:lpstr>
      <vt:lpstr>Ch. 737: Facial Recognition Technology</vt:lpstr>
      <vt:lpstr>What is  “Facial Recognition Technology”?</vt:lpstr>
      <vt:lpstr>Ch. 737 Con’d</vt:lpstr>
      <vt:lpstr>Ch. 737 Con’d</vt:lpstr>
      <vt:lpstr>Ch. 737 Con’d</vt:lpstr>
      <vt:lpstr>Ch. 394 / 395: Critically Missing Adult</vt:lpstr>
      <vt:lpstr>”Marcus” Alert:  Special Session: Va. Code § 9.1-193</vt:lpstr>
      <vt:lpstr>2022: Ch. 613  / 619:  Change in Participation Requirements</vt:lpstr>
      <vt:lpstr>Ch. 403: Search Warrants</vt:lpstr>
      <vt:lpstr>Ch. 542: Juvenile law-enforcement records;  disclosures to school principals. </vt:lpstr>
      <vt:lpstr>Ch. 793/794  School Principals &amp; Incident Reports</vt:lpstr>
      <vt:lpstr>Ch. 743: APS Investigations  &amp; Financial Records</vt:lpstr>
      <vt:lpstr>CRIMINAL PROCEDURE</vt:lpstr>
      <vt:lpstr>Ch. 326: Offenses During Close Pursuit</vt:lpstr>
      <vt:lpstr>Hope Card Program</vt:lpstr>
      <vt:lpstr>Ch. 508: Disposition when defendant found incompetent;  involuntary admission of the defendant. </vt:lpstr>
      <vt:lpstr>Ch. 508 con’d</vt:lpstr>
      <vt:lpstr>Ch. 508 con’d</vt:lpstr>
      <vt:lpstr>DANGEROUS DOGS</vt:lpstr>
      <vt:lpstr>Ch. 614 - Vicious dogs. </vt:lpstr>
      <vt:lpstr>Budget Bill – HB 30 Item 404</vt:lpstr>
      <vt:lpstr>NEW AND AMENDED  CRIMES AND OFFENSES</vt:lpstr>
      <vt:lpstr>Ch. 594: Sexual Abuse of Animals: New offense, § 18.2-361.01</vt:lpstr>
      <vt:lpstr>Ch. 594 Con’d</vt:lpstr>
      <vt:lpstr>Ch. 664 / 665 – Catalytic Converters</vt:lpstr>
      <vt:lpstr>Ch. 664 / 665 Con’d</vt:lpstr>
      <vt:lpstr>Ch. 673 / 674</vt:lpstr>
      <vt:lpstr>Ch. 259/642: Adult Abuse and Neglect</vt:lpstr>
      <vt:lpstr>Ch. 397 / 654: Misuse of Power of Attorney</vt:lpstr>
      <vt:lpstr>Contributing:  Statute of Limitations</vt:lpstr>
      <vt:lpstr>Ch. 276: Stalking Venue</vt:lpstr>
      <vt:lpstr>Ch. 645: Definition of Intimate Parts</vt:lpstr>
      <vt:lpstr>Ch. 651: Hunting with Dogs</vt:lpstr>
      <vt:lpstr>TRAFFIC</vt:lpstr>
      <vt:lpstr>Ch. 31: Front and rear bumper height limits</vt:lpstr>
      <vt:lpstr>Ch. 51 / 52: Farm Use Tags</vt:lpstr>
      <vt:lpstr>Ch. 736: Exempted vehicles; insurance. </vt:lpstr>
      <vt:lpstr>Ch. 758: Parking in Electric Vehicle Charging Spots</vt:lpstr>
      <vt:lpstr>Bicycles – 2021 Changes</vt:lpstr>
      <vt:lpstr>Ch.341: Bicycles Riding Two Abreast</vt:lpstr>
      <vt:lpstr>Ch. 490: Exhaust systems; excessive noise. </vt:lpstr>
      <vt:lpstr>Mopeds, Motorcycles, etc.</vt:lpstr>
      <vt:lpstr>Ch. 506 / 507:  Careless Driving &amp; Vulnerable Road Users. </vt:lpstr>
      <vt:lpstr>REPEALED CRIMES AND OFFENSES</vt:lpstr>
      <vt:lpstr>Ch. 27: Switchblades</vt:lpstr>
      <vt:lpstr>§ 29.1-521: Hunting on Sundays</vt:lpstr>
      <vt:lpstr>MARIJUANA</vt:lpstr>
      <vt:lpstr>2021: Legalization of Marijuana</vt:lpstr>
      <vt:lpstr>“Re-Enactment” Required In 2022 for  Some, But Not All, Changes</vt:lpstr>
      <vt:lpstr>Because Re-Enactment Did NOT Take Place, These Statutes Will Remain In Effect</vt:lpstr>
      <vt:lpstr>Other Provisions that Survive past July 1, 2022</vt:lpstr>
      <vt:lpstr>Possession Limits: Existing Law § 4.1-1100</vt:lpstr>
      <vt:lpstr>Home Cultivation: Previous Law under § 4.1-1101</vt:lpstr>
      <vt:lpstr>Budget Amendment:  New Language in § 4.1-1100</vt:lpstr>
      <vt:lpstr>Budget Amendment:  Clarifies that under § 4.1-1101</vt:lpstr>
      <vt:lpstr>Home Cultivation: Previous Law under § 4.1-1101</vt:lpstr>
      <vt:lpstr>Budget Amendment:  Clarifies that under § 4.1-1101</vt:lpstr>
      <vt:lpstr>NEW REGULATIONS &amp; REQUIREMENTS</vt:lpstr>
      <vt:lpstr>Sharing Assets to Promote Law Enforcement. </vt:lpstr>
      <vt:lpstr>Ch. 375 / 376: Rifles of .50 cal. or Higher</vt:lpstr>
      <vt:lpstr>ECO &amp; TDO Procedure:  Custody &amp; Transportation</vt:lpstr>
      <vt:lpstr>Ch. 482: Emergency Custody and Temporary Detention;  Transportation &amp; Transfer of Custody. </vt:lpstr>
      <vt:lpstr>Ch. 482 con’d</vt:lpstr>
      <vt:lpstr>Ch. 730: Auxiliary Police Officers  &amp; Alternative Custody and Transportation</vt:lpstr>
      <vt:lpstr>FOIA</vt:lpstr>
      <vt:lpstr>2021 General Assembly FOIA Changes</vt:lpstr>
      <vt:lpstr>2022: Ch. 386: Some FOIA Protection Restored</vt:lpstr>
      <vt:lpstr>Exceptions Where FOIA Still Requires Disclosure</vt:lpstr>
      <vt:lpstr>Victims’ Right to Object</vt:lpstr>
      <vt:lpstr>Ch. 455 / 465 – Juvenile Law Enforcement Records</vt:lpstr>
      <vt:lpstr>Law Enforcement Procedural Guarantees</vt:lpstr>
      <vt:lpstr>Prohibitions on Quotas</vt:lpstr>
      <vt:lpstr>Purchase of Handgun at Retirement</vt:lpstr>
      <vt:lpstr> Ch. 430: Military personnel; leaves of absence. </vt:lpstr>
      <vt:lpstr>Ch. 491: Former Law-enforcement Officers;  Retention of Identification and Badge.</vt:lpstr>
      <vt:lpstr>Ch. 704 - Employment of  Retired Law-Enforcement Officers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CASC 2020  Legislative Update: Special Session Fall 2020</dc:title>
  <dc:creator>Casey, Elliott</dc:creator>
  <cp:lastModifiedBy>Casey, Elliott</cp:lastModifiedBy>
  <cp:revision>144</cp:revision>
  <dcterms:created xsi:type="dcterms:W3CDTF">2020-10-26T17:34:22Z</dcterms:created>
  <dcterms:modified xsi:type="dcterms:W3CDTF">2022-06-22T21:51:58Z</dcterms:modified>
</cp:coreProperties>
</file>