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61" r:id="rId1"/>
  </p:sldMasterIdLst>
  <p:notesMasterIdLst>
    <p:notesMasterId r:id="rId147"/>
  </p:notesMasterIdLst>
  <p:sldIdLst>
    <p:sldId id="256" r:id="rId2"/>
    <p:sldId id="1303" r:id="rId3"/>
    <p:sldId id="887" r:id="rId4"/>
    <p:sldId id="1360" r:id="rId5"/>
    <p:sldId id="260" r:id="rId6"/>
    <p:sldId id="1793" r:id="rId7"/>
    <p:sldId id="1794" r:id="rId8"/>
    <p:sldId id="1798" r:id="rId9"/>
    <p:sldId id="1802" r:id="rId10"/>
    <p:sldId id="1801" r:id="rId11"/>
    <p:sldId id="1799" r:id="rId12"/>
    <p:sldId id="1878" r:id="rId13"/>
    <p:sldId id="1800" r:id="rId14"/>
    <p:sldId id="1821" r:id="rId15"/>
    <p:sldId id="1805" r:id="rId16"/>
    <p:sldId id="1806" r:id="rId17"/>
    <p:sldId id="1807" r:id="rId18"/>
    <p:sldId id="1808" r:id="rId19"/>
    <p:sldId id="1809" r:id="rId20"/>
    <p:sldId id="1810" r:id="rId21"/>
    <p:sldId id="1838" r:id="rId22"/>
    <p:sldId id="1856" r:id="rId23"/>
    <p:sldId id="1853" r:id="rId24"/>
    <p:sldId id="1857" r:id="rId25"/>
    <p:sldId id="1391" r:id="rId26"/>
    <p:sldId id="1392" r:id="rId27"/>
    <p:sldId id="1682" r:id="rId28"/>
    <p:sldId id="1499" r:id="rId29"/>
    <p:sldId id="1816" r:id="rId30"/>
    <p:sldId id="1879" r:id="rId31"/>
    <p:sldId id="1880" r:id="rId32"/>
    <p:sldId id="1817" r:id="rId33"/>
    <p:sldId id="1858" r:id="rId34"/>
    <p:sldId id="1819" r:id="rId35"/>
    <p:sldId id="1859" r:id="rId36"/>
    <p:sldId id="1843" r:id="rId37"/>
    <p:sldId id="1820" r:id="rId38"/>
    <p:sldId id="1860" r:id="rId39"/>
    <p:sldId id="1823" r:id="rId40"/>
    <p:sldId id="1862" r:id="rId41"/>
    <p:sldId id="1822" r:id="rId42"/>
    <p:sldId id="1829" r:id="rId43"/>
    <p:sldId id="1841" r:id="rId44"/>
    <p:sldId id="1842" r:id="rId45"/>
    <p:sldId id="1917" r:id="rId46"/>
    <p:sldId id="1863" r:id="rId47"/>
    <p:sldId id="1844" r:id="rId48"/>
    <p:sldId id="1912" r:id="rId49"/>
    <p:sldId id="1849" r:id="rId50"/>
    <p:sldId id="1848" r:id="rId51"/>
    <p:sldId id="1913" r:id="rId52"/>
    <p:sldId id="1914" r:id="rId53"/>
    <p:sldId id="1915" r:id="rId54"/>
    <p:sldId id="1916" r:id="rId55"/>
    <p:sldId id="1904" r:id="rId56"/>
    <p:sldId id="1907" r:id="rId57"/>
    <p:sldId id="1905" r:id="rId58"/>
    <p:sldId id="1908" r:id="rId59"/>
    <p:sldId id="1909" r:id="rId60"/>
    <p:sldId id="1910" r:id="rId61"/>
    <p:sldId id="1911" r:id="rId62"/>
    <p:sldId id="1906" r:id="rId63"/>
    <p:sldId id="1386" r:id="rId64"/>
    <p:sldId id="1811" r:id="rId65"/>
    <p:sldId id="1792" r:id="rId66"/>
    <p:sldId id="1803" r:id="rId67"/>
    <p:sldId id="1804" r:id="rId68"/>
    <p:sldId id="1795" r:id="rId69"/>
    <p:sldId id="1796" r:id="rId70"/>
    <p:sldId id="1815" r:id="rId71"/>
    <p:sldId id="1864" r:id="rId72"/>
    <p:sldId id="1824" r:id="rId73"/>
    <p:sldId id="1825" r:id="rId74"/>
    <p:sldId id="1826" r:id="rId75"/>
    <p:sldId id="1865" r:id="rId76"/>
    <p:sldId id="1866" r:id="rId77"/>
    <p:sldId id="1827" r:id="rId78"/>
    <p:sldId id="1830" r:id="rId79"/>
    <p:sldId id="1867" r:id="rId80"/>
    <p:sldId id="1832" r:id="rId81"/>
    <p:sldId id="1868" r:id="rId82"/>
    <p:sldId id="1833" r:id="rId83"/>
    <p:sldId id="1869" r:id="rId84"/>
    <p:sldId id="1847" r:id="rId85"/>
    <p:sldId id="1871" r:id="rId86"/>
    <p:sldId id="1834" r:id="rId87"/>
    <p:sldId id="1835" r:id="rId88"/>
    <p:sldId id="1872" r:id="rId89"/>
    <p:sldId id="1836" r:id="rId90"/>
    <p:sldId id="1837" r:id="rId91"/>
    <p:sldId id="1883" r:id="rId92"/>
    <p:sldId id="1886" r:id="rId93"/>
    <p:sldId id="1884" r:id="rId94"/>
    <p:sldId id="1885" r:id="rId95"/>
    <p:sldId id="1667" r:id="rId96"/>
    <p:sldId id="1668" r:id="rId97"/>
    <p:sldId id="1669" r:id="rId98"/>
    <p:sldId id="1670" r:id="rId99"/>
    <p:sldId id="1671" r:id="rId100"/>
    <p:sldId id="1666" r:id="rId101"/>
    <p:sldId id="1672" r:id="rId102"/>
    <p:sldId id="1845" r:id="rId103"/>
    <p:sldId id="1873" r:id="rId104"/>
    <p:sldId id="1855" r:id="rId105"/>
    <p:sldId id="1553" r:id="rId106"/>
    <p:sldId id="1812" r:id="rId107"/>
    <p:sldId id="1813" r:id="rId108"/>
    <p:sldId id="1814" r:id="rId109"/>
    <p:sldId id="1831" r:id="rId110"/>
    <p:sldId id="1874" r:id="rId111"/>
    <p:sldId id="1840" r:id="rId112"/>
    <p:sldId id="1875" r:id="rId113"/>
    <p:sldId id="1839" r:id="rId114"/>
    <p:sldId id="1850" r:id="rId115"/>
    <p:sldId id="1851" r:id="rId116"/>
    <p:sldId id="1876" r:id="rId117"/>
    <p:sldId id="1852" r:id="rId118"/>
    <p:sldId id="1877" r:id="rId119"/>
    <p:sldId id="1854" r:id="rId120"/>
    <p:sldId id="1881" r:id="rId121"/>
    <p:sldId id="1882" r:id="rId122"/>
    <p:sldId id="1649" r:id="rId123"/>
    <p:sldId id="1797" r:id="rId124"/>
    <p:sldId id="1887" r:id="rId125"/>
    <p:sldId id="1899" r:id="rId126"/>
    <p:sldId id="1889" r:id="rId127"/>
    <p:sldId id="1890" r:id="rId128"/>
    <p:sldId id="1891" r:id="rId129"/>
    <p:sldId id="1896" r:id="rId130"/>
    <p:sldId id="1892" r:id="rId131"/>
    <p:sldId id="1893" r:id="rId132"/>
    <p:sldId id="1894" r:id="rId133"/>
    <p:sldId id="1895" r:id="rId134"/>
    <p:sldId id="1888" r:id="rId135"/>
    <p:sldId id="1897" r:id="rId136"/>
    <p:sldId id="1898" r:id="rId137"/>
    <p:sldId id="1900" r:id="rId138"/>
    <p:sldId id="1918" r:id="rId139"/>
    <p:sldId id="1902" r:id="rId140"/>
    <p:sldId id="1901" r:id="rId141"/>
    <p:sldId id="1580" r:id="rId142"/>
    <p:sldId id="1818" r:id="rId143"/>
    <p:sldId id="1791" r:id="rId144"/>
    <p:sldId id="1828" r:id="rId145"/>
    <p:sldId id="1333" r:id="rId14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1pPr>
    <a:lvl2pPr marL="0" marR="0" indent="4572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2pPr>
    <a:lvl3pPr marL="0" marR="0" indent="9144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3pPr>
    <a:lvl4pPr marL="0" marR="0" indent="13716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4pPr>
    <a:lvl5pPr marL="0" marR="0" indent="18288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5pPr>
    <a:lvl6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6pPr>
    <a:lvl7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7pPr>
    <a:lvl8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8pPr>
    <a:lvl9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38"/>
    <p:restoredTop sz="82128"/>
  </p:normalViewPr>
  <p:slideViewPr>
    <p:cSldViewPr snapToGrid="0" snapToObjects="1">
      <p:cViewPr varScale="1">
        <p:scale>
          <a:sx n="99" d="100"/>
          <a:sy n="99" d="100"/>
        </p:scale>
        <p:origin x="920" y="184"/>
      </p:cViewPr>
      <p:guideLst/>
    </p:cSldViewPr>
  </p:slideViewPr>
  <p:notesTextViewPr>
    <p:cViewPr>
      <p:scale>
        <a:sx n="1" d="1"/>
        <a:sy n="1" d="1"/>
      </p:scale>
      <p:origin x="0" y="0"/>
    </p:cViewPr>
  </p:notesTextViewPr>
  <p:sorterViewPr>
    <p:cViewPr>
      <p:scale>
        <a:sx n="150" d="100"/>
        <a:sy n="150" d="100"/>
      </p:scale>
      <p:origin x="0" y="-47394"/>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viewProps" Target="viewProps.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19AB77-0187-9C4D-8FE4-3BB0B556C1FD}" type="datetimeFigureOut">
              <a:rPr lang="en-US" smtClean="0"/>
              <a:t>5/28/25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D52D18-1A53-9047-8D70-305D7E704F64}" type="slidenum">
              <a:rPr lang="en-US" smtClean="0"/>
              <a:t>‹#›</a:t>
            </a:fld>
            <a:endParaRPr lang="en-US"/>
          </a:p>
        </p:txBody>
      </p:sp>
    </p:spTree>
    <p:extLst>
      <p:ext uri="{BB962C8B-B14F-4D97-AF65-F5344CB8AC3E}">
        <p14:creationId xmlns:p14="http://schemas.microsoft.com/office/powerpoint/2010/main" val="3594427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law.lis.virginia.gov/vacode/9.1-101/" TargetMode="External"/><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aw.lis.virginia.gov/vacode/18.2-57/" TargetMode="External"/><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aw.lis.virginia.gov/vacode/16.1-228/" TargetMode="External"/><Relationship Id="rId2" Type="http://schemas.openxmlformats.org/officeDocument/2006/relationships/slide" Target="../slides/slide72.xml"/><Relationship Id="rId1" Type="http://schemas.openxmlformats.org/officeDocument/2006/relationships/notesMaster" Target="../notesMasters/notesMaster1.xml"/><Relationship Id="rId4" Type="http://schemas.openxmlformats.org/officeDocument/2006/relationships/hyperlink" Target="https://law.lis.virginia.gov/vacode/18.2-67.10/"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law.lis.virginia.gov/vacode/18.2-264/" TargetMode="External"/><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Statute now states: "money" does not include virtual currency. – HOWEVER – note that if the wallet company or exchange handles ACTUAL money, they will be regulated.</a:t>
            </a:r>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14</a:t>
            </a:fld>
            <a:endParaRPr lang="en-US"/>
          </a:p>
        </p:txBody>
      </p:sp>
    </p:spTree>
    <p:extLst>
      <p:ext uri="{BB962C8B-B14F-4D97-AF65-F5344CB8AC3E}">
        <p14:creationId xmlns:p14="http://schemas.microsoft.com/office/powerpoint/2010/main" val="33529960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effectLst/>
                <a:latin typeface="times"/>
              </a:rPr>
              <a:t>"Law-enforcement officer" means the same as that term is defined in § </a:t>
            </a:r>
            <a:r>
              <a:rPr lang="en-US" dirty="0">
                <a:effectLst/>
                <a:latin typeface="times"/>
                <a:hlinkClick r:id="rId3"/>
              </a:rPr>
              <a:t>9.1-101</a:t>
            </a:r>
            <a:r>
              <a:rPr lang="en-US" dirty="0">
                <a:effectLst/>
                <a:latin typeface="times"/>
              </a:rPr>
              <a:t>, 5 U.S.C. § 8331(20), excluding officers whose duties relate to detention as defined in 5 U.S.C. § 8331(20), and any other federal officer or agent who is credentialed with the authority to enforce federal law.</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i="1" dirty="0">
                <a:effectLst/>
                <a:latin typeface="times"/>
              </a:rPr>
              <a:t>"Retired or former law-enforcement officer" means any person who was employed as a law-enforcement officer as that term is defined in §</a:t>
            </a:r>
            <a:r>
              <a:rPr lang="en-US" dirty="0">
                <a:effectLst/>
                <a:latin typeface="times"/>
              </a:rPr>
              <a:t> </a:t>
            </a:r>
            <a:r>
              <a:rPr lang="en-US" dirty="0">
                <a:effectLst/>
                <a:latin typeface="times"/>
                <a:hlinkClick r:id="rId3"/>
              </a:rPr>
              <a:t>9.1-101</a:t>
            </a:r>
            <a:r>
              <a:rPr lang="en-US" i="1" dirty="0">
                <a:effectLst/>
                <a:latin typeface="times"/>
              </a:rPr>
              <a:t>; has retired from law enforcement or has ended his service as a law-enforcement officer</a:t>
            </a:r>
            <a:r>
              <a:rPr lang="en-US" dirty="0">
                <a:effectLst/>
                <a:latin typeface="times"/>
              </a:rPr>
              <a:t>; </a:t>
            </a:r>
            <a:r>
              <a:rPr lang="en-US" i="1" dirty="0">
                <a:effectLst/>
                <a:latin typeface="times"/>
              </a:rPr>
              <a:t>and is in good standing with no pending investigations or disciplinary actions. </a:t>
            </a:r>
            <a:endParaRPr lang="en-US" dirty="0">
              <a:effectLst/>
              <a:latin typeface="times"/>
            </a:endParaRPr>
          </a:p>
          <a:p>
            <a:endParaRPr lang="en-US" dirty="0"/>
          </a:p>
        </p:txBody>
      </p:sp>
      <p:sp>
        <p:nvSpPr>
          <p:cNvPr id="4" name="Slide Number Placeholder 3"/>
          <p:cNvSpPr>
            <a:spLocks noGrp="1"/>
          </p:cNvSpPr>
          <p:nvPr>
            <p:ph type="sldNum" sz="quarter" idx="5"/>
          </p:nvPr>
        </p:nvSpPr>
        <p:spPr/>
        <p:txBody>
          <a:bodyPr/>
          <a:lstStyle/>
          <a:p>
            <a:fld id="{D5F1B4BC-02C7-164F-891F-4EC86D47DB56}" type="slidenum">
              <a:rPr lang="en-US" altLang="en-US" smtClean="0"/>
              <a:pPr/>
              <a:t>143</a:t>
            </a:fld>
            <a:endParaRPr lang="en-US" altLang="en-US"/>
          </a:p>
        </p:txBody>
      </p:sp>
    </p:spTree>
    <p:extLst>
      <p:ext uri="{BB962C8B-B14F-4D97-AF65-F5344CB8AC3E}">
        <p14:creationId xmlns:p14="http://schemas.microsoft.com/office/powerpoint/2010/main" val="282197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introduced, this bill was a recommendation of the Commission on the Virginia Alcohol Safety Action Program.</a:t>
            </a:r>
          </a:p>
        </p:txBody>
      </p:sp>
      <p:sp>
        <p:nvSpPr>
          <p:cNvPr id="4" name="Slide Number Placeholder 3"/>
          <p:cNvSpPr>
            <a:spLocks noGrp="1"/>
          </p:cNvSpPr>
          <p:nvPr>
            <p:ph type="sldNum" sz="quarter" idx="5"/>
          </p:nvPr>
        </p:nvSpPr>
        <p:spPr/>
        <p:txBody>
          <a:bodyPr/>
          <a:lstStyle/>
          <a:p>
            <a:fld id="{C7D52D18-1A53-9047-8D70-305D7E704F64}" type="slidenum">
              <a:rPr lang="en-US" smtClean="0"/>
              <a:t>42</a:t>
            </a:fld>
            <a:endParaRPr lang="en-US"/>
          </a:p>
        </p:txBody>
      </p:sp>
    </p:spTree>
    <p:extLst>
      <p:ext uri="{BB962C8B-B14F-4D97-AF65-F5344CB8AC3E}">
        <p14:creationId xmlns:p14="http://schemas.microsoft.com/office/powerpoint/2010/main" val="1567748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This bill was a recommendation of the Virginia Indigent Defense Commission.</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47</a:t>
            </a:fld>
            <a:endParaRPr lang="en-US"/>
          </a:p>
        </p:txBody>
      </p:sp>
    </p:spTree>
    <p:extLst>
      <p:ext uri="{BB962C8B-B14F-4D97-AF65-F5344CB8AC3E}">
        <p14:creationId xmlns:p14="http://schemas.microsoft.com/office/powerpoint/2010/main" val="2439529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59</a:t>
            </a:fld>
            <a:endParaRPr lang="en-US"/>
          </a:p>
        </p:txBody>
      </p:sp>
    </p:spTree>
    <p:extLst>
      <p:ext uri="{BB962C8B-B14F-4D97-AF65-F5344CB8AC3E}">
        <p14:creationId xmlns:p14="http://schemas.microsoft.com/office/powerpoint/2010/main" val="2917522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333333"/>
                </a:solidFill>
                <a:effectLst/>
                <a:latin typeface="times"/>
              </a:rPr>
              <a:t>If any person lawfully imprisoned in jail and not tried or sentenced on a criminal offense escapes from jail by force or violence, other than by setting fire thereto</a:t>
            </a:r>
            <a:r>
              <a:rPr lang="en-US" b="0" i="1" u="none" strike="noStrike" dirty="0">
                <a:solidFill>
                  <a:srgbClr val="333333"/>
                </a:solidFill>
                <a:effectLst/>
                <a:latin typeface="times"/>
              </a:rPr>
              <a:t>,</a:t>
            </a:r>
            <a:r>
              <a:rPr lang="en-US" b="0" i="0" u="none" strike="noStrike" dirty="0">
                <a:solidFill>
                  <a:srgbClr val="333333"/>
                </a:solidFill>
                <a:effectLst/>
                <a:latin typeface="times"/>
              </a:rPr>
              <a:t> or if any person lawfully in the custody of any </a:t>
            </a:r>
            <a:r>
              <a:rPr lang="en-US" b="0" i="0" strike="sngStrike" dirty="0">
                <a:solidFill>
                  <a:srgbClr val="FF0000"/>
                </a:solidFill>
                <a:effectLst/>
                <a:latin typeface="times"/>
              </a:rPr>
              <a:t>police</a:t>
            </a:r>
            <a:r>
              <a:rPr lang="en-US" b="0" i="1" u="none" strike="noStrike" dirty="0">
                <a:solidFill>
                  <a:srgbClr val="333333"/>
                </a:solidFill>
                <a:effectLst/>
                <a:latin typeface="times"/>
              </a:rPr>
              <a:t> law-enforcement</a:t>
            </a:r>
            <a:r>
              <a:rPr lang="en-US" b="0" i="0" u="none" strike="noStrike" dirty="0">
                <a:solidFill>
                  <a:srgbClr val="333333"/>
                </a:solidFill>
                <a:effectLst/>
                <a:latin typeface="times"/>
              </a:rPr>
              <a:t> officer</a:t>
            </a:r>
            <a:r>
              <a:rPr lang="en-US" b="0" i="1" u="none" strike="noStrike" dirty="0">
                <a:solidFill>
                  <a:srgbClr val="333333"/>
                </a:solidFill>
                <a:effectLst/>
                <a:latin typeface="times"/>
              </a:rPr>
              <a:t>, as defined in § </a:t>
            </a:r>
            <a:r>
              <a:rPr lang="en-US" b="0" i="1" u="none" strike="noStrike" dirty="0">
                <a:solidFill>
                  <a:srgbClr val="3498DB"/>
                </a:solidFill>
                <a:effectLst/>
                <a:latin typeface="times"/>
                <a:hlinkClick r:id="rId3"/>
              </a:rPr>
              <a:t>18.2-57</a:t>
            </a:r>
            <a:r>
              <a:rPr lang="en-US" b="0" i="1" u="none" strike="noStrike" dirty="0">
                <a:solidFill>
                  <a:srgbClr val="333333"/>
                </a:solidFill>
                <a:effectLst/>
                <a:latin typeface="times"/>
              </a:rPr>
              <a:t>,</a:t>
            </a:r>
            <a:r>
              <a:rPr lang="en-US" b="0" i="0" u="none" strike="noStrike" dirty="0">
                <a:solidFill>
                  <a:srgbClr val="333333"/>
                </a:solidFill>
                <a:effectLst/>
                <a:latin typeface="times"/>
              </a:rPr>
              <a:t> on a charge of criminal offense escapes from such custody by force or violence, he </a:t>
            </a:r>
            <a:r>
              <a:rPr lang="en-US" b="0" i="0" strike="sngStrike" dirty="0">
                <a:solidFill>
                  <a:srgbClr val="FF0000"/>
                </a:solidFill>
                <a:effectLst/>
                <a:latin typeface="times"/>
              </a:rPr>
              <a:t>shall</a:t>
            </a:r>
            <a:r>
              <a:rPr lang="en-US" b="0" i="0" u="none" strike="noStrike" dirty="0">
                <a:solidFill>
                  <a:srgbClr val="333333"/>
                </a:solidFill>
                <a:effectLst/>
                <a:latin typeface="times"/>
              </a:rPr>
              <a:t> </a:t>
            </a:r>
            <a:r>
              <a:rPr lang="en-US" b="0" i="0" strike="sngStrike" dirty="0">
                <a:solidFill>
                  <a:srgbClr val="FF0000"/>
                </a:solidFill>
                <a:effectLst/>
                <a:latin typeface="times"/>
              </a:rPr>
              <a:t>be</a:t>
            </a:r>
            <a:r>
              <a:rPr lang="en-US" b="0" i="1" u="none" strike="noStrike" dirty="0">
                <a:solidFill>
                  <a:srgbClr val="333333"/>
                </a:solidFill>
                <a:effectLst/>
                <a:latin typeface="times"/>
              </a:rPr>
              <a:t> is</a:t>
            </a:r>
            <a:r>
              <a:rPr lang="en-US" b="0" i="0" u="none" strike="noStrike" dirty="0">
                <a:solidFill>
                  <a:srgbClr val="333333"/>
                </a:solidFill>
                <a:effectLst/>
                <a:latin typeface="times"/>
              </a:rPr>
              <a:t> guilty of a Class 6 felony.</a:t>
            </a:r>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64</a:t>
            </a:fld>
            <a:endParaRPr lang="en-US"/>
          </a:p>
        </p:txBody>
      </p:sp>
    </p:spTree>
    <p:extLst>
      <p:ext uri="{BB962C8B-B14F-4D97-AF65-F5344CB8AC3E}">
        <p14:creationId xmlns:p14="http://schemas.microsoft.com/office/powerpoint/2010/main" val="1512101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i="1" dirty="0">
                <a:effectLst/>
                <a:latin typeface="times"/>
              </a:rPr>
              <a:t>"Lighter" means any electrical or mechanical device that operates using any type of fuel, including butane or another liquid fuel, and is typically used to light a cigarette, cigar, or pipe.</a:t>
            </a:r>
            <a:endParaRPr lang="en-US" dirty="0">
              <a:effectLst/>
              <a:latin typeface="times"/>
            </a:endParaRPr>
          </a:p>
          <a:p>
            <a:endParaRPr lang="en-US" dirty="0"/>
          </a:p>
        </p:txBody>
      </p:sp>
      <p:sp>
        <p:nvSpPr>
          <p:cNvPr id="4" name="Slide Number Placeholder 3"/>
          <p:cNvSpPr>
            <a:spLocks noGrp="1"/>
          </p:cNvSpPr>
          <p:nvPr>
            <p:ph type="sldNum" sz="quarter" idx="5"/>
          </p:nvPr>
        </p:nvSpPr>
        <p:spPr/>
        <p:txBody>
          <a:bodyPr/>
          <a:lstStyle/>
          <a:p>
            <a:fld id="{D5F1B4BC-02C7-164F-891F-4EC86D47DB56}" type="slidenum">
              <a:rPr lang="en-US" altLang="en-US" smtClean="0"/>
              <a:pPr/>
              <a:t>68</a:t>
            </a:fld>
            <a:endParaRPr lang="en-US" altLang="en-US"/>
          </a:p>
        </p:txBody>
      </p:sp>
    </p:spTree>
    <p:extLst>
      <p:ext uri="{BB962C8B-B14F-4D97-AF65-F5344CB8AC3E}">
        <p14:creationId xmlns:p14="http://schemas.microsoft.com/office/powerpoint/2010/main" val="3111650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spcAft>
                <a:spcPts val="75"/>
              </a:spcAft>
              <a:buNone/>
            </a:pPr>
            <a:r>
              <a:rPr lang="en-US" dirty="0"/>
              <a:t>Section (A): </a:t>
            </a:r>
            <a:r>
              <a:rPr lang="en-US" b="0" i="0" u="none" strike="noStrike" dirty="0">
                <a:solidFill>
                  <a:srgbClr val="333333"/>
                </a:solidFill>
                <a:effectLst/>
                <a:latin typeface="times"/>
              </a:rPr>
              <a:t>A. Any person who maliciously threatens in writing, including an electronically transmitted communication producing a visual or electronic message, (</a:t>
            </a:r>
            <a:r>
              <a:rPr lang="en-US" b="0" i="0" u="none" strike="noStrike" dirty="0" err="1">
                <a:solidFill>
                  <a:srgbClr val="333333"/>
                </a:solidFill>
                <a:effectLst/>
                <a:latin typeface="times"/>
              </a:rPr>
              <a:t>i</a:t>
            </a:r>
            <a:r>
              <a:rPr lang="en-US" b="0" i="0" u="none" strike="noStrike" dirty="0">
                <a:solidFill>
                  <a:srgbClr val="333333"/>
                </a:solidFill>
                <a:effectLst/>
                <a:latin typeface="times"/>
              </a:rPr>
              <a:t>) to disseminate, sell, or publish a videographic or still image, created by any means whatsoever, or (ii) to not delete, remove, or take back a previously disseminated, sold, or published videographic or still image, created by any means whatsoever, that depicts the complaining witness or such complaining witness's family or household member, as defined in § </a:t>
            </a:r>
            <a:r>
              <a:rPr lang="en-US" b="0" i="0" u="none" strike="noStrike" dirty="0">
                <a:solidFill>
                  <a:srgbClr val="3498DB"/>
                </a:solidFill>
                <a:effectLst/>
                <a:latin typeface="times"/>
                <a:hlinkClick r:id="rId3"/>
              </a:rPr>
              <a:t>16.1-228</a:t>
            </a:r>
            <a:r>
              <a:rPr lang="en-US" b="0" i="0" u="none" strike="noStrike" dirty="0">
                <a:solidFill>
                  <a:srgbClr val="333333"/>
                </a:solidFill>
                <a:effectLst/>
                <a:latin typeface="times"/>
              </a:rPr>
              <a:t>, as totally nude or in a state of undress so as to expose the genitals, pubic area, buttocks, or female breast with the intent to cause the complaining witness to engage in sexual intercourse, cunnilingus, fellatio, anilingus, anal intercourse, inanimate or animate object sexual penetration, or an act of sexual abuse, as defined in § </a:t>
            </a:r>
            <a:r>
              <a:rPr lang="en-US" b="0" i="0" u="none" strike="noStrike" dirty="0">
                <a:solidFill>
                  <a:srgbClr val="3498DB"/>
                </a:solidFill>
                <a:effectLst/>
                <a:latin typeface="times"/>
                <a:hlinkClick r:id="rId4"/>
              </a:rPr>
              <a:t>18.2-67.10</a:t>
            </a:r>
            <a:r>
              <a:rPr lang="en-US" b="0" i="0" u="none" strike="noStrike" dirty="0">
                <a:solidFill>
                  <a:srgbClr val="333333"/>
                </a:solidFill>
                <a:effectLst/>
                <a:latin typeface="times"/>
              </a:rPr>
              <a:t>, and thereby engages in sexual intercourse, cunnilingus, fellatio, anilingus, anal intercourse, inanimate or animate object sexual penetration, or an act of sexual abuse, as defined in § </a:t>
            </a:r>
            <a:r>
              <a:rPr lang="en-US" b="0" i="0" u="none" strike="noStrike" dirty="0">
                <a:solidFill>
                  <a:srgbClr val="3498DB"/>
                </a:solidFill>
                <a:effectLst/>
                <a:latin typeface="times"/>
                <a:hlinkClick r:id="rId4"/>
              </a:rPr>
              <a:t>18.2-67.10</a:t>
            </a:r>
            <a:r>
              <a:rPr lang="en-US" b="0" i="0" u="none" strike="noStrike" dirty="0">
                <a:solidFill>
                  <a:srgbClr val="333333"/>
                </a:solidFill>
                <a:effectLst/>
                <a:latin typeface="times"/>
              </a:rPr>
              <a:t>, is guilty of a Class 5 felony. However, any adult who violates this section with a person under the age of 18 is guilty of a felony punishable by confinement in a state correctional facility for a term of not less than one nor more than 20 years and by a fine of not more than $100,000.</a:t>
            </a:r>
          </a:p>
          <a:p>
            <a:pPr>
              <a:buNone/>
            </a:pPr>
            <a:br>
              <a:rPr lang="en-US" dirty="0"/>
            </a:br>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72</a:t>
            </a:fld>
            <a:endParaRPr lang="en-US"/>
          </a:p>
        </p:txBody>
      </p:sp>
    </p:spTree>
    <p:extLst>
      <p:ext uri="{BB962C8B-B14F-4D97-AF65-F5344CB8AC3E}">
        <p14:creationId xmlns:p14="http://schemas.microsoft.com/office/powerpoint/2010/main" val="3152699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buNone/>
            </a:pPr>
            <a:r>
              <a:rPr lang="en-US" b="1" i="0" u="none" strike="noStrike" dirty="0">
                <a:solidFill>
                  <a:srgbClr val="333333"/>
                </a:solidFill>
                <a:effectLst/>
                <a:latin typeface="times"/>
              </a:rPr>
              <a:t>§ </a:t>
            </a:r>
            <a:r>
              <a:rPr lang="en-US" b="1" i="0" u="none" strike="noStrike" dirty="0">
                <a:solidFill>
                  <a:srgbClr val="3498DB"/>
                </a:solidFill>
                <a:effectLst/>
                <a:latin typeface="times"/>
                <a:hlinkClick r:id="rId3"/>
              </a:rPr>
              <a:t>18.2-264</a:t>
            </a:r>
            <a:r>
              <a:rPr lang="en-US" b="1" i="0" u="none" strike="noStrike" dirty="0">
                <a:solidFill>
                  <a:srgbClr val="333333"/>
                </a:solidFill>
                <a:effectLst/>
                <a:latin typeface="times"/>
              </a:rPr>
              <a:t>. Inhaling drugs or other noxious chemical substances or causing, etc., others to do so; distribution of nitrous oxide to persons under 18 prohibited; penalties.</a:t>
            </a:r>
          </a:p>
          <a:p>
            <a:pPr>
              <a:buNone/>
            </a:pPr>
            <a:br>
              <a:rPr lang="en-US" dirty="0"/>
            </a:br>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73</a:t>
            </a:fld>
            <a:endParaRPr lang="en-US"/>
          </a:p>
        </p:txBody>
      </p:sp>
    </p:spTree>
    <p:extLst>
      <p:ext uri="{BB962C8B-B14F-4D97-AF65-F5344CB8AC3E}">
        <p14:creationId xmlns:p14="http://schemas.microsoft.com/office/powerpoint/2010/main" val="116220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Venue for a prosecution under this section shall lie in the locality where the manufacturing, sale, or distribution of a controlled substance that contains a detectable amount of fentanyl, including its derivatives, isomers, esters, ethers, salts, and salts of isomers, occurred, where the use of the controlled substance occurred, or where death occurred.</a:t>
            </a:r>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91</a:t>
            </a:fld>
            <a:endParaRPr lang="en-US"/>
          </a:p>
        </p:txBody>
      </p:sp>
    </p:spTree>
    <p:extLst>
      <p:ext uri="{BB962C8B-B14F-4D97-AF65-F5344CB8AC3E}">
        <p14:creationId xmlns:p14="http://schemas.microsoft.com/office/powerpoint/2010/main" val="657311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8" name="Slide Number"/>
          <p:cNvSpPr txBox="1">
            <a:spLocks noGrp="1"/>
          </p:cNvSpPr>
          <p:nvPr>
            <p:ph type="sldNum" sz="quarter" idx="2"/>
          </p:nvPr>
        </p:nvSpPr>
        <p:spPr>
          <a:prstGeom prst="rect">
            <a:avLst/>
          </a:prstGeom>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360035293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042E9B3-C803-544A-BE00-95AA5A881CB0}" type="datetimeFigureOut">
              <a:rPr lang="en-US" smtClean="0"/>
              <a:t>5/28/25</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CD9DC34D-C334-3A42-848D-AF988A0F3C8E}" type="slidenum">
              <a:rPr lang="en-US" smtClean="0"/>
              <a:t>‹#›</a:t>
            </a:fld>
            <a:endParaRPr lang="en-US"/>
          </a:p>
        </p:txBody>
      </p:sp>
    </p:spTree>
    <p:extLst>
      <p:ext uri="{BB962C8B-B14F-4D97-AF65-F5344CB8AC3E}">
        <p14:creationId xmlns:p14="http://schemas.microsoft.com/office/powerpoint/2010/main" val="29433945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42E9B3-C803-544A-BE00-95AA5A881CB0}" type="datetimeFigureOut">
              <a:rPr lang="en-US" smtClean="0"/>
              <a:t>5/28/25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2327151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42E9B3-C803-544A-BE00-95AA5A881CB0}" type="datetimeFigureOut">
              <a:rPr lang="en-US" smtClean="0"/>
              <a:t>5/28/25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2432037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8" name="Group"/>
          <p:cNvGrpSpPr/>
          <p:nvPr/>
        </p:nvGrpSpPr>
        <p:grpSpPr>
          <a:xfrm>
            <a:off x="-2" y="-332914"/>
            <a:ext cx="12192003" cy="7190914"/>
            <a:chOff x="0" y="0"/>
            <a:chExt cx="9144000" cy="7190913"/>
          </a:xfrm>
        </p:grpSpPr>
        <p:sp>
          <p:nvSpPr>
            <p:cNvPr id="2" name="Rectangle"/>
            <p:cNvSpPr/>
            <p:nvPr/>
          </p:nvSpPr>
          <p:spPr>
            <a:xfrm>
              <a:off x="0" y="810750"/>
              <a:ext cx="9144001" cy="1154114"/>
            </a:xfrm>
            <a:prstGeom prst="rect">
              <a:avLst/>
            </a:prstGeom>
            <a:solidFill>
              <a:schemeClr val="accent2"/>
            </a:solidFill>
            <a:ln w="12700" cap="flat">
              <a:noFill/>
              <a:miter lim="400000"/>
            </a:ln>
            <a:effectLst/>
          </p:spPr>
          <p:txBody>
            <a:bodyPr wrap="square" lIns="45719" tIns="45719" rIns="45719" bIns="45719" numCol="1" anchor="ctr">
              <a:noAutofit/>
            </a:bodyPr>
            <a:lstStyle/>
            <a:p>
              <a:pPr>
                <a:defRPr sz="1800"/>
              </a:pPr>
              <a:endParaRPr sz="1800"/>
            </a:p>
          </p:txBody>
        </p:sp>
        <p:sp>
          <p:nvSpPr>
            <p:cNvPr id="3" name="Cacback"/>
            <p:cNvSpPr/>
            <p:nvPr/>
          </p:nvSpPr>
          <p:spPr>
            <a:xfrm>
              <a:off x="0" y="332913"/>
              <a:ext cx="1776413" cy="6858001"/>
            </a:xfrm>
            <a:prstGeom prst="rect">
              <a:avLst/>
            </a:prstGeom>
            <a:blipFill rotWithShape="1">
              <a:blip r:embed="rId6"/>
              <a:srcRect/>
              <a:tile tx="0" ty="0" sx="100000" sy="100000" flip="none" algn="tl"/>
            </a:blipFill>
            <a:ln w="12700" cap="flat">
              <a:noFill/>
              <a:miter lim="400000"/>
            </a:ln>
            <a:effectLst/>
          </p:spPr>
          <p:txBody>
            <a:bodyPr wrap="square" lIns="45719" tIns="45719" rIns="45719" bIns="45719" numCol="1" anchor="ctr">
              <a:noAutofit/>
            </a:bodyPr>
            <a:lstStyle/>
            <a:p>
              <a:pPr>
                <a:defRPr sz="1800"/>
              </a:pPr>
              <a:endParaRPr sz="1800"/>
            </a:p>
          </p:txBody>
        </p:sp>
        <p:grpSp>
          <p:nvGrpSpPr>
            <p:cNvPr id="16" name="Group"/>
            <p:cNvGrpSpPr/>
            <p:nvPr/>
          </p:nvGrpSpPr>
          <p:grpSpPr>
            <a:xfrm>
              <a:off x="97113" y="-1"/>
              <a:ext cx="7917001" cy="1667505"/>
              <a:chOff x="0" y="0"/>
              <a:chExt cx="7916999" cy="1667503"/>
            </a:xfrm>
          </p:grpSpPr>
          <p:sp>
            <p:nvSpPr>
              <p:cNvPr id="4" name="Shape"/>
              <p:cNvSpPr/>
              <p:nvPr/>
            </p:nvSpPr>
            <p:spPr>
              <a:xfrm rot="21092569">
                <a:off x="11546" y="1154968"/>
                <a:ext cx="1547850" cy="271464"/>
              </a:xfrm>
              <a:custGeom>
                <a:avLst/>
                <a:gdLst/>
                <a:ahLst/>
                <a:cxnLst>
                  <a:cxn ang="0">
                    <a:pos x="wd2" y="hd2"/>
                  </a:cxn>
                  <a:cxn ang="5400000">
                    <a:pos x="wd2" y="hd2"/>
                  </a:cxn>
                  <a:cxn ang="10800000">
                    <a:pos x="wd2" y="hd2"/>
                  </a:cxn>
                  <a:cxn ang="16200000">
                    <a:pos x="wd2" y="hd2"/>
                  </a:cxn>
                </a:cxnLst>
                <a:rect l="0" t="0" r="r" b="b"/>
                <a:pathLst>
                  <a:path w="19887" h="21474" extrusionOk="0">
                    <a:moveTo>
                      <a:pt x="19887" y="0"/>
                    </a:moveTo>
                    <a:cubicBezTo>
                      <a:pt x="9362" y="5651"/>
                      <a:pt x="4222" y="14065"/>
                      <a:pt x="1285" y="18084"/>
                    </a:cubicBezTo>
                    <a:cubicBezTo>
                      <a:pt x="-1713" y="21600"/>
                      <a:pt x="1408" y="18460"/>
                      <a:pt x="1897" y="21474"/>
                    </a:cubicBezTo>
                    <a:cubicBezTo>
                      <a:pt x="4997" y="18963"/>
                      <a:pt x="5201" y="12433"/>
                      <a:pt x="19887" y="3014"/>
                    </a:cubicBezTo>
                    <a:cubicBezTo>
                      <a:pt x="19887" y="3014"/>
                      <a:pt x="19887" y="0"/>
                      <a:pt x="19887" y="0"/>
                    </a:cubicBezTo>
                    <a:close/>
                  </a:path>
                </a:pathLst>
              </a:custGeom>
              <a:gradFill flip="none" rotWithShape="1">
                <a:gsLst>
                  <a:gs pos="0">
                    <a:srgbClr val="006600"/>
                  </a:gs>
                  <a:gs pos="100000">
                    <a:schemeClr val="accent1"/>
                  </a:gs>
                </a:gsLst>
                <a:lin ang="10800000" scaled="0"/>
              </a:gradFill>
              <a:ln w="12700" cap="flat">
                <a:noFill/>
                <a:miter lim="400000"/>
              </a:ln>
              <a:effectLst/>
            </p:spPr>
            <p:txBody>
              <a:bodyPr wrap="square" lIns="45719" tIns="45719" rIns="45719" bIns="45719" numCol="1" anchor="ctr">
                <a:noAutofit/>
              </a:bodyPr>
              <a:lstStyle/>
              <a:p>
                <a:pPr>
                  <a:defRPr>
                    <a:latin typeface="+mn-lt"/>
                    <a:ea typeface="+mn-ea"/>
                    <a:cs typeface="+mn-cs"/>
                    <a:sym typeface="Times New Roman"/>
                  </a:defRPr>
                </a:pPr>
                <a:endParaRPr sz="2400"/>
              </a:p>
            </p:txBody>
          </p:sp>
          <p:sp>
            <p:nvSpPr>
              <p:cNvPr id="5" name="Shape"/>
              <p:cNvSpPr/>
              <p:nvPr/>
            </p:nvSpPr>
            <p:spPr>
              <a:xfrm rot="21092569">
                <a:off x="1760079" y="446809"/>
                <a:ext cx="6133360" cy="773885"/>
              </a:xfrm>
              <a:custGeom>
                <a:avLst/>
                <a:gdLst/>
                <a:ahLst/>
                <a:cxnLst>
                  <a:cxn ang="0">
                    <a:pos x="wd2" y="hd2"/>
                  </a:cxn>
                  <a:cxn ang="5400000">
                    <a:pos x="wd2" y="hd2"/>
                  </a:cxn>
                  <a:cxn ang="10800000">
                    <a:pos x="wd2" y="hd2"/>
                  </a:cxn>
                  <a:cxn ang="16200000">
                    <a:pos x="wd2" y="hd2"/>
                  </a:cxn>
                </a:cxnLst>
                <a:rect l="0" t="0" r="r" b="b"/>
                <a:pathLst>
                  <a:path w="20246" h="16714" extrusionOk="0">
                    <a:moveTo>
                      <a:pt x="0" y="2108"/>
                    </a:moveTo>
                    <a:cubicBezTo>
                      <a:pt x="1336" y="1903"/>
                      <a:pt x="8835" y="-4886"/>
                      <a:pt x="18571" y="7045"/>
                    </a:cubicBezTo>
                    <a:cubicBezTo>
                      <a:pt x="21600" y="11023"/>
                      <a:pt x="19672" y="16165"/>
                      <a:pt x="19284" y="16714"/>
                    </a:cubicBezTo>
                    <a:cubicBezTo>
                      <a:pt x="19284" y="16714"/>
                      <a:pt x="19085" y="16577"/>
                      <a:pt x="18948" y="16508"/>
                    </a:cubicBezTo>
                    <a:cubicBezTo>
                      <a:pt x="19273" y="16097"/>
                      <a:pt x="21579" y="11845"/>
                      <a:pt x="18519" y="7731"/>
                    </a:cubicBezTo>
                    <a:cubicBezTo>
                      <a:pt x="10632" y="-1526"/>
                      <a:pt x="3647" y="463"/>
                      <a:pt x="89" y="3034"/>
                    </a:cubicBezTo>
                    <a:cubicBezTo>
                      <a:pt x="89" y="3034"/>
                      <a:pt x="0" y="2108"/>
                      <a:pt x="0" y="2108"/>
                    </a:cubicBezTo>
                    <a:close/>
                  </a:path>
                </a:pathLst>
              </a:custGeom>
              <a:solidFill>
                <a:srgbClr val="006600"/>
              </a:solidFill>
              <a:ln w="12700" cap="flat">
                <a:noFill/>
                <a:miter lim="400000"/>
              </a:ln>
              <a:effectLst/>
            </p:spPr>
            <p:txBody>
              <a:bodyPr wrap="square" lIns="45719" tIns="45719" rIns="45719" bIns="45719" numCol="1" anchor="ctr">
                <a:noAutofit/>
              </a:bodyPr>
              <a:lstStyle/>
              <a:p>
                <a:pPr>
                  <a:defRPr>
                    <a:latin typeface="+mn-lt"/>
                    <a:ea typeface="+mn-ea"/>
                    <a:cs typeface="+mn-cs"/>
                    <a:sym typeface="Times New Roman"/>
                  </a:defRPr>
                </a:pPr>
                <a:endParaRPr sz="2400"/>
              </a:p>
            </p:txBody>
          </p:sp>
          <p:grpSp>
            <p:nvGrpSpPr>
              <p:cNvPr id="15" name="Group"/>
              <p:cNvGrpSpPr/>
              <p:nvPr/>
            </p:nvGrpSpPr>
            <p:grpSpPr>
              <a:xfrm>
                <a:off x="1487211" y="850438"/>
                <a:ext cx="304801" cy="304801"/>
                <a:chOff x="0" y="0"/>
                <a:chExt cx="304800" cy="304800"/>
              </a:xfrm>
            </p:grpSpPr>
            <p:sp>
              <p:nvSpPr>
                <p:cNvPr id="6" name="Circle"/>
                <p:cNvSpPr/>
                <p:nvPr/>
              </p:nvSpPr>
              <p:spPr>
                <a:xfrm>
                  <a:off x="0" y="0"/>
                  <a:ext cx="304800" cy="304800"/>
                </a:xfrm>
                <a:prstGeom prst="ellipse">
                  <a:avLst/>
                </a:prstGeom>
                <a:gradFill flip="none" rotWithShape="1">
                  <a:gsLst>
                    <a:gs pos="0">
                      <a:srgbClr val="006600"/>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7" name="Circle"/>
                <p:cNvSpPr/>
                <p:nvPr/>
              </p:nvSpPr>
              <p:spPr>
                <a:xfrm>
                  <a:off x="152400" y="80962"/>
                  <a:ext cx="74613" cy="76201"/>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8" name="Circle"/>
                <p:cNvSpPr/>
                <p:nvPr/>
              </p:nvSpPr>
              <p:spPr>
                <a:xfrm>
                  <a:off x="47625" y="38100"/>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9" name="Circle"/>
                <p:cNvSpPr/>
                <p:nvPr/>
              </p:nvSpPr>
              <p:spPr>
                <a:xfrm>
                  <a:off x="47625" y="123825"/>
                  <a:ext cx="74613" cy="76200"/>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0" name="Circle"/>
                <p:cNvSpPr/>
                <p:nvPr/>
              </p:nvSpPr>
              <p:spPr>
                <a:xfrm>
                  <a:off x="119062" y="152400"/>
                  <a:ext cx="74613" cy="76200"/>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1" name="Circle"/>
                <p:cNvSpPr/>
                <p:nvPr/>
              </p:nvSpPr>
              <p:spPr>
                <a:xfrm>
                  <a:off x="214312" y="142875"/>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2" name="Circle"/>
                <p:cNvSpPr/>
                <p:nvPr/>
              </p:nvSpPr>
              <p:spPr>
                <a:xfrm>
                  <a:off x="138112" y="214312"/>
                  <a:ext cx="74613" cy="762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3" name="Circle"/>
                <p:cNvSpPr/>
                <p:nvPr/>
              </p:nvSpPr>
              <p:spPr>
                <a:xfrm>
                  <a:off x="47625" y="200025"/>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4" name="Circle"/>
                <p:cNvSpPr/>
                <p:nvPr/>
              </p:nvSpPr>
              <p:spPr>
                <a:xfrm>
                  <a:off x="133350" y="4762"/>
                  <a:ext cx="74613" cy="762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grpSp>
        </p:grpSp>
        <p:sp>
          <p:nvSpPr>
            <p:cNvPr id="17" name="Rectangle"/>
            <p:cNvSpPr/>
            <p:nvPr/>
          </p:nvSpPr>
          <p:spPr>
            <a:xfrm>
              <a:off x="676275" y="2214100"/>
              <a:ext cx="1112838" cy="4976814"/>
            </a:xfrm>
            <a:prstGeom prst="rect">
              <a:avLst/>
            </a:prstGeom>
            <a:solidFill>
              <a:srgbClr val="FFFFFF">
                <a:alpha val="50195"/>
              </a:srgbClr>
            </a:solidFill>
            <a:ln w="12700" cap="flat">
              <a:noFill/>
              <a:miter lim="400000"/>
            </a:ln>
            <a:effectLst/>
          </p:spPr>
          <p:txBody>
            <a:bodyPr wrap="square" lIns="45719" tIns="45719" rIns="45719" bIns="45719" numCol="1" anchor="ctr">
              <a:noAutofit/>
            </a:bodyPr>
            <a:lstStyle/>
            <a:p>
              <a:pPr>
                <a:defRPr sz="1800"/>
              </a:pPr>
              <a:endParaRPr sz="1800"/>
            </a:p>
          </p:txBody>
        </p:sp>
      </p:grpSp>
      <p:sp>
        <p:nvSpPr>
          <p:cNvPr id="19" name="Title Text"/>
          <p:cNvSpPr txBox="1">
            <a:spLocks noGrp="1"/>
          </p:cNvSpPr>
          <p:nvPr>
            <p:ph type="title"/>
          </p:nvPr>
        </p:nvSpPr>
        <p:spPr>
          <a:xfrm>
            <a:off x="609600" y="92075"/>
            <a:ext cx="10972800" cy="15081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r>
              <a:t>Title Text</a:t>
            </a:r>
          </a:p>
        </p:txBody>
      </p:sp>
      <p:sp>
        <p:nvSpPr>
          <p:cNvPr id="20"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lvl1pPr>
              <a:buBlip>
                <a:blip r:embed="rId7"/>
              </a:buBlip>
            </a:lvl1pPr>
          </a:lstStyle>
          <a:p>
            <a:r>
              <a:t>Body Level One</a:t>
            </a:r>
          </a:p>
          <a:p>
            <a:pPr lvl="1"/>
            <a:r>
              <a:t>Body Level Two</a:t>
            </a:r>
          </a:p>
          <a:p>
            <a:pPr lvl="2"/>
            <a:r>
              <a:t>Body Level Three</a:t>
            </a:r>
          </a:p>
          <a:p>
            <a:pPr lvl="3"/>
            <a:r>
              <a:t>Body Level Four</a:t>
            </a:r>
          </a:p>
          <a:p>
            <a:pPr lvl="4"/>
            <a:r>
              <a:t>Body Level Five</a:t>
            </a:r>
          </a:p>
        </p:txBody>
      </p:sp>
      <p:sp>
        <p:nvSpPr>
          <p:cNvPr id="21" name="Slide Number"/>
          <p:cNvSpPr txBox="1">
            <a:spLocks noGrp="1"/>
          </p:cNvSpPr>
          <p:nvPr>
            <p:ph type="sldNum" sz="quarter" idx="2"/>
          </p:nvPr>
        </p:nvSpPr>
        <p:spPr>
          <a:xfrm>
            <a:off x="11004132" y="6248400"/>
            <a:ext cx="273470" cy="307777"/>
          </a:xfrm>
          <a:prstGeom prst="rect">
            <a:avLst/>
          </a:prstGeom>
          <a:ln w="12700">
            <a:miter lim="400000"/>
          </a:ln>
        </p:spPr>
        <p:txBody>
          <a:bodyPr wrap="none" lIns="45719" rIns="45719">
            <a:spAutoFit/>
          </a:bodyPr>
          <a:lstStyle>
            <a:lvl1pPr algn="r">
              <a:defRPr sz="1400"/>
            </a:lvl1pPr>
          </a:lstStyle>
          <a:p>
            <a:fld id="{CD9DC34D-C334-3A42-848D-AF988A0F3C8E}" type="slidenum">
              <a:rPr lang="en-US" smtClean="0"/>
              <a:t>‹#›</a:t>
            </a:fld>
            <a:endParaRPr lang="en-US"/>
          </a:p>
        </p:txBody>
      </p:sp>
    </p:spTree>
    <p:extLst>
      <p:ext uri="{BB962C8B-B14F-4D97-AF65-F5344CB8AC3E}">
        <p14:creationId xmlns:p14="http://schemas.microsoft.com/office/powerpoint/2010/main" val="1620088340"/>
      </p:ext>
    </p:extLst>
  </p:cSld>
  <p:clrMap bg1="lt1" tx1="dk1" bg2="lt2" tx2="dk2" accent1="accent1" accent2="accent2" accent3="accent3" accent4="accent4" accent5="accent5" accent6="accent6" hlink="hlink" folHlink="folHlink"/>
  <p:sldLayoutIdLst>
    <p:sldLayoutId id="2147484062" r:id="rId1"/>
    <p:sldLayoutId id="2147484064" r:id="rId2"/>
    <p:sldLayoutId id="2147484065" r:id="rId3"/>
    <p:sldLayoutId id="2147484066"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1pPr>
      <a:lvl2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2pPr>
      <a:lvl3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3pPr>
      <a:lvl4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4pPr>
      <a:lvl5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5pPr>
      <a:lvl6pPr marL="0" marR="0" indent="4572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6pPr>
      <a:lvl7pPr marL="0" marR="0" indent="9144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7pPr>
      <a:lvl8pPr marL="0" marR="0" indent="13716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8pPr>
      <a:lvl9pPr marL="0" marR="0" indent="18288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9pPr>
    </p:titleStyle>
    <p:bodyStyle>
      <a:lvl1pPr marL="342900" marR="0" indent="-342900" algn="l" defTabSz="914400" rtl="0" eaLnBrk="1" latinLnBrk="0" hangingPunct="1">
        <a:lnSpc>
          <a:spcPct val="100000"/>
        </a:lnSpc>
        <a:spcBef>
          <a:spcPts val="700"/>
        </a:spcBef>
        <a:spcAft>
          <a:spcPts val="0"/>
        </a:spcAft>
        <a:buClrTx/>
        <a:buSzPct val="100000"/>
        <a:buFontTx/>
        <a:buBlip>
          <a:blip r:embed="rId7"/>
        </a:buBlip>
        <a:tabLst/>
        <a:defRPr sz="3200" b="0" i="0" u="none" strike="noStrike" cap="none" spc="0" baseline="0">
          <a:solidFill>
            <a:srgbClr val="000000"/>
          </a:solidFill>
          <a:uFillTx/>
          <a:latin typeface="Arial Narrow"/>
          <a:ea typeface="Arial Narrow"/>
          <a:cs typeface="Arial Narrow"/>
          <a:sym typeface="Arial Narrow"/>
        </a:defRPr>
      </a:lvl1pPr>
      <a:lvl2pPr marL="783771" marR="0" indent="-326571"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2pPr>
      <a:lvl3pPr marL="1219200" marR="0" indent="-3048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3pPr>
      <a:lvl4pPr marL="1737360" marR="0" indent="-36576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4pPr>
      <a:lvl5pPr marL="22352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5pPr>
      <a:lvl6pPr marL="26924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6pPr>
      <a:lvl7pPr marL="31496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7pPr>
      <a:lvl8pPr marL="36068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8pPr>
      <a:lvl9pPr marL="40640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9pPr>
    </p:bodyStyle>
    <p:otherStyle>
      <a:lvl1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1pPr>
      <a:lvl2pPr marL="0" marR="0" indent="4572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2pPr>
      <a:lvl3pPr marL="0" marR="0" indent="9144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3pPr>
      <a:lvl4pPr marL="0" marR="0" indent="13716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4pPr>
      <a:lvl5pPr marL="0" marR="0" indent="18288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5pPr>
      <a:lvl6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6pPr>
      <a:lvl7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7pPr>
      <a:lvl8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8pPr>
      <a:lvl9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lis.virginia.gov/lis.htm" TargetMode="Externa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984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7BC0B-47B0-054F-A7F6-ED060D3B2E77}"/>
              </a:ext>
            </a:extLst>
          </p:cNvPr>
          <p:cNvSpPr>
            <a:spLocks noGrp="1"/>
          </p:cNvSpPr>
          <p:nvPr>
            <p:ph type="ctrTitle"/>
          </p:nvPr>
        </p:nvSpPr>
        <p:spPr>
          <a:xfrm>
            <a:off x="588465" y="235715"/>
            <a:ext cx="10728960" cy="4323560"/>
          </a:xfrm>
        </p:spPr>
        <p:txBody>
          <a:bodyPr/>
          <a:lstStyle/>
          <a:p>
            <a:r>
              <a:rPr lang="en-US" dirty="0">
                <a:solidFill>
                  <a:schemeClr val="tx1"/>
                </a:solidFill>
              </a:rPr>
              <a:t>CASC 2025 </a:t>
            </a:r>
            <a:br>
              <a:rPr lang="en-US" dirty="0">
                <a:solidFill>
                  <a:schemeClr val="tx1"/>
                </a:solidFill>
              </a:rPr>
            </a:br>
            <a:r>
              <a:rPr lang="en-US" dirty="0">
                <a:solidFill>
                  <a:schemeClr val="tx1"/>
                </a:solidFill>
              </a:rPr>
              <a:t>Legislative Update</a:t>
            </a:r>
            <a:br>
              <a:rPr lang="en-US" dirty="0">
                <a:solidFill>
                  <a:schemeClr val="tx1"/>
                </a:solidFill>
              </a:rPr>
            </a:br>
            <a:r>
              <a:rPr lang="en-US" dirty="0">
                <a:solidFill>
                  <a:schemeClr val="tx1"/>
                </a:solidFill>
              </a:rPr>
              <a:t>For Virginia </a:t>
            </a:r>
            <a:br>
              <a:rPr lang="en-US" dirty="0">
                <a:solidFill>
                  <a:schemeClr val="tx1"/>
                </a:solidFill>
              </a:rPr>
            </a:br>
            <a:r>
              <a:rPr lang="en-US" dirty="0">
                <a:solidFill>
                  <a:schemeClr val="tx1"/>
                </a:solidFill>
              </a:rPr>
              <a:t>Law Enforcement</a:t>
            </a:r>
          </a:p>
        </p:txBody>
      </p:sp>
      <p:pic>
        <p:nvPicPr>
          <p:cNvPr id="6" name="Picture 5">
            <a:extLst>
              <a:ext uri="{FF2B5EF4-FFF2-40B4-BE49-F238E27FC236}">
                <a16:creationId xmlns:a16="http://schemas.microsoft.com/office/drawing/2014/main" id="{DA3F158E-0756-0949-A202-7CBFDDE670FF}"/>
              </a:ext>
            </a:extLst>
          </p:cNvPr>
          <p:cNvPicPr>
            <a:picLocks noChangeAspect="1"/>
          </p:cNvPicPr>
          <p:nvPr/>
        </p:nvPicPr>
        <p:blipFill>
          <a:blip r:embed="rId3"/>
          <a:stretch>
            <a:fillRect/>
          </a:stretch>
        </p:blipFill>
        <p:spPr>
          <a:xfrm>
            <a:off x="2840074" y="4638632"/>
            <a:ext cx="6225743" cy="1238924"/>
          </a:xfrm>
          <a:prstGeom prst="rect">
            <a:avLst/>
          </a:prstGeom>
          <a:solidFill>
            <a:schemeClr val="bg1"/>
          </a:solidFill>
        </p:spPr>
      </p:pic>
      <p:sp>
        <p:nvSpPr>
          <p:cNvPr id="4" name="TextBox 3">
            <a:extLst>
              <a:ext uri="{FF2B5EF4-FFF2-40B4-BE49-F238E27FC236}">
                <a16:creationId xmlns:a16="http://schemas.microsoft.com/office/drawing/2014/main" id="{B23FAE93-FFEB-644A-BE0A-914B3E9CE5AD}"/>
              </a:ext>
            </a:extLst>
          </p:cNvPr>
          <p:cNvSpPr txBox="1"/>
          <p:nvPr/>
        </p:nvSpPr>
        <p:spPr>
          <a:xfrm>
            <a:off x="908264" y="6036270"/>
            <a:ext cx="10374956" cy="1015663"/>
          </a:xfrm>
          <a:prstGeom prst="rect">
            <a:avLst/>
          </a:prstGeom>
          <a:noFill/>
        </p:spPr>
        <p:txBody>
          <a:bodyPr wrap="none" rtlCol="0">
            <a:spAutoFit/>
          </a:bodyPr>
          <a:lstStyle/>
          <a:p>
            <a:pPr algn="ctr"/>
            <a:r>
              <a:rPr lang="en-US" sz="2000" dirty="0"/>
              <a:t>This document is provided for Law Enforcement by the Virginia Commonwealth’s Attorneys’ Services Council </a:t>
            </a:r>
          </a:p>
          <a:p>
            <a:pPr algn="ctr"/>
            <a:r>
              <a:rPr lang="en-US" sz="2000" dirty="0"/>
              <a:t>pursuant to Va. Code § 2.2-3705.7(29) for the training of state prosecutors and law-enforcement personnel.</a:t>
            </a:r>
          </a:p>
          <a:p>
            <a:pPr algn="ctr"/>
            <a:endParaRPr lang="en-US" sz="2000" dirty="0"/>
          </a:p>
        </p:txBody>
      </p:sp>
    </p:spTree>
    <p:extLst>
      <p:ext uri="{BB962C8B-B14F-4D97-AF65-F5344CB8AC3E}">
        <p14:creationId xmlns:p14="http://schemas.microsoft.com/office/powerpoint/2010/main" val="246998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CF17B-1E5E-1A91-F276-03C526B2D87C}"/>
              </a:ext>
            </a:extLst>
          </p:cNvPr>
          <p:cNvSpPr>
            <a:spLocks noGrp="1"/>
          </p:cNvSpPr>
          <p:nvPr>
            <p:ph type="title"/>
          </p:nvPr>
        </p:nvSpPr>
        <p:spPr/>
        <p:txBody>
          <a:bodyPr/>
          <a:lstStyle/>
          <a:p>
            <a:r>
              <a:rPr lang="en-US" dirty="0"/>
              <a:t>Previous Exceptions</a:t>
            </a:r>
          </a:p>
        </p:txBody>
      </p:sp>
      <p:sp>
        <p:nvSpPr>
          <p:cNvPr id="3" name="Content Placeholder 2">
            <a:extLst>
              <a:ext uri="{FF2B5EF4-FFF2-40B4-BE49-F238E27FC236}">
                <a16:creationId xmlns:a16="http://schemas.microsoft.com/office/drawing/2014/main" id="{E3497294-250D-2FBA-53EE-9D716CD4E3E0}"/>
              </a:ext>
            </a:extLst>
          </p:cNvPr>
          <p:cNvSpPr>
            <a:spLocks noGrp="1"/>
          </p:cNvSpPr>
          <p:nvPr>
            <p:ph idx="1"/>
          </p:nvPr>
        </p:nvSpPr>
        <p:spPr>
          <a:xfrm>
            <a:off x="827617" y="1701800"/>
            <a:ext cx="11074400" cy="4699000"/>
          </a:xfrm>
        </p:spPr>
        <p:txBody>
          <a:bodyPr/>
          <a:lstStyle/>
          <a:p>
            <a:pPr marL="609585" indent="-609585">
              <a:buFont typeface="+mj-lt"/>
              <a:buAutoNum type="arabicPeriod"/>
            </a:pPr>
            <a:r>
              <a:rPr lang="en-US" sz="3067" dirty="0"/>
              <a:t>User’s 911 / EMS call.</a:t>
            </a:r>
          </a:p>
          <a:p>
            <a:pPr marL="609585" indent="-609585">
              <a:buFont typeface="+mj-lt"/>
              <a:buAutoNum type="arabicPeriod"/>
            </a:pPr>
            <a:r>
              <a:rPr lang="en-US" sz="3067" dirty="0"/>
              <a:t>Consent of the owner or user.</a:t>
            </a:r>
          </a:p>
          <a:p>
            <a:pPr marL="609585" indent="-609585">
              <a:buFont typeface="+mj-lt"/>
              <a:buAutoNum type="arabicPeriod"/>
            </a:pPr>
            <a:r>
              <a:rPr lang="en-US" sz="3067" dirty="0"/>
              <a:t>Consent of the legal guardian or next of kin of the owner or user, if the owner or user is reasonably believed to be deceased, is reported missing, or is unable to be contacted;</a:t>
            </a:r>
          </a:p>
          <a:p>
            <a:pPr marL="609585" indent="-609585">
              <a:buFont typeface="+mj-lt"/>
              <a:buAutoNum type="arabicPeriod"/>
            </a:pPr>
            <a:r>
              <a:rPr lang="en-US" sz="3067" dirty="0"/>
              <a:t>To locate a missing/abducted/endangered child;</a:t>
            </a:r>
          </a:p>
          <a:p>
            <a:pPr marL="609585" indent="-609585">
              <a:buFont typeface="+mj-lt"/>
              <a:buAutoNum type="arabicPeriod"/>
            </a:pPr>
            <a:r>
              <a:rPr lang="en-US" sz="3067" dirty="0"/>
              <a:t>Emergency involving the immediate danger to a person that requires the disclosure, without delay, of real-time location data concerning a specific person and that a warrant cannot be obtained in time to prevent the identified danger</a:t>
            </a:r>
          </a:p>
        </p:txBody>
      </p:sp>
    </p:spTree>
    <p:extLst>
      <p:ext uri="{BB962C8B-B14F-4D97-AF65-F5344CB8AC3E}">
        <p14:creationId xmlns:p14="http://schemas.microsoft.com/office/powerpoint/2010/main" val="3313490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C29DB-8140-2DA7-9C81-06CF59841D95}"/>
              </a:ext>
            </a:extLst>
          </p:cNvPr>
          <p:cNvSpPr>
            <a:spLocks noGrp="1"/>
          </p:cNvSpPr>
          <p:nvPr>
            <p:ph type="title"/>
          </p:nvPr>
        </p:nvSpPr>
        <p:spPr/>
        <p:txBody>
          <a:bodyPr/>
          <a:lstStyle/>
          <a:p>
            <a:r>
              <a:rPr lang="en-US" dirty="0"/>
              <a:t>2024 Ch. 793 / 828 </a:t>
            </a:r>
            <a:r>
              <a:rPr lang="en-US" dirty="0" err="1"/>
              <a:t>Con’d</a:t>
            </a:r>
            <a:endParaRPr lang="en-US" dirty="0"/>
          </a:p>
        </p:txBody>
      </p:sp>
      <p:sp>
        <p:nvSpPr>
          <p:cNvPr id="3" name="Content Placeholder 2">
            <a:extLst>
              <a:ext uri="{FF2B5EF4-FFF2-40B4-BE49-F238E27FC236}">
                <a16:creationId xmlns:a16="http://schemas.microsoft.com/office/drawing/2014/main" id="{5C764DF0-A197-4455-1000-F86807F632CB}"/>
              </a:ext>
            </a:extLst>
          </p:cNvPr>
          <p:cNvSpPr>
            <a:spLocks noGrp="1"/>
          </p:cNvSpPr>
          <p:nvPr>
            <p:ph idx="1"/>
          </p:nvPr>
        </p:nvSpPr>
        <p:spPr/>
        <p:txBody>
          <a:bodyPr/>
          <a:lstStyle/>
          <a:p>
            <a:r>
              <a:rPr lang="en-US" sz="3000" dirty="0"/>
              <a:t>The bill authorizes the Attorney General and, with the concurrence of the Attorney General, any attorney for the Commonwealth, or the attorney for any city, county, or town to cause an action to enjoin any violation of the provisions of the bill. </a:t>
            </a:r>
          </a:p>
          <a:p>
            <a:r>
              <a:rPr lang="en-US" sz="3000" dirty="0"/>
              <a:t>The circuit courts are authorized by the bill to (a) issue temporary or permanent injunctions to restrain and prevent violations of the provisions of the bill and (b) order forfeiture of any property seized for such a violation. </a:t>
            </a:r>
          </a:p>
          <a:p>
            <a:r>
              <a:rPr lang="en-US" sz="3000" dirty="0"/>
              <a:t>The bill authorizes the Attorney General to issue a civil investigative demand.</a:t>
            </a:r>
          </a:p>
          <a:p>
            <a:r>
              <a:rPr lang="en-US" sz="3000" b="1" i="1" dirty="0"/>
              <a:t>The provisions of this act shall become effective on July 1, 2025. </a:t>
            </a:r>
          </a:p>
        </p:txBody>
      </p:sp>
    </p:spTree>
    <p:extLst>
      <p:ext uri="{BB962C8B-B14F-4D97-AF65-F5344CB8AC3E}">
        <p14:creationId xmlns:p14="http://schemas.microsoft.com/office/powerpoint/2010/main" val="205668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2C58B-B811-F592-04E5-1C8702DC986C}"/>
              </a:ext>
            </a:extLst>
          </p:cNvPr>
          <p:cNvSpPr>
            <a:spLocks noGrp="1"/>
          </p:cNvSpPr>
          <p:nvPr>
            <p:ph type="title"/>
          </p:nvPr>
        </p:nvSpPr>
        <p:spPr/>
        <p:txBody>
          <a:bodyPr/>
          <a:lstStyle/>
          <a:p>
            <a:r>
              <a:rPr lang="en-US" dirty="0"/>
              <a:t>2024 Ch. 796 / 821</a:t>
            </a:r>
          </a:p>
        </p:txBody>
      </p:sp>
      <p:sp>
        <p:nvSpPr>
          <p:cNvPr id="3" name="Content Placeholder 2">
            <a:extLst>
              <a:ext uri="{FF2B5EF4-FFF2-40B4-BE49-F238E27FC236}">
                <a16:creationId xmlns:a16="http://schemas.microsoft.com/office/drawing/2014/main" id="{18A03588-91E3-4FFC-BAF2-E570F8D86B71}"/>
              </a:ext>
            </a:extLst>
          </p:cNvPr>
          <p:cNvSpPr>
            <a:spLocks noGrp="1"/>
          </p:cNvSpPr>
          <p:nvPr>
            <p:ph idx="1"/>
          </p:nvPr>
        </p:nvSpPr>
        <p:spPr>
          <a:xfrm>
            <a:off x="1197734" y="2459865"/>
            <a:ext cx="9810625" cy="3646295"/>
          </a:xfrm>
        </p:spPr>
        <p:txBody>
          <a:bodyPr/>
          <a:lstStyle/>
          <a:p>
            <a:r>
              <a:rPr lang="en-US" dirty="0"/>
              <a:t>Bill concerned sales of retail tobacco products and liquid nicotine.</a:t>
            </a:r>
          </a:p>
          <a:p>
            <a:r>
              <a:rPr lang="en-US" dirty="0"/>
              <a:t>Bill removed provisions prohibiting the attempt to purchase, the purchase, or the possession of tobacco products by persons younger than 21 years of age.</a:t>
            </a:r>
          </a:p>
        </p:txBody>
      </p:sp>
    </p:spTree>
    <p:extLst>
      <p:ext uri="{BB962C8B-B14F-4D97-AF65-F5344CB8AC3E}">
        <p14:creationId xmlns:p14="http://schemas.microsoft.com/office/powerpoint/2010/main" val="3541331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E8C1D-A835-3FB7-4E0A-E46063E33941}"/>
              </a:ext>
            </a:extLst>
          </p:cNvPr>
          <p:cNvSpPr>
            <a:spLocks noGrp="1"/>
          </p:cNvSpPr>
          <p:nvPr>
            <p:ph type="title"/>
          </p:nvPr>
        </p:nvSpPr>
        <p:spPr/>
        <p:txBody>
          <a:bodyPr/>
          <a:lstStyle/>
          <a:p>
            <a:r>
              <a:rPr lang="en-US" dirty="0"/>
              <a:t>Ch. 595/596: </a:t>
            </a:r>
            <a:br>
              <a:rPr lang="en-US" dirty="0"/>
            </a:br>
            <a:r>
              <a:rPr lang="en-US" dirty="0"/>
              <a:t>Tobacco/Hemp Possession Under 21</a:t>
            </a:r>
          </a:p>
        </p:txBody>
      </p:sp>
      <p:sp>
        <p:nvSpPr>
          <p:cNvPr id="3" name="Content Placeholder 2">
            <a:extLst>
              <a:ext uri="{FF2B5EF4-FFF2-40B4-BE49-F238E27FC236}">
                <a16:creationId xmlns:a16="http://schemas.microsoft.com/office/drawing/2014/main" id="{A64F8AC5-743E-D952-FA0D-50F4B14FA840}"/>
              </a:ext>
            </a:extLst>
          </p:cNvPr>
          <p:cNvSpPr>
            <a:spLocks noGrp="1"/>
          </p:cNvSpPr>
          <p:nvPr>
            <p:ph idx="1"/>
          </p:nvPr>
        </p:nvSpPr>
        <p:spPr>
          <a:xfrm>
            <a:off x="837126" y="1764406"/>
            <a:ext cx="10745273" cy="5093594"/>
          </a:xfrm>
        </p:spPr>
        <p:txBody>
          <a:bodyPr/>
          <a:lstStyle/>
          <a:p>
            <a:r>
              <a:rPr lang="en-US" dirty="0"/>
              <a:t>Amends §§ 15.2-912.4 and 58.1-1021.04:1 and adds §18.2-371.2:1 </a:t>
            </a:r>
          </a:p>
          <a:p>
            <a:r>
              <a:rPr lang="en-US" dirty="0"/>
              <a:t>Prohibits any person younger than 21 years of age from possessing any retail tobacco or hemp product intended for smoking, as those terms are defined in relevant law, with certain exceptions enumerated in the bill. </a:t>
            </a:r>
          </a:p>
          <a:p>
            <a:r>
              <a:rPr lang="en-US" dirty="0"/>
              <a:t>The bill provides that any such product purchased or possessed by a person younger than 21 years of age </a:t>
            </a:r>
          </a:p>
          <a:p>
            <a:pPr marL="571500" indent="-571500">
              <a:buFont typeface="+mj-lt"/>
              <a:buAutoNum type="romanLcPeriod"/>
            </a:pPr>
            <a:r>
              <a:rPr lang="en-US" dirty="0"/>
              <a:t>shall be deemed contraband and </a:t>
            </a:r>
          </a:p>
          <a:p>
            <a:pPr marL="571500" indent="-571500">
              <a:buFont typeface="+mj-lt"/>
              <a:buAutoNum type="romanLcPeriod"/>
            </a:pPr>
            <a:r>
              <a:rPr lang="en-US" dirty="0"/>
              <a:t>may be seized by a law-enforcement officer. </a:t>
            </a:r>
          </a:p>
        </p:txBody>
      </p:sp>
    </p:spTree>
    <p:extLst>
      <p:ext uri="{BB962C8B-B14F-4D97-AF65-F5344CB8AC3E}">
        <p14:creationId xmlns:p14="http://schemas.microsoft.com/office/powerpoint/2010/main" val="2636575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B3A13-0397-E0AF-1F27-646D9B7FC000}"/>
              </a:ext>
            </a:extLst>
          </p:cNvPr>
          <p:cNvSpPr>
            <a:spLocks noGrp="1"/>
          </p:cNvSpPr>
          <p:nvPr>
            <p:ph type="title"/>
          </p:nvPr>
        </p:nvSpPr>
        <p:spPr/>
        <p:txBody>
          <a:bodyPr/>
          <a:lstStyle/>
          <a:p>
            <a:r>
              <a:rPr lang="en-US" dirty="0"/>
              <a:t>Ch. 595/596: </a:t>
            </a:r>
            <a:r>
              <a:rPr lang="en-US" dirty="0" err="1"/>
              <a:t>Con’d</a:t>
            </a:r>
            <a:r>
              <a:rPr lang="en-US" dirty="0"/>
              <a:t> </a:t>
            </a:r>
          </a:p>
        </p:txBody>
      </p:sp>
      <p:sp>
        <p:nvSpPr>
          <p:cNvPr id="3" name="Content Placeholder 2">
            <a:extLst>
              <a:ext uri="{FF2B5EF4-FFF2-40B4-BE49-F238E27FC236}">
                <a16:creationId xmlns:a16="http://schemas.microsoft.com/office/drawing/2014/main" id="{1EDBDB32-750C-2B04-75A6-3DD4C74343DF}"/>
              </a:ext>
            </a:extLst>
          </p:cNvPr>
          <p:cNvSpPr>
            <a:spLocks noGrp="1"/>
          </p:cNvSpPr>
          <p:nvPr>
            <p:ph idx="1"/>
          </p:nvPr>
        </p:nvSpPr>
        <p:spPr>
          <a:xfrm>
            <a:off x="927278" y="2112134"/>
            <a:ext cx="10655121" cy="4745865"/>
          </a:xfrm>
        </p:spPr>
        <p:txBody>
          <a:bodyPr/>
          <a:lstStyle/>
          <a:p>
            <a:r>
              <a:rPr lang="en-US" sz="3200" dirty="0"/>
              <a:t>Any such product, the lawful possession of which is not established, seized by such officer shall be forfeited and disposed of according to the process described in relevant law. </a:t>
            </a:r>
          </a:p>
          <a:p>
            <a:r>
              <a:rPr lang="en-US" sz="3200" dirty="0"/>
              <a:t>The bill also provides that seizure shall be the sole penalty for a violation of such prohibition and that the provisions of the bill shall not preclude prosecution under any other statute.</a:t>
            </a:r>
          </a:p>
          <a:p>
            <a:endParaRPr lang="en-US" dirty="0"/>
          </a:p>
        </p:txBody>
      </p:sp>
    </p:spTree>
    <p:extLst>
      <p:ext uri="{BB962C8B-B14F-4D97-AF65-F5344CB8AC3E}">
        <p14:creationId xmlns:p14="http://schemas.microsoft.com/office/powerpoint/2010/main" val="637132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86FF8-4DC6-BC3A-7866-BFCABED53958}"/>
              </a:ext>
            </a:extLst>
          </p:cNvPr>
          <p:cNvSpPr>
            <a:spLocks noGrp="1"/>
          </p:cNvSpPr>
          <p:nvPr>
            <p:ph type="title"/>
          </p:nvPr>
        </p:nvSpPr>
        <p:spPr/>
        <p:txBody>
          <a:bodyPr/>
          <a:lstStyle/>
          <a:p>
            <a:r>
              <a:rPr lang="en-US" dirty="0"/>
              <a:t>Ch. 673: Nazi Symbols</a:t>
            </a:r>
          </a:p>
        </p:txBody>
      </p:sp>
      <p:sp>
        <p:nvSpPr>
          <p:cNvPr id="3" name="Content Placeholder 2">
            <a:extLst>
              <a:ext uri="{FF2B5EF4-FFF2-40B4-BE49-F238E27FC236}">
                <a16:creationId xmlns:a16="http://schemas.microsoft.com/office/drawing/2014/main" id="{4C00A0E0-B05E-B019-2320-A9224A9876BA}"/>
              </a:ext>
            </a:extLst>
          </p:cNvPr>
          <p:cNvSpPr>
            <a:spLocks noGrp="1"/>
          </p:cNvSpPr>
          <p:nvPr>
            <p:ph idx="1"/>
          </p:nvPr>
        </p:nvSpPr>
        <p:spPr>
          <a:xfrm>
            <a:off x="399245" y="1906072"/>
            <a:ext cx="11462197" cy="4951927"/>
          </a:xfrm>
        </p:spPr>
        <p:txBody>
          <a:bodyPr/>
          <a:lstStyle/>
          <a:p>
            <a:r>
              <a:rPr lang="en-US" sz="2800" dirty="0"/>
              <a:t>Creates in  §18.2-423.1 a Class 6 felony for any person who, with intent of intimidating any person or group of persons, places a Hakenkreuz, hooked cross, or Nazi symbol or emblem, sometimes referred to as the Nazi swastika, on the private property of another without permission. </a:t>
            </a:r>
          </a:p>
          <a:p>
            <a:r>
              <a:rPr lang="en-US" sz="2800" dirty="0"/>
              <a:t>The bill also makes it a Class 6 felony if such Nazi symbol or emblem is placed on a highway or other public place in a manner having a direct tendency to place another person in reasonable fear or apprehension of death or bodily injury. </a:t>
            </a:r>
          </a:p>
          <a:p>
            <a:r>
              <a:rPr lang="en-US" sz="2800" dirty="0"/>
              <a:t>Finally, the bill clarifies that such Nazi symbol or emblem does not include the swastika symbol of peace and prosperity used by Hinduism, Buddhism, Jainism, Zoroastrianism, or Native American religions. </a:t>
            </a:r>
          </a:p>
        </p:txBody>
      </p:sp>
    </p:spTree>
    <p:extLst>
      <p:ext uri="{BB962C8B-B14F-4D97-AF65-F5344CB8AC3E}">
        <p14:creationId xmlns:p14="http://schemas.microsoft.com/office/powerpoint/2010/main" val="274141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3FE3F9-BA74-4D4F-A5BB-57D03B6D0F2B}"/>
              </a:ext>
            </a:extLst>
          </p:cNvPr>
          <p:cNvSpPr>
            <a:spLocks noGrp="1"/>
          </p:cNvSpPr>
          <p:nvPr>
            <p:ph type="title" idx="4294967295"/>
          </p:nvPr>
        </p:nvSpPr>
        <p:spPr>
          <a:xfrm>
            <a:off x="2225040" y="4126230"/>
            <a:ext cx="5689600" cy="1766570"/>
          </a:xfrm>
        </p:spPr>
        <p:txBody>
          <a:bodyPr/>
          <a:lstStyle/>
          <a:p>
            <a:pPr algn="l"/>
            <a:r>
              <a:rPr lang="en-US" b="1" dirty="0"/>
              <a:t>TRAFFIC</a:t>
            </a:r>
          </a:p>
        </p:txBody>
      </p:sp>
    </p:spTree>
    <p:extLst>
      <p:ext uri="{BB962C8B-B14F-4D97-AF65-F5344CB8AC3E}">
        <p14:creationId xmlns:p14="http://schemas.microsoft.com/office/powerpoint/2010/main" val="2875910725"/>
      </p:ext>
    </p:extLst>
  </p:cSld>
  <p:clrMapOvr>
    <a:masterClrMapping/>
  </p:clrMapOvr>
  <p:transition spd="med"/>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85C63F-5032-7059-1FCC-041BBE09C80D}"/>
              </a:ext>
            </a:extLst>
          </p:cNvPr>
          <p:cNvSpPr>
            <a:spLocks noGrp="1"/>
          </p:cNvSpPr>
          <p:nvPr>
            <p:ph type="title"/>
          </p:nvPr>
        </p:nvSpPr>
        <p:spPr/>
        <p:txBody>
          <a:bodyPr/>
          <a:lstStyle/>
          <a:p>
            <a:r>
              <a:rPr lang="en-US" dirty="0"/>
              <a:t>Ch. 82 Social Services Vehicles’ Amber Lights</a:t>
            </a:r>
          </a:p>
        </p:txBody>
      </p:sp>
      <p:sp>
        <p:nvSpPr>
          <p:cNvPr id="5" name="Content Placeholder 4">
            <a:extLst>
              <a:ext uri="{FF2B5EF4-FFF2-40B4-BE49-F238E27FC236}">
                <a16:creationId xmlns:a16="http://schemas.microsoft.com/office/drawing/2014/main" id="{19F575CB-FC28-AED4-5733-9598BA1E5F80}"/>
              </a:ext>
            </a:extLst>
          </p:cNvPr>
          <p:cNvSpPr>
            <a:spLocks noGrp="1"/>
          </p:cNvSpPr>
          <p:nvPr>
            <p:ph idx="1"/>
          </p:nvPr>
        </p:nvSpPr>
        <p:spPr/>
        <p:txBody>
          <a:bodyPr/>
          <a:lstStyle/>
          <a:p>
            <a:endParaRPr lang="en-US" dirty="0"/>
          </a:p>
          <a:p>
            <a:r>
              <a:rPr lang="en-US" dirty="0"/>
              <a:t>§ 46.2-1025 amended to authorize the use of amber warning lights on vehicles used by a local department of social services to respond to a request for assistance from law-enforcement agency personnel.</a:t>
            </a:r>
          </a:p>
          <a:p>
            <a:endParaRPr lang="en-US" dirty="0"/>
          </a:p>
          <a:p>
            <a:endParaRPr lang="en-US" dirty="0"/>
          </a:p>
        </p:txBody>
      </p:sp>
    </p:spTree>
    <p:extLst>
      <p:ext uri="{BB962C8B-B14F-4D97-AF65-F5344CB8AC3E}">
        <p14:creationId xmlns:p14="http://schemas.microsoft.com/office/powerpoint/2010/main" val="2545046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E45F9-75BE-02D1-A35C-81706B243E72}"/>
              </a:ext>
            </a:extLst>
          </p:cNvPr>
          <p:cNvSpPr>
            <a:spLocks noGrp="1"/>
          </p:cNvSpPr>
          <p:nvPr>
            <p:ph type="title"/>
          </p:nvPr>
        </p:nvSpPr>
        <p:spPr/>
        <p:txBody>
          <a:bodyPr/>
          <a:lstStyle/>
          <a:p>
            <a:r>
              <a:rPr lang="en-US" dirty="0"/>
              <a:t>Ch. 121: Dismissal of No OL</a:t>
            </a:r>
          </a:p>
        </p:txBody>
      </p:sp>
      <p:sp>
        <p:nvSpPr>
          <p:cNvPr id="3" name="Content Placeholder 2">
            <a:extLst>
              <a:ext uri="{FF2B5EF4-FFF2-40B4-BE49-F238E27FC236}">
                <a16:creationId xmlns:a16="http://schemas.microsoft.com/office/drawing/2014/main" id="{0A252634-4629-1EB3-65E4-096030CB332B}"/>
              </a:ext>
            </a:extLst>
          </p:cNvPr>
          <p:cNvSpPr>
            <a:spLocks noGrp="1"/>
          </p:cNvSpPr>
          <p:nvPr>
            <p:ph idx="1"/>
          </p:nvPr>
        </p:nvSpPr>
        <p:spPr/>
        <p:txBody>
          <a:bodyPr/>
          <a:lstStyle/>
          <a:p>
            <a:r>
              <a:rPr lang="en-US" dirty="0"/>
              <a:t>Amends §§ 16.1-69.48:1, 46.2-300, and 46.2-301.</a:t>
            </a:r>
          </a:p>
          <a:p>
            <a:r>
              <a:rPr lang="en-US" dirty="0"/>
              <a:t>Provides that a court may, in its discretion, dismiss a violation for driving without a license if such person can prove to the court compliance with the law on or before the court date and payment of court fees, unless such person was operating a commercial motor vehicle, defined in relevant law. </a:t>
            </a:r>
          </a:p>
        </p:txBody>
      </p:sp>
    </p:spTree>
    <p:extLst>
      <p:ext uri="{BB962C8B-B14F-4D97-AF65-F5344CB8AC3E}">
        <p14:creationId xmlns:p14="http://schemas.microsoft.com/office/powerpoint/2010/main" val="4097994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47969-1718-702E-7D85-290B7223B977}"/>
              </a:ext>
            </a:extLst>
          </p:cNvPr>
          <p:cNvSpPr>
            <a:spLocks noGrp="1"/>
          </p:cNvSpPr>
          <p:nvPr>
            <p:ph type="title"/>
          </p:nvPr>
        </p:nvSpPr>
        <p:spPr/>
        <p:txBody>
          <a:bodyPr/>
          <a:lstStyle/>
          <a:p>
            <a:r>
              <a:rPr lang="en-US" dirty="0"/>
              <a:t>Ch. 121 </a:t>
            </a:r>
            <a:r>
              <a:rPr lang="en-US" dirty="0" err="1"/>
              <a:t>Con’d</a:t>
            </a:r>
            <a:endParaRPr lang="en-US" dirty="0"/>
          </a:p>
        </p:txBody>
      </p:sp>
      <p:sp>
        <p:nvSpPr>
          <p:cNvPr id="3" name="Content Placeholder 2">
            <a:extLst>
              <a:ext uri="{FF2B5EF4-FFF2-40B4-BE49-F238E27FC236}">
                <a16:creationId xmlns:a16="http://schemas.microsoft.com/office/drawing/2014/main" id="{1208D5F4-B79A-5B2F-9BA6-6C31C0B33B31}"/>
              </a:ext>
            </a:extLst>
          </p:cNvPr>
          <p:cNvSpPr>
            <a:spLocks noGrp="1"/>
          </p:cNvSpPr>
          <p:nvPr>
            <p:ph idx="1"/>
          </p:nvPr>
        </p:nvSpPr>
        <p:spPr/>
        <p:txBody>
          <a:bodyPr/>
          <a:lstStyle/>
          <a:p>
            <a:r>
              <a:rPr lang="en-US" sz="2700" dirty="0"/>
              <a:t>The bill also provides that a court may, in its discretion and where there have been no prior violations or convictions within the past 10 years, dismiss a person's violation for driving while his driver's license, learner's permit, or privilege to drive is suspended or revoked if such person can prove to the court compliance with the law on or before the court date and payment of court fees, unless such person </a:t>
            </a:r>
          </a:p>
          <a:p>
            <a:pPr marL="571500" indent="-571500">
              <a:buFont typeface="+mj-lt"/>
              <a:buAutoNum type="romanLcPeriod"/>
            </a:pPr>
            <a:r>
              <a:rPr lang="en-US" sz="2700" dirty="0"/>
              <a:t>possesses a commercial driver's license or commercial learner's permit, as those terms are defined in relevant law, or </a:t>
            </a:r>
          </a:p>
          <a:p>
            <a:pPr marL="571500" indent="-571500">
              <a:buFont typeface="+mj-lt"/>
              <a:buAutoNum type="romanLcPeriod"/>
            </a:pPr>
            <a:r>
              <a:rPr lang="en-US" sz="2700" dirty="0"/>
              <a:t>was operating a commercial motor vehicle. </a:t>
            </a:r>
          </a:p>
          <a:p>
            <a:r>
              <a:rPr lang="en-US" sz="2700" dirty="0"/>
              <a:t>If there has been a prior violation or violations, the court, in its discretion, may dismiss or amend the summons or warrant, where proof of substantial compliance has been provided to the court.</a:t>
            </a:r>
          </a:p>
        </p:txBody>
      </p:sp>
    </p:spTree>
    <p:extLst>
      <p:ext uri="{BB962C8B-B14F-4D97-AF65-F5344CB8AC3E}">
        <p14:creationId xmlns:p14="http://schemas.microsoft.com/office/powerpoint/2010/main" val="2164234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FD19E-5166-A5EC-7D56-FA8B345C8288}"/>
              </a:ext>
            </a:extLst>
          </p:cNvPr>
          <p:cNvSpPr>
            <a:spLocks noGrp="1"/>
          </p:cNvSpPr>
          <p:nvPr>
            <p:ph type="title"/>
          </p:nvPr>
        </p:nvSpPr>
        <p:spPr/>
        <p:txBody>
          <a:bodyPr/>
          <a:lstStyle/>
          <a:p>
            <a:r>
              <a:rPr lang="en-US" dirty="0"/>
              <a:t>Ch. 366: Allowing Unlicensed Minor to Drive</a:t>
            </a:r>
          </a:p>
        </p:txBody>
      </p:sp>
      <p:sp>
        <p:nvSpPr>
          <p:cNvPr id="3" name="Content Placeholder 2">
            <a:extLst>
              <a:ext uri="{FF2B5EF4-FFF2-40B4-BE49-F238E27FC236}">
                <a16:creationId xmlns:a16="http://schemas.microsoft.com/office/drawing/2014/main" id="{2BBBE3B1-C1FC-3DED-9A21-DB5E80A7326C}"/>
              </a:ext>
            </a:extLst>
          </p:cNvPr>
          <p:cNvSpPr>
            <a:spLocks noGrp="1"/>
          </p:cNvSpPr>
          <p:nvPr>
            <p:ph idx="1"/>
          </p:nvPr>
        </p:nvSpPr>
        <p:spPr/>
        <p:txBody>
          <a:bodyPr/>
          <a:lstStyle/>
          <a:p>
            <a:r>
              <a:rPr lang="en-US" dirty="0"/>
              <a:t>Amends § 46.2-301.1 to prohibit any person from knowingly authorizing the operation of a motor vehicle by a minor who he knows has no operator's license or learner's permit or who has a learner's permit but who he knows would operate such motor vehicle in violation of certain limitations on operating a motor vehicle with a learner's permit. </a:t>
            </a:r>
          </a:p>
          <a:p>
            <a:r>
              <a:rPr lang="en-US" dirty="0"/>
              <a:t>The bill makes it a Class 1 misdemeanor for any person who violates such provisions if such violation results in a motor vehicle accident that causes death or injury to any person if such violation does not otherwise constitute a felony. </a:t>
            </a:r>
          </a:p>
        </p:txBody>
      </p:sp>
    </p:spTree>
    <p:extLst>
      <p:ext uri="{BB962C8B-B14F-4D97-AF65-F5344CB8AC3E}">
        <p14:creationId xmlns:p14="http://schemas.microsoft.com/office/powerpoint/2010/main" val="1957483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14257-1C7A-307A-8AD6-FA3EF5ACBDE9}"/>
              </a:ext>
            </a:extLst>
          </p:cNvPr>
          <p:cNvSpPr>
            <a:spLocks noGrp="1"/>
          </p:cNvSpPr>
          <p:nvPr>
            <p:ph type="title"/>
          </p:nvPr>
        </p:nvSpPr>
        <p:spPr>
          <a:xfrm>
            <a:off x="711200" y="672206"/>
            <a:ext cx="10972800" cy="1508127"/>
          </a:xfrm>
        </p:spPr>
        <p:txBody>
          <a:bodyPr/>
          <a:lstStyle/>
          <a:p>
            <a:r>
              <a:rPr lang="en-US" sz="4800" dirty="0"/>
              <a:t>NEW: “If the investigative or </a:t>
            </a:r>
            <a:br>
              <a:rPr lang="en-US" sz="4800" dirty="0"/>
            </a:br>
            <a:r>
              <a:rPr lang="en-US" sz="4800" dirty="0"/>
              <a:t>law-enforcement officer reasonably believes that …</a:t>
            </a:r>
          </a:p>
        </p:txBody>
      </p:sp>
      <p:sp>
        <p:nvSpPr>
          <p:cNvPr id="3" name="Content Placeholder 2">
            <a:extLst>
              <a:ext uri="{FF2B5EF4-FFF2-40B4-BE49-F238E27FC236}">
                <a16:creationId xmlns:a16="http://schemas.microsoft.com/office/drawing/2014/main" id="{B10931F8-4E2E-53FD-AFEF-A4BF046CA3AE}"/>
              </a:ext>
            </a:extLst>
          </p:cNvPr>
          <p:cNvSpPr>
            <a:spLocks noGrp="1"/>
          </p:cNvSpPr>
          <p:nvPr>
            <p:ph idx="1"/>
          </p:nvPr>
        </p:nvSpPr>
        <p:spPr>
          <a:xfrm>
            <a:off x="711200" y="1803400"/>
            <a:ext cx="10566400" cy="4292600"/>
          </a:xfrm>
        </p:spPr>
        <p:txBody>
          <a:bodyPr/>
          <a:lstStyle/>
          <a:p>
            <a:r>
              <a:rPr lang="en-US" sz="2933" dirty="0"/>
              <a:t>(</a:t>
            </a:r>
            <a:r>
              <a:rPr lang="en-US" sz="2933" dirty="0" err="1"/>
              <a:t>i</a:t>
            </a:r>
            <a:r>
              <a:rPr lang="en-US" sz="2933" dirty="0"/>
              <a:t>) an individual or group of individuals has made a credible threat via electronic communication to commit an act of violence upon the property, including the buildings and grounds thereof, of any </a:t>
            </a:r>
          </a:p>
          <a:p>
            <a:pPr lvl="1"/>
            <a:r>
              <a:rPr lang="en-US" sz="2533" dirty="0"/>
              <a:t>(a) child day center, as defined in § 22.1-289.02, including any preschool program offered by a publicly funded provider; </a:t>
            </a:r>
          </a:p>
          <a:p>
            <a:pPr lvl="1"/>
            <a:r>
              <a:rPr lang="en-US" sz="2533" dirty="0"/>
              <a:t>(b) any preschool or nursery school program certified by the Board of Education pursuant to § 22.1-289.032; or </a:t>
            </a:r>
          </a:p>
          <a:p>
            <a:pPr lvl="1"/>
            <a:r>
              <a:rPr lang="en-US" sz="2533" dirty="0"/>
              <a:t>(c) public, private, or religious elementary or secondary school, as defined in § 22.1-1, and </a:t>
            </a:r>
          </a:p>
          <a:p>
            <a:r>
              <a:rPr lang="en-US" sz="2933" dirty="0"/>
              <a:t>(ii) a warrant cannot be obtained in time to prevent the identified danger or identify the source of the threat.</a:t>
            </a:r>
          </a:p>
        </p:txBody>
      </p:sp>
    </p:spTree>
    <p:extLst>
      <p:ext uri="{BB962C8B-B14F-4D97-AF65-F5344CB8AC3E}">
        <p14:creationId xmlns:p14="http://schemas.microsoft.com/office/powerpoint/2010/main" val="1010235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5B7CE-A25A-510C-9C42-12592BFA843D}"/>
              </a:ext>
            </a:extLst>
          </p:cNvPr>
          <p:cNvSpPr>
            <a:spLocks noGrp="1"/>
          </p:cNvSpPr>
          <p:nvPr>
            <p:ph type="title"/>
          </p:nvPr>
        </p:nvSpPr>
        <p:spPr/>
        <p:txBody>
          <a:bodyPr/>
          <a:lstStyle/>
          <a:p>
            <a:r>
              <a:rPr lang="en-US" dirty="0"/>
              <a:t>Ch. 366: </a:t>
            </a:r>
            <a:r>
              <a:rPr lang="en-US" dirty="0" err="1"/>
              <a:t>Con’d</a:t>
            </a:r>
            <a:endParaRPr lang="en-US" dirty="0"/>
          </a:p>
        </p:txBody>
      </p:sp>
      <p:sp>
        <p:nvSpPr>
          <p:cNvPr id="3" name="Content Placeholder 2">
            <a:extLst>
              <a:ext uri="{FF2B5EF4-FFF2-40B4-BE49-F238E27FC236}">
                <a16:creationId xmlns:a16="http://schemas.microsoft.com/office/drawing/2014/main" id="{A195FEC8-44B7-2B23-921F-820E5385411C}"/>
              </a:ext>
            </a:extLst>
          </p:cNvPr>
          <p:cNvSpPr>
            <a:spLocks noGrp="1"/>
          </p:cNvSpPr>
          <p:nvPr>
            <p:ph idx="1"/>
          </p:nvPr>
        </p:nvSpPr>
        <p:spPr>
          <a:xfrm>
            <a:off x="914400" y="2331076"/>
            <a:ext cx="10668000" cy="4526924"/>
          </a:xfrm>
        </p:spPr>
        <p:txBody>
          <a:bodyPr/>
          <a:lstStyle/>
          <a:p>
            <a:r>
              <a:rPr lang="en-US" sz="3200" dirty="0"/>
              <a:t>Existing law prohibits any person from knowingly authorizing the operation of a motor vehicle by any person who the authorizing person knows </a:t>
            </a:r>
          </a:p>
          <a:p>
            <a:pPr marL="571500" indent="-571500">
              <a:buFont typeface="+mj-lt"/>
              <a:buAutoNum type="romanLcPeriod"/>
            </a:pPr>
            <a:r>
              <a:rPr lang="en-US" sz="3200" dirty="0"/>
              <a:t>has had his operator's license or permit suspended or revoked or </a:t>
            </a:r>
          </a:p>
          <a:p>
            <a:pPr marL="571500" indent="-571500">
              <a:buFont typeface="+mj-lt"/>
              <a:buAutoNum type="romanLcPeriod"/>
            </a:pPr>
            <a:r>
              <a:rPr lang="en-US" sz="3200" dirty="0"/>
              <a:t>has no operator's license or permit and has been previously convicted of driving without a license.</a:t>
            </a:r>
            <a:endParaRPr lang="en-US" dirty="0"/>
          </a:p>
        </p:txBody>
      </p:sp>
    </p:spTree>
    <p:extLst>
      <p:ext uri="{BB962C8B-B14F-4D97-AF65-F5344CB8AC3E}">
        <p14:creationId xmlns:p14="http://schemas.microsoft.com/office/powerpoint/2010/main" val="2169254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3174F-412C-11D1-C557-47EB4BD04665}"/>
              </a:ext>
            </a:extLst>
          </p:cNvPr>
          <p:cNvSpPr>
            <a:spLocks noGrp="1"/>
          </p:cNvSpPr>
          <p:nvPr>
            <p:ph type="title"/>
          </p:nvPr>
        </p:nvSpPr>
        <p:spPr/>
        <p:txBody>
          <a:bodyPr/>
          <a:lstStyle/>
          <a:p>
            <a:r>
              <a:rPr lang="en-US" dirty="0"/>
              <a:t>Ch. 431: Unlicensed Driving</a:t>
            </a:r>
          </a:p>
        </p:txBody>
      </p:sp>
      <p:sp>
        <p:nvSpPr>
          <p:cNvPr id="3" name="Content Placeholder 2">
            <a:extLst>
              <a:ext uri="{FF2B5EF4-FFF2-40B4-BE49-F238E27FC236}">
                <a16:creationId xmlns:a16="http://schemas.microsoft.com/office/drawing/2014/main" id="{DE2B0673-B99E-16D6-FF6E-D138D5798673}"/>
              </a:ext>
            </a:extLst>
          </p:cNvPr>
          <p:cNvSpPr>
            <a:spLocks noGrp="1"/>
          </p:cNvSpPr>
          <p:nvPr>
            <p:ph idx="1"/>
          </p:nvPr>
        </p:nvSpPr>
        <p:spPr>
          <a:xfrm>
            <a:off x="1344385" y="2362200"/>
            <a:ext cx="9503229" cy="3766456"/>
          </a:xfrm>
        </p:spPr>
        <p:txBody>
          <a:bodyPr/>
          <a:lstStyle/>
          <a:p>
            <a:r>
              <a:rPr lang="en-US" dirty="0"/>
              <a:t>Identical to Ch. 366 but also amends § 46.2-301.1 to prohibit any person from knowingly authorizing the operation of a motor vehicle by “any person who he knows has no legal right to do so”</a:t>
            </a:r>
          </a:p>
        </p:txBody>
      </p:sp>
    </p:spTree>
    <p:extLst>
      <p:ext uri="{BB962C8B-B14F-4D97-AF65-F5344CB8AC3E}">
        <p14:creationId xmlns:p14="http://schemas.microsoft.com/office/powerpoint/2010/main" val="2601610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3F006-25FB-6947-79B4-7184440E2E5D}"/>
              </a:ext>
            </a:extLst>
          </p:cNvPr>
          <p:cNvSpPr>
            <a:spLocks noGrp="1"/>
          </p:cNvSpPr>
          <p:nvPr>
            <p:ph type="title"/>
          </p:nvPr>
        </p:nvSpPr>
        <p:spPr/>
        <p:txBody>
          <a:bodyPr/>
          <a:lstStyle/>
          <a:p>
            <a:r>
              <a:rPr lang="en-US" dirty="0"/>
              <a:t>Ch. 431: (</a:t>
            </a:r>
            <a:r>
              <a:rPr lang="en-US" dirty="0" err="1"/>
              <a:t>Con’d</a:t>
            </a:r>
            <a:r>
              <a:rPr lang="en-US" dirty="0"/>
              <a:t>)</a:t>
            </a:r>
          </a:p>
        </p:txBody>
      </p:sp>
      <p:sp>
        <p:nvSpPr>
          <p:cNvPr id="3" name="Content Placeholder 2">
            <a:extLst>
              <a:ext uri="{FF2B5EF4-FFF2-40B4-BE49-F238E27FC236}">
                <a16:creationId xmlns:a16="http://schemas.microsoft.com/office/drawing/2014/main" id="{A394F25C-7E76-4001-F0B6-7D3F952A6023}"/>
              </a:ext>
            </a:extLst>
          </p:cNvPr>
          <p:cNvSpPr>
            <a:spLocks noGrp="1"/>
          </p:cNvSpPr>
          <p:nvPr>
            <p:ph idx="1"/>
          </p:nvPr>
        </p:nvSpPr>
        <p:spPr/>
        <p:txBody>
          <a:bodyPr/>
          <a:lstStyle/>
          <a:p>
            <a:r>
              <a:rPr lang="en-US" sz="3200" dirty="0"/>
              <a:t>Existing law prohibits any person from knowingly authorizing the operation of a motor vehicle by any person who the authorizing person knows </a:t>
            </a:r>
          </a:p>
          <a:p>
            <a:pPr marL="514350" indent="-514350">
              <a:buFont typeface="+mj-lt"/>
              <a:buAutoNum type="alphaLcParenR"/>
            </a:pPr>
            <a:r>
              <a:rPr lang="en-US" sz="3200" dirty="0"/>
              <a:t>has had his operator's license or permit suspended or revoked or </a:t>
            </a:r>
          </a:p>
          <a:p>
            <a:pPr marL="514350" indent="-514350">
              <a:buFont typeface="+mj-lt"/>
              <a:buAutoNum type="alphaLcParenR"/>
            </a:pPr>
            <a:r>
              <a:rPr lang="en-US" sz="3200" dirty="0"/>
              <a:t>has no operator's license or permit and has been previously convicted of driving without a license.</a:t>
            </a:r>
            <a:endParaRPr lang="en-US" dirty="0"/>
          </a:p>
        </p:txBody>
      </p:sp>
    </p:spTree>
    <p:extLst>
      <p:ext uri="{BB962C8B-B14F-4D97-AF65-F5344CB8AC3E}">
        <p14:creationId xmlns:p14="http://schemas.microsoft.com/office/powerpoint/2010/main" val="1347646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FEABE-32D2-0F4B-3763-F717D21FE23E}"/>
              </a:ext>
            </a:extLst>
          </p:cNvPr>
          <p:cNvSpPr>
            <a:spLocks noGrp="1"/>
          </p:cNvSpPr>
          <p:nvPr>
            <p:ph type="title"/>
          </p:nvPr>
        </p:nvSpPr>
        <p:spPr/>
        <p:txBody>
          <a:bodyPr/>
          <a:lstStyle/>
          <a:p>
            <a:r>
              <a:rPr lang="en-US" dirty="0"/>
              <a:t>Ch. 414: Seatbelts § 46.2-1094 </a:t>
            </a:r>
          </a:p>
        </p:txBody>
      </p:sp>
      <p:sp>
        <p:nvSpPr>
          <p:cNvPr id="3" name="Content Placeholder 2">
            <a:extLst>
              <a:ext uri="{FF2B5EF4-FFF2-40B4-BE49-F238E27FC236}">
                <a16:creationId xmlns:a16="http://schemas.microsoft.com/office/drawing/2014/main" id="{33684AF6-ED84-3E71-82DA-5E7898B5FB2A}"/>
              </a:ext>
            </a:extLst>
          </p:cNvPr>
          <p:cNvSpPr>
            <a:spLocks noGrp="1"/>
          </p:cNvSpPr>
          <p:nvPr>
            <p:ph idx="1"/>
          </p:nvPr>
        </p:nvSpPr>
        <p:spPr>
          <a:xfrm>
            <a:off x="772731" y="1600202"/>
            <a:ext cx="11062953" cy="5257797"/>
          </a:xfrm>
        </p:spPr>
        <p:txBody>
          <a:bodyPr/>
          <a:lstStyle/>
          <a:p>
            <a:r>
              <a:rPr lang="en-US" dirty="0"/>
              <a:t>Requires all adult passengers in a motor vehicle equipped with a safety belt system to wear such safety belt system when the motor vehicle is in motion on a public highway. </a:t>
            </a:r>
          </a:p>
          <a:p>
            <a:r>
              <a:rPr lang="en-US" dirty="0"/>
              <a:t>Current law requires adult passengers to wear such safety belts when occupying the front seat.</a:t>
            </a:r>
          </a:p>
          <a:p>
            <a:r>
              <a:rPr lang="en-US" dirty="0"/>
              <a:t>Note that § 46.2-1094 states “F. No law-enforcement officer shall stop a motor vehicle for a violation of this section. No evidence discovered or obtained as the result of a stop in violation of this subsection, including evidence discovered or obtained with the operator's consent, shall be admissible in any trial, hearing, or other proceeding.”</a:t>
            </a:r>
          </a:p>
        </p:txBody>
      </p:sp>
    </p:spTree>
    <p:extLst>
      <p:ext uri="{BB962C8B-B14F-4D97-AF65-F5344CB8AC3E}">
        <p14:creationId xmlns:p14="http://schemas.microsoft.com/office/powerpoint/2010/main" val="358781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F1B85-20C4-5C00-4690-322250DAC1C2}"/>
              </a:ext>
            </a:extLst>
          </p:cNvPr>
          <p:cNvSpPr>
            <a:spLocks noGrp="1"/>
          </p:cNvSpPr>
          <p:nvPr>
            <p:ph type="title"/>
          </p:nvPr>
        </p:nvSpPr>
        <p:spPr/>
        <p:txBody>
          <a:bodyPr/>
          <a:lstStyle/>
          <a:p>
            <a:r>
              <a:rPr lang="en-US" dirty="0"/>
              <a:t>Ch. 648: Exhibition Driving</a:t>
            </a:r>
          </a:p>
        </p:txBody>
      </p:sp>
      <p:sp>
        <p:nvSpPr>
          <p:cNvPr id="3" name="Content Placeholder 2">
            <a:extLst>
              <a:ext uri="{FF2B5EF4-FFF2-40B4-BE49-F238E27FC236}">
                <a16:creationId xmlns:a16="http://schemas.microsoft.com/office/drawing/2014/main" id="{BBB2E3FF-CD0B-D374-D064-F63449878CE4}"/>
              </a:ext>
            </a:extLst>
          </p:cNvPr>
          <p:cNvSpPr>
            <a:spLocks noGrp="1"/>
          </p:cNvSpPr>
          <p:nvPr>
            <p:ph idx="1"/>
          </p:nvPr>
        </p:nvSpPr>
        <p:spPr>
          <a:xfrm>
            <a:off x="609600" y="1508125"/>
            <a:ext cx="11419268" cy="5257800"/>
          </a:xfrm>
        </p:spPr>
        <p:txBody>
          <a:bodyPr/>
          <a:lstStyle/>
          <a:p>
            <a:r>
              <a:rPr lang="en-US" dirty="0"/>
              <a:t>Amends §§ 46.2-865 - 46.2-867, adds § 46.2-867.1 to prohibit</a:t>
            </a:r>
          </a:p>
          <a:p>
            <a:pPr marL="571500" indent="-571500">
              <a:buFont typeface="+mj-lt"/>
              <a:buAutoNum type="romanLcPeriod"/>
            </a:pPr>
            <a:r>
              <a:rPr lang="en-US" dirty="0"/>
              <a:t>slowing or stopping traffic for a race or exhibition driving; </a:t>
            </a:r>
          </a:p>
          <a:p>
            <a:pPr marL="571500" indent="-571500">
              <a:buFont typeface="+mj-lt"/>
              <a:buAutoNum type="romanLcPeriod"/>
            </a:pPr>
            <a:r>
              <a:rPr lang="en-US" dirty="0"/>
              <a:t>riding as a passenger on the hood or roof of a motor vehicle during a race or exhibition driving; or </a:t>
            </a:r>
          </a:p>
          <a:p>
            <a:pPr marL="571500" indent="-571500">
              <a:buFont typeface="+mj-lt"/>
              <a:buAutoNum type="romanLcPeriod"/>
            </a:pPr>
            <a:r>
              <a:rPr lang="en-US" dirty="0"/>
              <a:t>aiding or abetting exhibition driving. </a:t>
            </a:r>
          </a:p>
          <a:p>
            <a:r>
              <a:rPr lang="en-US" dirty="0"/>
              <a:t>The bill establishes penalties for violations and establishes a process for impounding or immobilizing motor vehicles driven by persons arrested for exhibition driving. </a:t>
            </a:r>
          </a:p>
          <a:p>
            <a:r>
              <a:rPr lang="en-US" dirty="0"/>
              <a:t>The bill had an emergency clause and took effective immediately upon signing. </a:t>
            </a:r>
          </a:p>
        </p:txBody>
      </p:sp>
    </p:spTree>
    <p:extLst>
      <p:ext uri="{BB962C8B-B14F-4D97-AF65-F5344CB8AC3E}">
        <p14:creationId xmlns:p14="http://schemas.microsoft.com/office/powerpoint/2010/main" val="729240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5E8C7-A27F-3B51-CD5A-439AD50B8C87}"/>
              </a:ext>
            </a:extLst>
          </p:cNvPr>
          <p:cNvSpPr>
            <a:spLocks noGrp="1"/>
          </p:cNvSpPr>
          <p:nvPr>
            <p:ph type="title"/>
          </p:nvPr>
        </p:nvSpPr>
        <p:spPr/>
        <p:txBody>
          <a:bodyPr/>
          <a:lstStyle/>
          <a:p>
            <a:r>
              <a:rPr lang="en-US" dirty="0"/>
              <a:t>Ch. 652: Intelligent Speed Assistance</a:t>
            </a:r>
          </a:p>
        </p:txBody>
      </p:sp>
      <p:sp>
        <p:nvSpPr>
          <p:cNvPr id="3" name="Content Placeholder 2">
            <a:extLst>
              <a:ext uri="{FF2B5EF4-FFF2-40B4-BE49-F238E27FC236}">
                <a16:creationId xmlns:a16="http://schemas.microsoft.com/office/drawing/2014/main" id="{FD950014-53C8-6190-7D29-1EA7FEDF32B6}"/>
              </a:ext>
            </a:extLst>
          </p:cNvPr>
          <p:cNvSpPr>
            <a:spLocks noGrp="1"/>
          </p:cNvSpPr>
          <p:nvPr>
            <p:ph idx="1"/>
          </p:nvPr>
        </p:nvSpPr>
        <p:spPr/>
        <p:txBody>
          <a:bodyPr/>
          <a:lstStyle/>
          <a:p>
            <a:r>
              <a:rPr lang="en-US" dirty="0"/>
              <a:t>Amends §§ 46.2-393, 46.2-394, 46.2-398, 46.2-506, and 46.2-865 and adds § 46.2-507 </a:t>
            </a:r>
          </a:p>
          <a:p>
            <a:r>
              <a:rPr lang="en-US" dirty="0"/>
              <a:t>Establishes the Intelligent Speed Assistance Program to be administered by the Commission on the Virginia Alcohol Safety Action Program. </a:t>
            </a:r>
          </a:p>
          <a:p>
            <a:r>
              <a:rPr lang="en-US" dirty="0"/>
              <a:t>The bill authorizes enrollment in such Program as an alternative to suspending a person's driver's license upon such person's conviction of certain speed-related offenses. </a:t>
            </a:r>
          </a:p>
        </p:txBody>
      </p:sp>
    </p:spTree>
    <p:extLst>
      <p:ext uri="{BB962C8B-B14F-4D97-AF65-F5344CB8AC3E}">
        <p14:creationId xmlns:p14="http://schemas.microsoft.com/office/powerpoint/2010/main" val="3964618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CC677-4277-F6E2-7F21-A6CC45B8CD07}"/>
              </a:ext>
            </a:extLst>
          </p:cNvPr>
          <p:cNvSpPr>
            <a:spLocks noGrp="1"/>
          </p:cNvSpPr>
          <p:nvPr>
            <p:ph type="title"/>
          </p:nvPr>
        </p:nvSpPr>
        <p:spPr/>
        <p:txBody>
          <a:bodyPr/>
          <a:lstStyle/>
          <a:p>
            <a:r>
              <a:rPr lang="en-US" dirty="0"/>
              <a:t>Ch. 652: </a:t>
            </a:r>
            <a:r>
              <a:rPr lang="en-US" dirty="0" err="1"/>
              <a:t>Con’d</a:t>
            </a:r>
            <a:endParaRPr lang="en-US" dirty="0"/>
          </a:p>
        </p:txBody>
      </p:sp>
      <p:sp>
        <p:nvSpPr>
          <p:cNvPr id="3" name="Content Placeholder 2">
            <a:extLst>
              <a:ext uri="{FF2B5EF4-FFF2-40B4-BE49-F238E27FC236}">
                <a16:creationId xmlns:a16="http://schemas.microsoft.com/office/drawing/2014/main" id="{279B574D-7745-6637-7617-23EE78FFB8CA}"/>
              </a:ext>
            </a:extLst>
          </p:cNvPr>
          <p:cNvSpPr>
            <a:spLocks noGrp="1"/>
          </p:cNvSpPr>
          <p:nvPr>
            <p:ph idx="1"/>
          </p:nvPr>
        </p:nvSpPr>
        <p:spPr/>
        <p:txBody>
          <a:bodyPr/>
          <a:lstStyle/>
          <a:p>
            <a:r>
              <a:rPr lang="en-US" dirty="0"/>
              <a:t>The bill requires a court to order enrollment in such Program for a person convicted of reckless driving and who was found to have been driving in excess of 100 miles per hour. </a:t>
            </a:r>
          </a:p>
          <a:p>
            <a:r>
              <a:rPr lang="en-US" sz="3200" dirty="0"/>
              <a:t>The bill requires the Commissioner of the Department of Motor Vehicles to provide the option, in a written notice, for enrollment in such Program instead of license suspension for a person who has accumulated certain amounts of demerit points, and if such person does not respond to such written notice within 30 days, the bill requires such suspension of his license.</a:t>
            </a:r>
            <a:endParaRPr lang="en-US" dirty="0"/>
          </a:p>
        </p:txBody>
      </p:sp>
    </p:spTree>
    <p:extLst>
      <p:ext uri="{BB962C8B-B14F-4D97-AF65-F5344CB8AC3E}">
        <p14:creationId xmlns:p14="http://schemas.microsoft.com/office/powerpoint/2010/main" val="1289802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AD64F-23EA-222C-8879-2200F4271534}"/>
              </a:ext>
            </a:extLst>
          </p:cNvPr>
          <p:cNvSpPr>
            <a:spLocks noGrp="1"/>
          </p:cNvSpPr>
          <p:nvPr>
            <p:ph type="title"/>
          </p:nvPr>
        </p:nvSpPr>
        <p:spPr/>
        <p:txBody>
          <a:bodyPr/>
          <a:lstStyle/>
          <a:p>
            <a:r>
              <a:rPr lang="en-US" dirty="0"/>
              <a:t>Ch. 652: </a:t>
            </a:r>
            <a:r>
              <a:rPr lang="en-US" dirty="0" err="1"/>
              <a:t>Con’d</a:t>
            </a:r>
            <a:endParaRPr lang="en-US" dirty="0"/>
          </a:p>
        </p:txBody>
      </p:sp>
      <p:sp>
        <p:nvSpPr>
          <p:cNvPr id="3" name="Content Placeholder 2">
            <a:extLst>
              <a:ext uri="{FF2B5EF4-FFF2-40B4-BE49-F238E27FC236}">
                <a16:creationId xmlns:a16="http://schemas.microsoft.com/office/drawing/2014/main" id="{83270DD7-D678-1781-7C75-27BCD41C522D}"/>
              </a:ext>
            </a:extLst>
          </p:cNvPr>
          <p:cNvSpPr>
            <a:spLocks noGrp="1"/>
          </p:cNvSpPr>
          <p:nvPr>
            <p:ph idx="1"/>
          </p:nvPr>
        </p:nvSpPr>
        <p:spPr/>
        <p:txBody>
          <a:bodyPr/>
          <a:lstStyle/>
          <a:p>
            <a:r>
              <a:rPr lang="en-US" dirty="0"/>
              <a:t>The bill requires any person enrolled in the Program to enter into and successfully complete the Program and install an intelligent speed assistance system, defined in the bill, in any motor vehicle owned by or registered to the participant and prohibits such person from driving any motor vehicle that does not have such a system installed. </a:t>
            </a:r>
          </a:p>
          <a:p>
            <a:r>
              <a:rPr lang="en-US" dirty="0"/>
              <a:t>The bill creates a Class 1 misdemeanor for tampering with or attempting to bypass or circumvent such a system. </a:t>
            </a:r>
          </a:p>
        </p:txBody>
      </p:sp>
    </p:spTree>
    <p:extLst>
      <p:ext uri="{BB962C8B-B14F-4D97-AF65-F5344CB8AC3E}">
        <p14:creationId xmlns:p14="http://schemas.microsoft.com/office/powerpoint/2010/main" val="682704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054AA-03EC-233E-FC04-D994AC163ABF}"/>
              </a:ext>
            </a:extLst>
          </p:cNvPr>
          <p:cNvSpPr>
            <a:spLocks noGrp="1"/>
          </p:cNvSpPr>
          <p:nvPr>
            <p:ph type="title"/>
          </p:nvPr>
        </p:nvSpPr>
        <p:spPr/>
        <p:txBody>
          <a:bodyPr/>
          <a:lstStyle/>
          <a:p>
            <a:r>
              <a:rPr lang="en-US" dirty="0"/>
              <a:t>Ch. 652: </a:t>
            </a:r>
            <a:r>
              <a:rPr lang="en-US" dirty="0" err="1"/>
              <a:t>Con’d</a:t>
            </a:r>
            <a:endParaRPr lang="en-US" dirty="0"/>
          </a:p>
        </p:txBody>
      </p:sp>
      <p:sp>
        <p:nvSpPr>
          <p:cNvPr id="3" name="Content Placeholder 2">
            <a:extLst>
              <a:ext uri="{FF2B5EF4-FFF2-40B4-BE49-F238E27FC236}">
                <a16:creationId xmlns:a16="http://schemas.microsoft.com/office/drawing/2014/main" id="{91CB5FA9-F97D-8B14-FD43-F585F067C095}"/>
              </a:ext>
            </a:extLst>
          </p:cNvPr>
          <p:cNvSpPr>
            <a:spLocks noGrp="1"/>
          </p:cNvSpPr>
          <p:nvPr>
            <p:ph idx="1"/>
          </p:nvPr>
        </p:nvSpPr>
        <p:spPr/>
        <p:txBody>
          <a:bodyPr/>
          <a:lstStyle/>
          <a:p>
            <a:r>
              <a:rPr lang="en-US" sz="3200" dirty="0"/>
              <a:t>The bill provides that any person who enters into the Program prior to trial may pre-qualify with the Program to have an intelligent speed assistance system installed on any motor vehicle owned or operated by him and that the court may consider such pre-qualification and installation.</a:t>
            </a:r>
            <a:endParaRPr lang="en-US" dirty="0"/>
          </a:p>
        </p:txBody>
      </p:sp>
    </p:spTree>
    <p:extLst>
      <p:ext uri="{BB962C8B-B14F-4D97-AF65-F5344CB8AC3E}">
        <p14:creationId xmlns:p14="http://schemas.microsoft.com/office/powerpoint/2010/main" val="3520698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0B9E0-91C8-1331-7226-19A85BCCFCD1}"/>
              </a:ext>
            </a:extLst>
          </p:cNvPr>
          <p:cNvSpPr>
            <a:spLocks noGrp="1"/>
          </p:cNvSpPr>
          <p:nvPr>
            <p:ph type="title"/>
          </p:nvPr>
        </p:nvSpPr>
        <p:spPr/>
        <p:txBody>
          <a:bodyPr/>
          <a:lstStyle/>
          <a:p>
            <a:r>
              <a:rPr lang="en-US" dirty="0"/>
              <a:t>Ch. 670: Photo Speed Monitoring</a:t>
            </a:r>
          </a:p>
        </p:txBody>
      </p:sp>
      <p:sp>
        <p:nvSpPr>
          <p:cNvPr id="3" name="Content Placeholder 2">
            <a:extLst>
              <a:ext uri="{FF2B5EF4-FFF2-40B4-BE49-F238E27FC236}">
                <a16:creationId xmlns:a16="http://schemas.microsoft.com/office/drawing/2014/main" id="{9C578335-AF41-BAEC-59B5-2E94C95FBCB8}"/>
              </a:ext>
            </a:extLst>
          </p:cNvPr>
          <p:cNvSpPr>
            <a:spLocks noGrp="1"/>
          </p:cNvSpPr>
          <p:nvPr>
            <p:ph idx="1"/>
          </p:nvPr>
        </p:nvSpPr>
        <p:spPr/>
        <p:txBody>
          <a:bodyPr/>
          <a:lstStyle/>
          <a:p>
            <a:r>
              <a:rPr lang="en-US" dirty="0"/>
              <a:t>Amends § 46.2-882.1.</a:t>
            </a:r>
          </a:p>
          <a:p>
            <a:r>
              <a:rPr lang="en-US" dirty="0"/>
              <a:t>Requires photographs, microphotographs, or other recorded images, or documentation, produced by a photo speed monitoring device placed in a school crossing zone to depict or confirm a portable sign or tilt-over sign that is in position and blinking or otherwise activated, indicating the school crossing zone, at the time of such vehicle speed violation in order for a sworn certificate to be considered prima facie evidence for purposes of enforcing vehicle speed violations.</a:t>
            </a:r>
          </a:p>
        </p:txBody>
      </p:sp>
    </p:spTree>
    <p:extLst>
      <p:ext uri="{BB962C8B-B14F-4D97-AF65-F5344CB8AC3E}">
        <p14:creationId xmlns:p14="http://schemas.microsoft.com/office/powerpoint/2010/main" val="383502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11927-B09A-6DF0-D221-73001CFB7FAB}"/>
              </a:ext>
            </a:extLst>
          </p:cNvPr>
          <p:cNvSpPr>
            <a:spLocks noGrp="1"/>
          </p:cNvSpPr>
          <p:nvPr>
            <p:ph type="title"/>
          </p:nvPr>
        </p:nvSpPr>
        <p:spPr/>
        <p:txBody>
          <a:bodyPr/>
          <a:lstStyle/>
          <a:p>
            <a:r>
              <a:rPr lang="en-US" dirty="0"/>
              <a:t>Reporting Requirement</a:t>
            </a:r>
          </a:p>
        </p:txBody>
      </p:sp>
      <p:sp>
        <p:nvSpPr>
          <p:cNvPr id="3" name="Content Placeholder 2">
            <a:extLst>
              <a:ext uri="{FF2B5EF4-FFF2-40B4-BE49-F238E27FC236}">
                <a16:creationId xmlns:a16="http://schemas.microsoft.com/office/drawing/2014/main" id="{F3833139-B97F-761B-30D4-4A744DB50660}"/>
              </a:ext>
            </a:extLst>
          </p:cNvPr>
          <p:cNvSpPr>
            <a:spLocks noGrp="1"/>
          </p:cNvSpPr>
          <p:nvPr>
            <p:ph idx="1"/>
          </p:nvPr>
        </p:nvSpPr>
        <p:spPr/>
        <p:txBody>
          <a:bodyPr/>
          <a:lstStyle/>
          <a:p>
            <a:r>
              <a:rPr lang="en-US" dirty="0"/>
              <a:t>“No later than three business days after seeking disclosure of real-time location data or subscriber data pursuant to this subsection, the investigative or law-enforcement officer seeking the information shall file with the appropriate court a written statement setting forth the facts giving rise to the emergency and the facts as to why the person whose real-time location data or subscriber data was sought is believed to be important in addressing the emergency.”</a:t>
            </a:r>
          </a:p>
          <a:p>
            <a:r>
              <a:rPr lang="en-US" dirty="0"/>
              <a:t>Previously this applied only to exception #5.</a:t>
            </a:r>
          </a:p>
          <a:p>
            <a:r>
              <a:rPr lang="en-US" dirty="0"/>
              <a:t>To which one of the 6 exceptions does this reporting rule apply now? Not clear. </a:t>
            </a:r>
          </a:p>
          <a:p>
            <a:endParaRPr lang="en-US" dirty="0"/>
          </a:p>
        </p:txBody>
      </p:sp>
    </p:spTree>
    <p:extLst>
      <p:ext uri="{BB962C8B-B14F-4D97-AF65-F5344CB8AC3E}">
        <p14:creationId xmlns:p14="http://schemas.microsoft.com/office/powerpoint/2010/main" val="212061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CDFEA-B132-C043-8DBE-1901A92472CC}"/>
              </a:ext>
            </a:extLst>
          </p:cNvPr>
          <p:cNvSpPr>
            <a:spLocks noGrp="1"/>
          </p:cNvSpPr>
          <p:nvPr>
            <p:ph type="title"/>
          </p:nvPr>
        </p:nvSpPr>
        <p:spPr/>
        <p:txBody>
          <a:bodyPr/>
          <a:lstStyle/>
          <a:p>
            <a:r>
              <a:rPr lang="en-US" dirty="0"/>
              <a:t>Ch. 718 – Trailer Exemption </a:t>
            </a:r>
            <a:br>
              <a:rPr lang="en-US" dirty="0"/>
            </a:br>
            <a:r>
              <a:rPr lang="en-US" dirty="0"/>
              <a:t>From Tail/Brake Lights </a:t>
            </a:r>
          </a:p>
        </p:txBody>
      </p:sp>
      <p:sp>
        <p:nvSpPr>
          <p:cNvPr id="3" name="Content Placeholder 2">
            <a:extLst>
              <a:ext uri="{FF2B5EF4-FFF2-40B4-BE49-F238E27FC236}">
                <a16:creationId xmlns:a16="http://schemas.microsoft.com/office/drawing/2014/main" id="{6806D7A9-D7C7-136D-8912-559D04AE0BFF}"/>
              </a:ext>
            </a:extLst>
          </p:cNvPr>
          <p:cNvSpPr>
            <a:spLocks noGrp="1"/>
          </p:cNvSpPr>
          <p:nvPr>
            <p:ph idx="1"/>
          </p:nvPr>
        </p:nvSpPr>
        <p:spPr>
          <a:xfrm>
            <a:off x="1034142" y="2090056"/>
            <a:ext cx="10548257" cy="4767943"/>
          </a:xfrm>
        </p:spPr>
        <p:txBody>
          <a:bodyPr/>
          <a:lstStyle/>
          <a:p>
            <a:r>
              <a:rPr lang="en-US" dirty="0"/>
              <a:t>Amends § 46.2-1088.5</a:t>
            </a:r>
          </a:p>
          <a:p>
            <a:r>
              <a:rPr lang="en-US" dirty="0"/>
              <a:t>Trailers exempt from registration may operate on highways (NOT interstates) without tail lights or brake lights when equipped with </a:t>
            </a:r>
          </a:p>
          <a:p>
            <a:pPr marL="571500" indent="-571500">
              <a:buFont typeface="+mj-lt"/>
              <a:buAutoNum type="romanLcPeriod"/>
            </a:pPr>
            <a:r>
              <a:rPr lang="en-US" dirty="0"/>
              <a:t>two or more reflectors of a type approved by the Superintendent or </a:t>
            </a:r>
          </a:p>
          <a:p>
            <a:pPr marL="571500" indent="-571500">
              <a:buFont typeface="+mj-lt"/>
              <a:buAutoNum type="romanLcPeriod"/>
            </a:pPr>
            <a:r>
              <a:rPr lang="en-US" dirty="0"/>
              <a:t>at least 100 square inches of solid reflectorized material.</a:t>
            </a:r>
          </a:p>
          <a:p>
            <a:r>
              <a:rPr lang="en-US" dirty="0"/>
              <a:t>Exemption does not apply in Planning District 8 (Northern Va.)</a:t>
            </a:r>
          </a:p>
        </p:txBody>
      </p:sp>
    </p:spTree>
    <p:extLst>
      <p:ext uri="{BB962C8B-B14F-4D97-AF65-F5344CB8AC3E}">
        <p14:creationId xmlns:p14="http://schemas.microsoft.com/office/powerpoint/2010/main" val="2978871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BBBC8-4358-4E06-E914-942D5CCEBB62}"/>
              </a:ext>
            </a:extLst>
          </p:cNvPr>
          <p:cNvSpPr>
            <a:spLocks noGrp="1"/>
          </p:cNvSpPr>
          <p:nvPr>
            <p:ph type="title"/>
          </p:nvPr>
        </p:nvSpPr>
        <p:spPr/>
        <p:txBody>
          <a:bodyPr/>
          <a:lstStyle/>
          <a:p>
            <a:r>
              <a:rPr lang="en-US" dirty="0"/>
              <a:t>Unlit Trailers - Rules</a:t>
            </a:r>
          </a:p>
        </p:txBody>
      </p:sp>
      <p:sp>
        <p:nvSpPr>
          <p:cNvPr id="3" name="Content Placeholder 2">
            <a:extLst>
              <a:ext uri="{FF2B5EF4-FFF2-40B4-BE49-F238E27FC236}">
                <a16:creationId xmlns:a16="http://schemas.microsoft.com/office/drawing/2014/main" id="{E99D7171-5155-73E5-D0D3-C5BB9B0CE794}"/>
              </a:ext>
            </a:extLst>
          </p:cNvPr>
          <p:cNvSpPr>
            <a:spLocks noGrp="1"/>
          </p:cNvSpPr>
          <p:nvPr>
            <p:ph idx="1"/>
          </p:nvPr>
        </p:nvSpPr>
        <p:spPr/>
        <p:txBody>
          <a:bodyPr/>
          <a:lstStyle/>
          <a:p>
            <a:r>
              <a:rPr lang="en-US" dirty="0"/>
              <a:t>Trailer shall keep to the rightmost lane when operating on such a highway, except when turning at an intersection or avoiding any hazard. </a:t>
            </a:r>
          </a:p>
          <a:p>
            <a:r>
              <a:rPr lang="en-US" dirty="0"/>
              <a:t>Trailer shall not be operated on the highways of the Commonwealth:</a:t>
            </a:r>
          </a:p>
          <a:p>
            <a:pPr marL="514350" indent="-514350">
              <a:buFont typeface="+mj-lt"/>
              <a:buAutoNum type="alphaLcParenR"/>
            </a:pPr>
            <a:r>
              <a:rPr lang="en-US" dirty="0"/>
              <a:t>during any time when, because of rain, smoke, fog, snow, sleet, insufficient light, or other unfavorable atmospheric conditions, visibility is reduced to a degree whereby persons or vehicles on the highway are not clearly discernible at a distance of 500 feet or </a:t>
            </a:r>
          </a:p>
          <a:p>
            <a:pPr marL="514350" indent="-514350">
              <a:buFont typeface="+mj-lt"/>
              <a:buAutoNum type="alphaLcParenR"/>
            </a:pPr>
            <a:r>
              <a:rPr lang="en-US" dirty="0"/>
              <a:t>whenever windshield wipers are in use as a result of fog, rain, sleet, or snow.</a:t>
            </a:r>
          </a:p>
        </p:txBody>
      </p:sp>
    </p:spTree>
    <p:extLst>
      <p:ext uri="{BB962C8B-B14F-4D97-AF65-F5344CB8AC3E}">
        <p14:creationId xmlns:p14="http://schemas.microsoft.com/office/powerpoint/2010/main" val="2713507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19B5C0-5595-7B49-96C0-844B98C4BF82}"/>
              </a:ext>
            </a:extLst>
          </p:cNvPr>
          <p:cNvSpPr>
            <a:spLocks noGrp="1"/>
          </p:cNvSpPr>
          <p:nvPr>
            <p:ph type="title" idx="4294967295"/>
          </p:nvPr>
        </p:nvSpPr>
        <p:spPr>
          <a:xfrm>
            <a:off x="1625600" y="4287520"/>
            <a:ext cx="9631680" cy="1197928"/>
          </a:xfrm>
        </p:spPr>
        <p:txBody>
          <a:bodyPr/>
          <a:lstStyle/>
          <a:p>
            <a:pPr algn="l"/>
            <a:r>
              <a:rPr lang="en-US" b="1" dirty="0"/>
              <a:t>Law Enforcement Regulatory &amp; </a:t>
            </a:r>
            <a:br>
              <a:rPr lang="en-US" b="1" dirty="0"/>
            </a:br>
            <a:r>
              <a:rPr lang="en-US" b="1" dirty="0"/>
              <a:t>Reporting Requirements</a:t>
            </a:r>
          </a:p>
        </p:txBody>
      </p:sp>
    </p:spTree>
    <p:extLst>
      <p:ext uri="{BB962C8B-B14F-4D97-AF65-F5344CB8AC3E}">
        <p14:creationId xmlns:p14="http://schemas.microsoft.com/office/powerpoint/2010/main" val="3998217513"/>
      </p:ext>
    </p:extLst>
  </p:cSld>
  <p:clrMapOvr>
    <a:masterClrMapping/>
  </p:clrMapOvr>
  <p:transition spd="med"/>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8AA83-C494-BA9A-4947-35A53E417AB9}"/>
              </a:ext>
            </a:extLst>
          </p:cNvPr>
          <p:cNvSpPr>
            <a:spLocks noGrp="1"/>
          </p:cNvSpPr>
          <p:nvPr>
            <p:ph type="title"/>
          </p:nvPr>
        </p:nvSpPr>
        <p:spPr/>
        <p:txBody>
          <a:bodyPr/>
          <a:lstStyle/>
          <a:p>
            <a:r>
              <a:rPr lang="en-US" dirty="0"/>
              <a:t>Ch. 69: Fire Programs Fund; aid to localities, Requirement for emergency incidents reporting.</a:t>
            </a:r>
          </a:p>
        </p:txBody>
      </p:sp>
      <p:sp>
        <p:nvSpPr>
          <p:cNvPr id="3" name="Content Placeholder 2">
            <a:extLst>
              <a:ext uri="{FF2B5EF4-FFF2-40B4-BE49-F238E27FC236}">
                <a16:creationId xmlns:a16="http://schemas.microsoft.com/office/drawing/2014/main" id="{551736EF-4001-8895-8FB7-4E0E620C2D8C}"/>
              </a:ext>
            </a:extLst>
          </p:cNvPr>
          <p:cNvSpPr>
            <a:spLocks noGrp="1"/>
          </p:cNvSpPr>
          <p:nvPr>
            <p:ph idx="1"/>
          </p:nvPr>
        </p:nvSpPr>
        <p:spPr>
          <a:xfrm>
            <a:off x="1068946" y="2112134"/>
            <a:ext cx="10513454" cy="4745865"/>
          </a:xfrm>
        </p:spPr>
        <p:txBody>
          <a:bodyPr/>
          <a:lstStyle/>
          <a:p>
            <a:r>
              <a:rPr lang="en-US" dirty="0"/>
              <a:t>Amends §38.2-401</a:t>
            </a:r>
          </a:p>
          <a:p>
            <a:r>
              <a:rPr lang="en-US" dirty="0"/>
              <a:t>Requires that, in order to remain eligible for funding from the Fire Programs Fund, a locality must report all emergency incidents through the National Emergency Response Information System while sharing such emergency incident data with the Department of Fire Programs. </a:t>
            </a:r>
          </a:p>
          <a:p>
            <a:r>
              <a:rPr lang="en-US" dirty="0"/>
              <a:t>The bill has a delayed effective date of July 1, 2026. </a:t>
            </a:r>
          </a:p>
        </p:txBody>
      </p:sp>
    </p:spTree>
    <p:extLst>
      <p:ext uri="{BB962C8B-B14F-4D97-AF65-F5344CB8AC3E}">
        <p14:creationId xmlns:p14="http://schemas.microsoft.com/office/powerpoint/2010/main" val="3320166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67BE2-767C-5100-A812-FDD73BA311C1}"/>
              </a:ext>
            </a:extLst>
          </p:cNvPr>
          <p:cNvSpPr>
            <a:spLocks noGrp="1"/>
          </p:cNvSpPr>
          <p:nvPr>
            <p:ph type="title"/>
          </p:nvPr>
        </p:nvSpPr>
        <p:spPr/>
        <p:txBody>
          <a:bodyPr/>
          <a:lstStyle/>
          <a:p>
            <a:r>
              <a:rPr lang="en-US" dirty="0"/>
              <a:t>Ch. 720 – License Plate Readers</a:t>
            </a:r>
          </a:p>
        </p:txBody>
      </p:sp>
      <p:sp>
        <p:nvSpPr>
          <p:cNvPr id="3" name="Content Placeholder 2">
            <a:extLst>
              <a:ext uri="{FF2B5EF4-FFF2-40B4-BE49-F238E27FC236}">
                <a16:creationId xmlns:a16="http://schemas.microsoft.com/office/drawing/2014/main" id="{502803D8-B905-F644-2673-123CAB25C5E9}"/>
              </a:ext>
            </a:extLst>
          </p:cNvPr>
          <p:cNvSpPr>
            <a:spLocks noGrp="1"/>
          </p:cNvSpPr>
          <p:nvPr>
            <p:ph idx="1"/>
          </p:nvPr>
        </p:nvSpPr>
        <p:spPr/>
        <p:txBody>
          <a:bodyPr/>
          <a:lstStyle/>
          <a:p>
            <a:r>
              <a:rPr lang="en-US" dirty="0"/>
              <a:t>Defines "Automatic license plate recognition system" as a system of one or more high-speed cameras used in combination with computer algorithms to convert images of license plates, vehicles, or a combination of both into computer-readable data.</a:t>
            </a:r>
          </a:p>
          <a:p>
            <a:r>
              <a:rPr lang="en-US" dirty="0"/>
              <a:t>Sets limits on lawful use of ALPRs, establishes contract guidelines, and requires approval for ALPR technologies. </a:t>
            </a:r>
          </a:p>
          <a:p>
            <a:r>
              <a:rPr lang="en-US" dirty="0"/>
              <a:t>Sets requirements for audits, record keeping and destruction of those records. </a:t>
            </a:r>
          </a:p>
          <a:p>
            <a:endParaRPr lang="en-US" dirty="0"/>
          </a:p>
        </p:txBody>
      </p:sp>
    </p:spTree>
    <p:extLst>
      <p:ext uri="{BB962C8B-B14F-4D97-AF65-F5344CB8AC3E}">
        <p14:creationId xmlns:p14="http://schemas.microsoft.com/office/powerpoint/2010/main" val="1319601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CB4D6-0AB4-F90D-4FEB-CC24A1DCAACD}"/>
              </a:ext>
            </a:extLst>
          </p:cNvPr>
          <p:cNvSpPr>
            <a:spLocks noGrp="1"/>
          </p:cNvSpPr>
          <p:nvPr>
            <p:ph type="title"/>
          </p:nvPr>
        </p:nvSpPr>
        <p:spPr/>
        <p:txBody>
          <a:bodyPr/>
          <a:lstStyle/>
          <a:p>
            <a:r>
              <a:rPr lang="en-US" dirty="0"/>
              <a:t>Effective Date</a:t>
            </a:r>
          </a:p>
        </p:txBody>
      </p:sp>
      <p:sp>
        <p:nvSpPr>
          <p:cNvPr id="3" name="Content Placeholder 2">
            <a:extLst>
              <a:ext uri="{FF2B5EF4-FFF2-40B4-BE49-F238E27FC236}">
                <a16:creationId xmlns:a16="http://schemas.microsoft.com/office/drawing/2014/main" id="{4A72ED16-776D-0684-58C2-684527F2F711}"/>
              </a:ext>
            </a:extLst>
          </p:cNvPr>
          <p:cNvSpPr>
            <a:spLocks noGrp="1"/>
          </p:cNvSpPr>
          <p:nvPr>
            <p:ph idx="1"/>
          </p:nvPr>
        </p:nvSpPr>
        <p:spPr/>
        <p:txBody>
          <a:bodyPr/>
          <a:lstStyle/>
          <a:p>
            <a:r>
              <a:rPr lang="en-US" dirty="0"/>
              <a:t>Most provisions effective July 1, 2025 and are NOT retroactive. </a:t>
            </a:r>
          </a:p>
          <a:p>
            <a:r>
              <a:rPr lang="en-US" dirty="0"/>
              <a:t>Restrictions on contracting shall become effective on July 1, 2026. </a:t>
            </a:r>
          </a:p>
          <a:p>
            <a:r>
              <a:rPr lang="en-US" dirty="0"/>
              <a:t>Any law-enforcement agency may enter into or continue an existing contract with a vendor for the installation, use, or maintenance of an automatic license plate recognition system prior to July 1, 2026</a:t>
            </a:r>
          </a:p>
          <a:p>
            <a:r>
              <a:rPr lang="en-US" dirty="0"/>
              <a:t>However, after such date the terms of such contract must comply with the provisions of subsection C of § 2.2-5517 of the Code of Virginia, as created by this act.</a:t>
            </a:r>
          </a:p>
        </p:txBody>
      </p:sp>
    </p:spTree>
    <p:extLst>
      <p:ext uri="{BB962C8B-B14F-4D97-AF65-F5344CB8AC3E}">
        <p14:creationId xmlns:p14="http://schemas.microsoft.com/office/powerpoint/2010/main" val="1065534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175EC-9F27-1BDD-9916-7D98186DF4CB}"/>
              </a:ext>
            </a:extLst>
          </p:cNvPr>
          <p:cNvSpPr>
            <a:spLocks noGrp="1"/>
          </p:cNvSpPr>
          <p:nvPr>
            <p:ph type="title"/>
          </p:nvPr>
        </p:nvSpPr>
        <p:spPr/>
        <p:txBody>
          <a:bodyPr/>
          <a:lstStyle/>
          <a:p>
            <a:r>
              <a:rPr lang="en-US" dirty="0"/>
              <a:t>New Statute: § 2.2-5517(D)</a:t>
            </a:r>
          </a:p>
        </p:txBody>
      </p:sp>
      <p:sp>
        <p:nvSpPr>
          <p:cNvPr id="3" name="Content Placeholder 2">
            <a:extLst>
              <a:ext uri="{FF2B5EF4-FFF2-40B4-BE49-F238E27FC236}">
                <a16:creationId xmlns:a16="http://schemas.microsoft.com/office/drawing/2014/main" id="{60DED898-954F-3145-6A5E-47CD4EB63B4E}"/>
              </a:ext>
            </a:extLst>
          </p:cNvPr>
          <p:cNvSpPr>
            <a:spLocks noGrp="1"/>
          </p:cNvSpPr>
          <p:nvPr>
            <p:ph idx="1"/>
          </p:nvPr>
        </p:nvSpPr>
        <p:spPr/>
        <p:txBody>
          <a:bodyPr/>
          <a:lstStyle/>
          <a:p>
            <a:r>
              <a:rPr lang="en-US" dirty="0"/>
              <a:t>A law-enforcement agency may use a system only:</a:t>
            </a:r>
          </a:p>
          <a:p>
            <a:pPr marL="571500" indent="-571500">
              <a:buFont typeface="+mj-lt"/>
              <a:buAutoNum type="romanLcPeriod"/>
            </a:pPr>
            <a:r>
              <a:rPr lang="en-US" dirty="0"/>
              <a:t>as part of a criminal investigation into an alleged violation of the Code of Virginia or any ordinance of any county, city, or town where there is a reasonable suspicion that a crime was committed; </a:t>
            </a:r>
          </a:p>
          <a:p>
            <a:pPr marL="571500" indent="-571500">
              <a:buFont typeface="+mj-lt"/>
              <a:buAutoNum type="romanLcPeriod"/>
            </a:pPr>
            <a:r>
              <a:rPr lang="en-US" dirty="0"/>
              <a:t>as part of an active investigation related to a missing or endangered person, including whether to issue an alert for such person, or a person associated with human trafficking; or </a:t>
            </a:r>
          </a:p>
          <a:p>
            <a:pPr marL="571500" indent="-571500">
              <a:buFont typeface="+mj-lt"/>
              <a:buAutoNum type="romanLcPeriod"/>
            </a:pPr>
            <a:r>
              <a:rPr lang="en-US" dirty="0"/>
              <a:t>to receive notifications related to a missing or endangered person, a person with an outstanding warrant, a person associated with human trafficking, a stolen vehicle, or a stolen license plate. </a:t>
            </a:r>
          </a:p>
        </p:txBody>
      </p:sp>
    </p:spTree>
    <p:extLst>
      <p:ext uri="{BB962C8B-B14F-4D97-AF65-F5344CB8AC3E}">
        <p14:creationId xmlns:p14="http://schemas.microsoft.com/office/powerpoint/2010/main" val="4132587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DD622-738C-0BAA-61FE-C33D42BA438A}"/>
              </a:ext>
            </a:extLst>
          </p:cNvPr>
          <p:cNvSpPr>
            <a:spLocks noGrp="1"/>
          </p:cNvSpPr>
          <p:nvPr>
            <p:ph type="title"/>
          </p:nvPr>
        </p:nvSpPr>
        <p:spPr/>
        <p:txBody>
          <a:bodyPr/>
          <a:lstStyle/>
          <a:p>
            <a:r>
              <a:rPr lang="en-US" dirty="0"/>
              <a:t>Limitations on Use</a:t>
            </a:r>
          </a:p>
        </p:txBody>
      </p:sp>
      <p:sp>
        <p:nvSpPr>
          <p:cNvPr id="3" name="Content Placeholder 2">
            <a:extLst>
              <a:ext uri="{FF2B5EF4-FFF2-40B4-BE49-F238E27FC236}">
                <a16:creationId xmlns:a16="http://schemas.microsoft.com/office/drawing/2014/main" id="{1A7857DB-F2CE-A541-A474-FA26CEA1ACE7}"/>
              </a:ext>
            </a:extLst>
          </p:cNvPr>
          <p:cNvSpPr>
            <a:spLocks noGrp="1"/>
          </p:cNvSpPr>
          <p:nvPr>
            <p:ph idx="1"/>
          </p:nvPr>
        </p:nvSpPr>
        <p:spPr>
          <a:xfrm>
            <a:off x="762000" y="1807028"/>
            <a:ext cx="10820400" cy="5050971"/>
          </a:xfrm>
        </p:spPr>
        <p:txBody>
          <a:bodyPr/>
          <a:lstStyle/>
          <a:p>
            <a:r>
              <a:rPr lang="en-US" dirty="0"/>
              <a:t>All information necessary for the creation of an audit trail shall be entered in order to query system data. </a:t>
            </a:r>
          </a:p>
          <a:p>
            <a:r>
              <a:rPr lang="en-US" dirty="0"/>
              <a:t>A law-enforcement agency shall not query or download system data unless such data is related to at least one of these purposes. </a:t>
            </a:r>
          </a:p>
          <a:p>
            <a:r>
              <a:rPr lang="en-US" dirty="0"/>
              <a:t>A law-enforcement agency may download audit trail data for purposes of generating audit reports.</a:t>
            </a:r>
          </a:p>
          <a:p>
            <a:r>
              <a:rPr lang="en-US" dirty="0"/>
              <a:t>A law-enforcement agency shall not use a system for the purpose of interfering with individuals engaged in lawful activities or tracking individuals on the basis of the content of lawfully protected speech.</a:t>
            </a:r>
          </a:p>
        </p:txBody>
      </p:sp>
    </p:spTree>
    <p:extLst>
      <p:ext uri="{BB962C8B-B14F-4D97-AF65-F5344CB8AC3E}">
        <p14:creationId xmlns:p14="http://schemas.microsoft.com/office/powerpoint/2010/main" val="3671605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16F97-31EA-9DB9-B0EF-AB1F156DC1E4}"/>
              </a:ext>
            </a:extLst>
          </p:cNvPr>
          <p:cNvSpPr>
            <a:spLocks noGrp="1"/>
          </p:cNvSpPr>
          <p:nvPr>
            <p:ph type="title"/>
          </p:nvPr>
        </p:nvSpPr>
        <p:spPr/>
        <p:txBody>
          <a:bodyPr/>
          <a:lstStyle/>
          <a:p>
            <a:r>
              <a:rPr lang="en-US" dirty="0"/>
              <a:t>Vehicle Stops - Limits</a:t>
            </a:r>
          </a:p>
        </p:txBody>
      </p:sp>
      <p:sp>
        <p:nvSpPr>
          <p:cNvPr id="3" name="Content Placeholder 2">
            <a:extLst>
              <a:ext uri="{FF2B5EF4-FFF2-40B4-BE49-F238E27FC236}">
                <a16:creationId xmlns:a16="http://schemas.microsoft.com/office/drawing/2014/main" id="{2179AD58-30BB-E1B0-999E-817E15964A16}"/>
              </a:ext>
            </a:extLst>
          </p:cNvPr>
          <p:cNvSpPr>
            <a:spLocks noGrp="1"/>
          </p:cNvSpPr>
          <p:nvPr>
            <p:ph idx="1"/>
          </p:nvPr>
        </p:nvSpPr>
        <p:spPr/>
        <p:txBody>
          <a:bodyPr/>
          <a:lstStyle/>
          <a:p>
            <a:r>
              <a:rPr lang="en-US" dirty="0"/>
              <a:t>A notification by a system for purposes set forth in subsection D does not, by itself, constitute reasonable suspicion as grounds for law enforcement to stop a vehicle. </a:t>
            </a:r>
          </a:p>
          <a:p>
            <a:r>
              <a:rPr lang="en-US" dirty="0"/>
              <a:t>Prior to stopping a vehicle based on a notification, a law-enforcement officer shall:</a:t>
            </a:r>
          </a:p>
          <a:p>
            <a:pPr marL="514350" indent="-514350">
              <a:buFont typeface="+mj-lt"/>
              <a:buAutoNum type="arabicPeriod"/>
            </a:pPr>
            <a:r>
              <a:rPr lang="en-US" dirty="0"/>
              <a:t>Develop independent reasonable suspicion for the stop; or</a:t>
            </a:r>
          </a:p>
          <a:p>
            <a:pPr marL="514350" indent="-514350">
              <a:buFont typeface="+mj-lt"/>
              <a:buAutoNum type="arabicPeriod"/>
            </a:pPr>
            <a:r>
              <a:rPr lang="en-US" dirty="0"/>
              <a:t>Confirm that the license plate or identifying characteristics of a vehicle match the information contained in the database used to generate the notification.</a:t>
            </a:r>
          </a:p>
        </p:txBody>
      </p:sp>
    </p:spTree>
    <p:extLst>
      <p:ext uri="{BB962C8B-B14F-4D97-AF65-F5344CB8AC3E}">
        <p14:creationId xmlns:p14="http://schemas.microsoft.com/office/powerpoint/2010/main" val="887039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D5F83-A5CF-E21B-15E3-F99A432DD987}"/>
              </a:ext>
            </a:extLst>
          </p:cNvPr>
          <p:cNvSpPr>
            <a:spLocks noGrp="1"/>
          </p:cNvSpPr>
          <p:nvPr>
            <p:ph type="title"/>
          </p:nvPr>
        </p:nvSpPr>
        <p:spPr/>
        <p:txBody>
          <a:bodyPr/>
          <a:lstStyle/>
          <a:p>
            <a:r>
              <a:rPr lang="en-US" dirty="0"/>
              <a:t>Violations of Limits</a:t>
            </a:r>
          </a:p>
        </p:txBody>
      </p:sp>
      <p:sp>
        <p:nvSpPr>
          <p:cNvPr id="3" name="Content Placeholder 2">
            <a:extLst>
              <a:ext uri="{FF2B5EF4-FFF2-40B4-BE49-F238E27FC236}">
                <a16:creationId xmlns:a16="http://schemas.microsoft.com/office/drawing/2014/main" id="{44F926CD-E065-4469-C9D8-A3817AD6DD4D}"/>
              </a:ext>
            </a:extLst>
          </p:cNvPr>
          <p:cNvSpPr>
            <a:spLocks noGrp="1"/>
          </p:cNvSpPr>
          <p:nvPr>
            <p:ph idx="1"/>
          </p:nvPr>
        </p:nvSpPr>
        <p:spPr/>
        <p:txBody>
          <a:bodyPr/>
          <a:lstStyle/>
          <a:p>
            <a:r>
              <a:rPr lang="en-US" dirty="0"/>
              <a:t>Any person who willfully and intentionally queries, accesses, or uses a system for a purpose other than set forth in subsection D, or who willfully and intentionally sells, shares, or disseminates system data or audit trail data in violation of subsection F, is guilty of a Class 1 misdemeanor.</a:t>
            </a:r>
          </a:p>
          <a:p>
            <a:r>
              <a:rPr lang="en-US" dirty="0"/>
              <a:t>Any evidence obtained as the result of a violation of the statute is not admissible by the Commonwealth in any criminal or civil proceeding, but such evidence may be admitted by a defendant in a criminal proceeding or a litigant, other than the Commonwealth, in a civil proceeding.</a:t>
            </a:r>
          </a:p>
        </p:txBody>
      </p:sp>
    </p:spTree>
    <p:extLst>
      <p:ext uri="{BB962C8B-B14F-4D97-AF65-F5344CB8AC3E}">
        <p14:creationId xmlns:p14="http://schemas.microsoft.com/office/powerpoint/2010/main" val="4014969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94AD3-907F-DA40-B79E-9373C038DE36}"/>
              </a:ext>
            </a:extLst>
          </p:cNvPr>
          <p:cNvSpPr>
            <a:spLocks noGrp="1"/>
          </p:cNvSpPr>
          <p:nvPr>
            <p:ph type="title"/>
          </p:nvPr>
        </p:nvSpPr>
        <p:spPr>
          <a:xfrm>
            <a:off x="762000" y="285259"/>
            <a:ext cx="10972800" cy="1508127"/>
          </a:xfrm>
        </p:spPr>
        <p:txBody>
          <a:bodyPr/>
          <a:lstStyle/>
          <a:p>
            <a:r>
              <a:rPr lang="en-US" dirty="0"/>
              <a:t>New Statutory Exclusionary Rule</a:t>
            </a:r>
          </a:p>
        </p:txBody>
      </p:sp>
      <p:sp>
        <p:nvSpPr>
          <p:cNvPr id="3" name="Content Placeholder 2">
            <a:extLst>
              <a:ext uri="{FF2B5EF4-FFF2-40B4-BE49-F238E27FC236}">
                <a16:creationId xmlns:a16="http://schemas.microsoft.com/office/drawing/2014/main" id="{53CF07A8-48B1-0E0F-E672-3CF5D91ABC46}"/>
              </a:ext>
            </a:extLst>
          </p:cNvPr>
          <p:cNvSpPr>
            <a:spLocks noGrp="1"/>
          </p:cNvSpPr>
          <p:nvPr>
            <p:ph idx="1"/>
          </p:nvPr>
        </p:nvSpPr>
        <p:spPr>
          <a:xfrm>
            <a:off x="914400" y="2021982"/>
            <a:ext cx="10668000" cy="4836017"/>
          </a:xfrm>
        </p:spPr>
        <p:txBody>
          <a:bodyPr/>
          <a:lstStyle/>
          <a:p>
            <a:r>
              <a:rPr lang="en-US" dirty="0"/>
              <a:t>“No real-time location data or subscriber data obtained pursuant to this subsection shall be admissible in a criminal proceeding unless a judge finds that probable cause for the issuance of a search warrant existed at the time of the search and such data is otherwise admissible, provided that no such data obtained is presented to establish the necessary probable cause.”</a:t>
            </a:r>
          </a:p>
          <a:p>
            <a:r>
              <a:rPr lang="en-US" dirty="0"/>
              <a:t>To which one of the 6 exceptions does this exclusionary rule apply? Not clear. </a:t>
            </a:r>
          </a:p>
        </p:txBody>
      </p:sp>
    </p:spTree>
    <p:extLst>
      <p:ext uri="{BB962C8B-B14F-4D97-AF65-F5344CB8AC3E}">
        <p14:creationId xmlns:p14="http://schemas.microsoft.com/office/powerpoint/2010/main" val="957951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15D72-4264-1052-BA6C-70C09D8829FB}"/>
              </a:ext>
            </a:extLst>
          </p:cNvPr>
          <p:cNvSpPr>
            <a:spLocks noGrp="1"/>
          </p:cNvSpPr>
          <p:nvPr>
            <p:ph type="title"/>
          </p:nvPr>
        </p:nvSpPr>
        <p:spPr/>
        <p:txBody>
          <a:bodyPr/>
          <a:lstStyle/>
          <a:p>
            <a:r>
              <a:rPr lang="en-US" dirty="0"/>
              <a:t>Limitations on Storage</a:t>
            </a:r>
          </a:p>
        </p:txBody>
      </p:sp>
      <p:sp>
        <p:nvSpPr>
          <p:cNvPr id="3" name="Content Placeholder 2">
            <a:extLst>
              <a:ext uri="{FF2B5EF4-FFF2-40B4-BE49-F238E27FC236}">
                <a16:creationId xmlns:a16="http://schemas.microsoft.com/office/drawing/2014/main" id="{F7D9EF5B-A4A5-834F-BD22-ADE8EAAB5122}"/>
              </a:ext>
            </a:extLst>
          </p:cNvPr>
          <p:cNvSpPr>
            <a:spLocks noGrp="1"/>
          </p:cNvSpPr>
          <p:nvPr>
            <p:ph idx="1"/>
          </p:nvPr>
        </p:nvSpPr>
        <p:spPr>
          <a:xfrm>
            <a:off x="609600" y="1839686"/>
            <a:ext cx="10972800" cy="5018314"/>
          </a:xfrm>
        </p:spPr>
        <p:txBody>
          <a:bodyPr/>
          <a:lstStyle/>
          <a:p>
            <a:r>
              <a:rPr lang="en-US" sz="3000" dirty="0"/>
              <a:t>System data shall be purged after 21 days of the date of its capture in such a manner that such data is destroyed and not recoverable by either the vendor or the law-enforcement agency. </a:t>
            </a:r>
          </a:p>
          <a:p>
            <a:r>
              <a:rPr lang="en-US" sz="3000" dirty="0"/>
              <a:t>However, if the system data is part of an ongoing investigation, prosecution, or civil action, such data shall be retained by the law-enforcement agency until </a:t>
            </a:r>
          </a:p>
          <a:p>
            <a:pPr marL="571500" indent="-571500">
              <a:buFont typeface="+mj-lt"/>
              <a:buAutoNum type="romanLcPeriod"/>
            </a:pPr>
            <a:r>
              <a:rPr lang="en-US" sz="3000" dirty="0"/>
              <a:t>the investigation concludes without any criminal charges or </a:t>
            </a:r>
          </a:p>
          <a:p>
            <a:pPr marL="571500" indent="-571500">
              <a:buFont typeface="+mj-lt"/>
              <a:buAutoNum type="romanLcPeriod"/>
            </a:pPr>
            <a:r>
              <a:rPr lang="en-US" sz="3000" dirty="0"/>
              <a:t>the final disposition of any criminal or civil matter related to the data, including any direct appeals and any writs of habeas corpus.</a:t>
            </a:r>
          </a:p>
        </p:txBody>
      </p:sp>
    </p:spTree>
    <p:extLst>
      <p:ext uri="{BB962C8B-B14F-4D97-AF65-F5344CB8AC3E}">
        <p14:creationId xmlns:p14="http://schemas.microsoft.com/office/powerpoint/2010/main" val="2857399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279E3-654A-61CE-1030-CBB0398A9ABF}"/>
              </a:ext>
            </a:extLst>
          </p:cNvPr>
          <p:cNvSpPr>
            <a:spLocks noGrp="1"/>
          </p:cNvSpPr>
          <p:nvPr>
            <p:ph type="title"/>
          </p:nvPr>
        </p:nvSpPr>
        <p:spPr/>
        <p:txBody>
          <a:bodyPr/>
          <a:lstStyle/>
          <a:p>
            <a:r>
              <a:rPr lang="en-US" dirty="0"/>
              <a:t>Limitations on Sharing</a:t>
            </a:r>
          </a:p>
        </p:txBody>
      </p:sp>
      <p:sp>
        <p:nvSpPr>
          <p:cNvPr id="3" name="Content Placeholder 2">
            <a:extLst>
              <a:ext uri="{FF2B5EF4-FFF2-40B4-BE49-F238E27FC236}">
                <a16:creationId xmlns:a16="http://schemas.microsoft.com/office/drawing/2014/main" id="{5A786EE7-5D5C-C042-773E-0280B103539B}"/>
              </a:ext>
            </a:extLst>
          </p:cNvPr>
          <p:cNvSpPr>
            <a:spLocks noGrp="1"/>
          </p:cNvSpPr>
          <p:nvPr>
            <p:ph idx="1"/>
          </p:nvPr>
        </p:nvSpPr>
        <p:spPr/>
        <p:txBody>
          <a:bodyPr/>
          <a:lstStyle/>
          <a:p>
            <a:r>
              <a:rPr lang="en-US" dirty="0"/>
              <a:t>A law-enforcement agency shall not share system data or audit trail data with, or disseminate such data to, any database of any other state, federal, private, or commercial entity. </a:t>
            </a:r>
          </a:p>
          <a:p>
            <a:r>
              <a:rPr lang="en-US" dirty="0"/>
              <a:t>A law-enforcement agency may share system data or audit trail data for the following purposes:</a:t>
            </a:r>
          </a:p>
          <a:p>
            <a:pPr marL="514350" indent="-514350">
              <a:buFont typeface="+mj-lt"/>
              <a:buAutoNum type="arabicPeriod"/>
            </a:pPr>
            <a:r>
              <a:rPr lang="en-US" dirty="0"/>
              <a:t>With another law-enforcement agency for purposes set forth in subsection D, which may include allowing another law-enforcement agency to query system data, provided that the agency receiving such data shall comply with all of the provisions of this section;</a:t>
            </a:r>
          </a:p>
        </p:txBody>
      </p:sp>
    </p:spTree>
    <p:extLst>
      <p:ext uri="{BB962C8B-B14F-4D97-AF65-F5344CB8AC3E}">
        <p14:creationId xmlns:p14="http://schemas.microsoft.com/office/powerpoint/2010/main" val="871438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C9BF5-8F85-002E-813D-F0EE7771EC5E}"/>
              </a:ext>
            </a:extLst>
          </p:cNvPr>
          <p:cNvSpPr>
            <a:spLocks noGrp="1"/>
          </p:cNvSpPr>
          <p:nvPr>
            <p:ph type="title"/>
          </p:nvPr>
        </p:nvSpPr>
        <p:spPr/>
        <p:txBody>
          <a:bodyPr/>
          <a:lstStyle/>
          <a:p>
            <a:r>
              <a:rPr lang="en-US" dirty="0"/>
              <a:t>Other Permitted Sharing</a:t>
            </a:r>
          </a:p>
        </p:txBody>
      </p:sp>
      <p:sp>
        <p:nvSpPr>
          <p:cNvPr id="3" name="Content Placeholder 2">
            <a:extLst>
              <a:ext uri="{FF2B5EF4-FFF2-40B4-BE49-F238E27FC236}">
                <a16:creationId xmlns:a16="http://schemas.microsoft.com/office/drawing/2014/main" id="{1895ABFF-A002-0F90-281A-E688413992F1}"/>
              </a:ext>
            </a:extLst>
          </p:cNvPr>
          <p:cNvSpPr>
            <a:spLocks noGrp="1"/>
          </p:cNvSpPr>
          <p:nvPr>
            <p:ph idx="1"/>
          </p:nvPr>
        </p:nvSpPr>
        <p:spPr/>
        <p:txBody>
          <a:bodyPr/>
          <a:lstStyle/>
          <a:p>
            <a:pPr marL="514350" indent="-514350">
              <a:buFont typeface="+mj-lt"/>
              <a:buAutoNum type="arabicPeriod" startAt="2"/>
            </a:pPr>
            <a:r>
              <a:rPr lang="en-US" sz="2800" dirty="0"/>
              <a:t>With the attorney for the Commonwealth for purposes set forth in subsection D or for complying with discovery or a court order in a criminal proceeding;</a:t>
            </a:r>
          </a:p>
          <a:p>
            <a:pPr marL="514350" indent="-514350">
              <a:buFont typeface="+mj-lt"/>
              <a:buAutoNum type="arabicPeriod" startAt="2"/>
            </a:pPr>
            <a:r>
              <a:rPr lang="en-US" sz="2800" dirty="0"/>
              <a:t>With a defendant or his counsel for purposes of complying with discovery or a court order in a criminal proceeding;</a:t>
            </a:r>
          </a:p>
          <a:p>
            <a:pPr marL="514350" indent="-514350">
              <a:buFont typeface="+mj-lt"/>
              <a:buAutoNum type="arabicPeriod" startAt="2"/>
            </a:pPr>
            <a:r>
              <a:rPr lang="en-US" sz="2800" dirty="0"/>
              <a:t>Pursuant to a court order or a court-issued subpoena duces tecum in any criminal or civil proceeding;</a:t>
            </a:r>
          </a:p>
          <a:p>
            <a:pPr marL="514350" indent="-514350">
              <a:buFont typeface="+mj-lt"/>
              <a:buAutoNum type="arabicPeriod" startAt="2"/>
            </a:pPr>
            <a:r>
              <a:rPr lang="en-US" sz="2800" dirty="0"/>
              <a:t>With the vendor for maintenance or quality assurance purposes; or</a:t>
            </a:r>
          </a:p>
          <a:p>
            <a:pPr marL="514350" indent="-514350">
              <a:buFont typeface="+mj-lt"/>
              <a:buAutoNum type="arabicPeriod" startAt="2"/>
            </a:pPr>
            <a:r>
              <a:rPr lang="en-US" sz="2800" dirty="0"/>
              <a:t>To alert the public to an emergency situation, a missing or endangered person, a person associated with human trafficking, or a person with an outstanding warrant.</a:t>
            </a:r>
          </a:p>
        </p:txBody>
      </p:sp>
    </p:spTree>
    <p:extLst>
      <p:ext uri="{BB962C8B-B14F-4D97-AF65-F5344CB8AC3E}">
        <p14:creationId xmlns:p14="http://schemas.microsoft.com/office/powerpoint/2010/main" val="2037928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89491-22EC-B8C2-39E5-98FF88C63CF4}"/>
              </a:ext>
            </a:extLst>
          </p:cNvPr>
          <p:cNvSpPr>
            <a:spLocks noGrp="1"/>
          </p:cNvSpPr>
          <p:nvPr>
            <p:ph type="title"/>
          </p:nvPr>
        </p:nvSpPr>
        <p:spPr/>
        <p:txBody>
          <a:bodyPr/>
          <a:lstStyle/>
          <a:p>
            <a:r>
              <a:rPr lang="en-US" dirty="0"/>
              <a:t>Other Permitted Sharing</a:t>
            </a:r>
          </a:p>
        </p:txBody>
      </p:sp>
      <p:sp>
        <p:nvSpPr>
          <p:cNvPr id="3" name="Content Placeholder 2">
            <a:extLst>
              <a:ext uri="{FF2B5EF4-FFF2-40B4-BE49-F238E27FC236}">
                <a16:creationId xmlns:a16="http://schemas.microsoft.com/office/drawing/2014/main" id="{04B0CFE9-1915-F745-FC08-AA395E837A25}"/>
              </a:ext>
            </a:extLst>
          </p:cNvPr>
          <p:cNvSpPr>
            <a:spLocks noGrp="1"/>
          </p:cNvSpPr>
          <p:nvPr>
            <p:ph idx="1"/>
          </p:nvPr>
        </p:nvSpPr>
        <p:spPr/>
        <p:txBody>
          <a:bodyPr/>
          <a:lstStyle/>
          <a:p>
            <a:r>
              <a:rPr lang="en-US" dirty="0"/>
              <a:t>In addition, the Department of State Police shall share system data obtained from any system installed, maintained, and operated on any limited access highway or any bridge, tunnel, or special structure under the jurisdiction of the Commonwealth Transportation Board or the Department of Transportation with any law-enforcement agency in the locality where such system is installed, maintained, or operated, and such law-enforcement may share such system data for the purposes set forth in this subsection.</a:t>
            </a:r>
          </a:p>
          <a:p>
            <a:endParaRPr lang="en-US" dirty="0"/>
          </a:p>
        </p:txBody>
      </p:sp>
    </p:spTree>
    <p:extLst>
      <p:ext uri="{BB962C8B-B14F-4D97-AF65-F5344CB8AC3E}">
        <p14:creationId xmlns:p14="http://schemas.microsoft.com/office/powerpoint/2010/main" val="3292305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FD596-2799-5875-78F2-6CF2CBA3F624}"/>
              </a:ext>
            </a:extLst>
          </p:cNvPr>
          <p:cNvSpPr>
            <a:spLocks noGrp="1"/>
          </p:cNvSpPr>
          <p:nvPr>
            <p:ph type="title"/>
          </p:nvPr>
        </p:nvSpPr>
        <p:spPr/>
        <p:txBody>
          <a:bodyPr/>
          <a:lstStyle/>
          <a:p>
            <a:r>
              <a:rPr lang="en-US" dirty="0"/>
              <a:t>Process for ALPR Approval</a:t>
            </a:r>
          </a:p>
        </p:txBody>
      </p:sp>
      <p:sp>
        <p:nvSpPr>
          <p:cNvPr id="3" name="Content Placeholder 2">
            <a:extLst>
              <a:ext uri="{FF2B5EF4-FFF2-40B4-BE49-F238E27FC236}">
                <a16:creationId xmlns:a16="http://schemas.microsoft.com/office/drawing/2014/main" id="{8C61D4E2-CBA9-A2DE-93A3-DC6C8299545D}"/>
              </a:ext>
            </a:extLst>
          </p:cNvPr>
          <p:cNvSpPr>
            <a:spLocks noGrp="1"/>
          </p:cNvSpPr>
          <p:nvPr>
            <p:ph idx="1"/>
          </p:nvPr>
        </p:nvSpPr>
        <p:spPr/>
        <p:txBody>
          <a:bodyPr/>
          <a:lstStyle/>
          <a:p>
            <a:r>
              <a:rPr lang="en-US" dirty="0"/>
              <a:t>Pursuant to § 2.2-1112, the Division of Purchases and Supply will review and approve ALPR systems for use by law enforcement in the Commonwealth, according to various confidentiality and security requirements. </a:t>
            </a:r>
          </a:p>
          <a:p>
            <a:pPr lvl="1"/>
            <a:r>
              <a:rPr lang="en-US" dirty="0"/>
              <a:t>Effective July 1, 2026</a:t>
            </a:r>
          </a:p>
          <a:p>
            <a:r>
              <a:rPr lang="en-US" dirty="0"/>
              <a:t>A law-enforcement agency shall obtain a permit from the Department of Transportation in accordance with regulations of the Commonwealth Transportation Board before installing a system on a state right-of-way.</a:t>
            </a:r>
          </a:p>
          <a:p>
            <a:pPr lvl="1"/>
            <a:r>
              <a:rPr lang="en-US" dirty="0"/>
              <a:t>This one provision requires re-enactment by the General Assembly in 2026, or it will not take effect. </a:t>
            </a:r>
          </a:p>
        </p:txBody>
      </p:sp>
    </p:spTree>
    <p:extLst>
      <p:ext uri="{BB962C8B-B14F-4D97-AF65-F5344CB8AC3E}">
        <p14:creationId xmlns:p14="http://schemas.microsoft.com/office/powerpoint/2010/main" val="3374581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805F7-CA4D-3E79-E4DC-02060520F09D}"/>
              </a:ext>
            </a:extLst>
          </p:cNvPr>
          <p:cNvSpPr>
            <a:spLocks noGrp="1"/>
          </p:cNvSpPr>
          <p:nvPr>
            <p:ph type="title"/>
          </p:nvPr>
        </p:nvSpPr>
        <p:spPr/>
        <p:txBody>
          <a:bodyPr/>
          <a:lstStyle/>
          <a:p>
            <a:r>
              <a:rPr lang="en-US" dirty="0"/>
              <a:t>Exclusions</a:t>
            </a:r>
          </a:p>
        </p:txBody>
      </p:sp>
      <p:sp>
        <p:nvSpPr>
          <p:cNvPr id="3" name="Content Placeholder 2">
            <a:extLst>
              <a:ext uri="{FF2B5EF4-FFF2-40B4-BE49-F238E27FC236}">
                <a16:creationId xmlns:a16="http://schemas.microsoft.com/office/drawing/2014/main" id="{E8501701-3056-408B-D849-78292208B6B0}"/>
              </a:ext>
            </a:extLst>
          </p:cNvPr>
          <p:cNvSpPr>
            <a:spLocks noGrp="1"/>
          </p:cNvSpPr>
          <p:nvPr>
            <p:ph idx="1"/>
          </p:nvPr>
        </p:nvSpPr>
        <p:spPr/>
        <p:txBody>
          <a:bodyPr/>
          <a:lstStyle/>
          <a:p>
            <a:r>
              <a:rPr lang="en-US" dirty="0"/>
              <a:t>. This section does not apply to systems used:</a:t>
            </a:r>
          </a:p>
          <a:p>
            <a:pPr marL="514350" indent="-514350">
              <a:buFont typeface="+mj-lt"/>
              <a:buAutoNum type="arabicPeriod"/>
            </a:pPr>
            <a:r>
              <a:rPr lang="en-US" dirty="0"/>
              <a:t>For the enforcement of traffic laws, which includes parking regulations, speed limits, tolling requirements, high-occupancy vehicle requirements, or on-road emissions monitoring;</a:t>
            </a:r>
          </a:p>
          <a:p>
            <a:pPr marL="514350" indent="-514350">
              <a:buFont typeface="+mj-lt"/>
              <a:buAutoNum type="arabicPeriod"/>
            </a:pPr>
            <a:r>
              <a:rPr lang="en-US" dirty="0"/>
              <a:t>By the Department of Motor Vehicles at permanent weighing stations and in mobile weighing operations; or</a:t>
            </a:r>
          </a:p>
          <a:p>
            <a:pPr marL="514350" indent="-514350">
              <a:buFont typeface="+mj-lt"/>
              <a:buAutoNum type="arabicPeriod"/>
            </a:pPr>
            <a:r>
              <a:rPr lang="en-US" dirty="0"/>
              <a:t>By any state or local agency or any private entity for non-criminal justice purposes.</a:t>
            </a:r>
          </a:p>
        </p:txBody>
      </p:sp>
    </p:spTree>
    <p:extLst>
      <p:ext uri="{BB962C8B-B14F-4D97-AF65-F5344CB8AC3E}">
        <p14:creationId xmlns:p14="http://schemas.microsoft.com/office/powerpoint/2010/main" val="1890202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E1B29-1018-B5F0-7747-95C558E3BD03}"/>
              </a:ext>
            </a:extLst>
          </p:cNvPr>
          <p:cNvSpPr>
            <a:spLocks noGrp="1"/>
          </p:cNvSpPr>
          <p:nvPr>
            <p:ph type="title"/>
          </p:nvPr>
        </p:nvSpPr>
        <p:spPr/>
        <p:txBody>
          <a:bodyPr/>
          <a:lstStyle/>
          <a:p>
            <a:r>
              <a:rPr lang="en-US" dirty="0"/>
              <a:t>Amendment to § 52-30.2 – Traffic Stop Data</a:t>
            </a:r>
          </a:p>
        </p:txBody>
      </p:sp>
      <p:sp>
        <p:nvSpPr>
          <p:cNvPr id="3" name="Content Placeholder 2">
            <a:extLst>
              <a:ext uri="{FF2B5EF4-FFF2-40B4-BE49-F238E27FC236}">
                <a16:creationId xmlns:a16="http://schemas.microsoft.com/office/drawing/2014/main" id="{EB6FE1F7-C75D-8F55-B5D5-08351A590D4E}"/>
              </a:ext>
            </a:extLst>
          </p:cNvPr>
          <p:cNvSpPr>
            <a:spLocks noGrp="1"/>
          </p:cNvSpPr>
          <p:nvPr>
            <p:ph idx="1"/>
          </p:nvPr>
        </p:nvSpPr>
        <p:spPr/>
        <p:txBody>
          <a:bodyPr/>
          <a:lstStyle/>
          <a:p>
            <a:r>
              <a:rPr lang="en-US" dirty="0"/>
              <a:t>Amends code section about data an officer must collect each time a law-enforcement officer or State Police officer stops a driver of a motor vehicle, stops and frisks a person based on reasonable suspicion, or temporarily detains a person during any other investigatory stop.</a:t>
            </a:r>
          </a:p>
          <a:p>
            <a:r>
              <a:rPr lang="en-US" dirty="0"/>
              <a:t>Adds “whether a notification from an automatic license plate recognition system, as defined in § 2.2-5517, was received for the motor vehicle prior to such stop, and if so, the specific reason for the notification as set forth in subsection D of § 2.2-5517.”</a:t>
            </a:r>
          </a:p>
          <a:p>
            <a:r>
              <a:rPr lang="en-US" dirty="0"/>
              <a:t>This provision shall be effective on January 1, 2026.</a:t>
            </a:r>
          </a:p>
        </p:txBody>
      </p:sp>
    </p:spTree>
    <p:extLst>
      <p:ext uri="{BB962C8B-B14F-4D97-AF65-F5344CB8AC3E}">
        <p14:creationId xmlns:p14="http://schemas.microsoft.com/office/powerpoint/2010/main" val="2178469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A29A8-AC4C-E552-FBBD-C2B1C702CAC1}"/>
              </a:ext>
            </a:extLst>
          </p:cNvPr>
          <p:cNvSpPr>
            <a:spLocks noGrp="1"/>
          </p:cNvSpPr>
          <p:nvPr>
            <p:ph type="title"/>
          </p:nvPr>
        </p:nvSpPr>
        <p:spPr/>
        <p:txBody>
          <a:bodyPr/>
          <a:lstStyle/>
          <a:p>
            <a:r>
              <a:rPr lang="en-US" dirty="0"/>
              <a:t>Chapter 698 – Pregnant Prisoners</a:t>
            </a:r>
          </a:p>
        </p:txBody>
      </p:sp>
      <p:sp>
        <p:nvSpPr>
          <p:cNvPr id="3" name="Content Placeholder 2">
            <a:extLst>
              <a:ext uri="{FF2B5EF4-FFF2-40B4-BE49-F238E27FC236}">
                <a16:creationId xmlns:a16="http://schemas.microsoft.com/office/drawing/2014/main" id="{12115145-5886-D311-DAF2-F92A2230F2BE}"/>
              </a:ext>
            </a:extLst>
          </p:cNvPr>
          <p:cNvSpPr>
            <a:spLocks noGrp="1"/>
          </p:cNvSpPr>
          <p:nvPr>
            <p:ph idx="1"/>
          </p:nvPr>
        </p:nvSpPr>
        <p:spPr/>
        <p:txBody>
          <a:bodyPr/>
          <a:lstStyle/>
          <a:p>
            <a:r>
              <a:rPr lang="en-US" sz="2800" dirty="0"/>
              <a:t>Creates new Code section, § 53.1-133.07, on treatment of prisoners known to be pregnant.</a:t>
            </a:r>
          </a:p>
          <a:p>
            <a:r>
              <a:rPr lang="en-US" sz="2800" dirty="0"/>
              <a:t>No restraints shall be used on any prisoner known to be pregnant, beginning upon notification or diagnosis by a health care provider about such pregnancy and for the duration of such prisoner's pregnancy, unless a deputy sheriff or jail officer makes an individualized determination that:</a:t>
            </a:r>
          </a:p>
          <a:p>
            <a:pPr marL="571500" indent="-571500">
              <a:buFont typeface="+mj-lt"/>
              <a:buAutoNum type="romanLcPeriod"/>
            </a:pPr>
            <a:r>
              <a:rPr lang="en-US" sz="2800" dirty="0"/>
              <a:t>such prisoner will harm herself, the fetus, or any other person; </a:t>
            </a:r>
          </a:p>
          <a:p>
            <a:pPr marL="571500" indent="-571500">
              <a:buFont typeface="+mj-lt"/>
              <a:buAutoNum type="romanLcPeriod"/>
            </a:pPr>
            <a:r>
              <a:rPr lang="en-US" sz="2800" dirty="0"/>
              <a:t>such prisoner poses a flight risk; or </a:t>
            </a:r>
          </a:p>
          <a:p>
            <a:pPr marL="571500" indent="-571500">
              <a:buFont typeface="+mj-lt"/>
              <a:buAutoNum type="romanLcPeriod"/>
            </a:pPr>
            <a:r>
              <a:rPr lang="en-US" sz="2800" dirty="0"/>
              <a:t>the totality of the circumstances creates a serious security risk.</a:t>
            </a:r>
          </a:p>
          <a:p>
            <a:r>
              <a:rPr lang="en-US" sz="2800" dirty="0"/>
              <a:t>If such individualized determination is made that restraints are necessary, such restraints shall be the least restrictive possible. </a:t>
            </a:r>
          </a:p>
        </p:txBody>
      </p:sp>
    </p:spTree>
    <p:extLst>
      <p:ext uri="{BB962C8B-B14F-4D97-AF65-F5344CB8AC3E}">
        <p14:creationId xmlns:p14="http://schemas.microsoft.com/office/powerpoint/2010/main" val="2635511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4CAE2-D4FD-B38D-D1FB-D98EA1A9400A}"/>
              </a:ext>
            </a:extLst>
          </p:cNvPr>
          <p:cNvSpPr>
            <a:spLocks noGrp="1"/>
          </p:cNvSpPr>
          <p:nvPr>
            <p:ph type="title"/>
          </p:nvPr>
        </p:nvSpPr>
        <p:spPr/>
        <p:txBody>
          <a:bodyPr/>
          <a:lstStyle/>
          <a:p>
            <a:r>
              <a:rPr lang="en-US" dirty="0"/>
              <a:t>“Restraints” </a:t>
            </a:r>
          </a:p>
        </p:txBody>
      </p:sp>
      <p:sp>
        <p:nvSpPr>
          <p:cNvPr id="3" name="Content Placeholder 2">
            <a:extLst>
              <a:ext uri="{FF2B5EF4-FFF2-40B4-BE49-F238E27FC236}">
                <a16:creationId xmlns:a16="http://schemas.microsoft.com/office/drawing/2014/main" id="{1A4127CF-146E-7D21-B384-77F08684C7BA}"/>
              </a:ext>
            </a:extLst>
          </p:cNvPr>
          <p:cNvSpPr>
            <a:spLocks noGrp="1"/>
          </p:cNvSpPr>
          <p:nvPr>
            <p:ph idx="1"/>
          </p:nvPr>
        </p:nvSpPr>
        <p:spPr>
          <a:xfrm>
            <a:off x="1081824" y="2524258"/>
            <a:ext cx="9903855" cy="4333741"/>
          </a:xfrm>
        </p:spPr>
        <p:txBody>
          <a:bodyPr/>
          <a:lstStyle/>
          <a:p>
            <a:r>
              <a:rPr lang="en-US" dirty="0"/>
              <a:t>Term is defined differently than in section on juvenile restraints</a:t>
            </a:r>
          </a:p>
          <a:p>
            <a:r>
              <a:rPr lang="en-US" dirty="0"/>
              <a:t>In the bill, "Restraints" means any mechanical device, medication, physical intervention, or hands-on hold to prevent an individual from moving her body.</a:t>
            </a:r>
          </a:p>
          <a:p>
            <a:endParaRPr lang="en-US" dirty="0"/>
          </a:p>
        </p:txBody>
      </p:sp>
    </p:spTree>
    <p:extLst>
      <p:ext uri="{BB962C8B-B14F-4D97-AF65-F5344CB8AC3E}">
        <p14:creationId xmlns:p14="http://schemas.microsoft.com/office/powerpoint/2010/main" val="1717353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F5DA9-7C6D-9629-9D16-64987FF7777B}"/>
              </a:ext>
            </a:extLst>
          </p:cNvPr>
          <p:cNvSpPr>
            <a:spLocks noGrp="1"/>
          </p:cNvSpPr>
          <p:nvPr>
            <p:ph type="title"/>
          </p:nvPr>
        </p:nvSpPr>
        <p:spPr/>
        <p:txBody>
          <a:bodyPr/>
          <a:lstStyle/>
          <a:p>
            <a:r>
              <a:rPr lang="en-US" dirty="0"/>
              <a:t>Limitations on Prisoners in </a:t>
            </a:r>
            <a:br>
              <a:rPr lang="en-US" dirty="0"/>
            </a:br>
            <a:r>
              <a:rPr lang="en-US" dirty="0"/>
              <a:t>Labor/Delivery/Post-Partum Recovery</a:t>
            </a:r>
          </a:p>
        </p:txBody>
      </p:sp>
      <p:sp>
        <p:nvSpPr>
          <p:cNvPr id="3" name="Content Placeholder 2">
            <a:extLst>
              <a:ext uri="{FF2B5EF4-FFF2-40B4-BE49-F238E27FC236}">
                <a16:creationId xmlns:a16="http://schemas.microsoft.com/office/drawing/2014/main" id="{F24B897F-1EFE-E918-9043-6A55BA4FE3C9}"/>
              </a:ext>
            </a:extLst>
          </p:cNvPr>
          <p:cNvSpPr>
            <a:spLocks noGrp="1"/>
          </p:cNvSpPr>
          <p:nvPr>
            <p:ph idx="1"/>
          </p:nvPr>
        </p:nvSpPr>
        <p:spPr>
          <a:xfrm>
            <a:off x="685800" y="1741714"/>
            <a:ext cx="11299372" cy="5116286"/>
          </a:xfrm>
        </p:spPr>
        <p:txBody>
          <a:bodyPr/>
          <a:lstStyle/>
          <a:p>
            <a:r>
              <a:rPr lang="en-US" sz="2800" dirty="0"/>
              <a:t>No restraints shall be used on any prisoner known to be pregnant while such prisoner is in labor or during delivery or during post-partum </a:t>
            </a:r>
            <a:r>
              <a:rPr lang="en-US" sz="2800" dirty="0" err="1"/>
              <a:t>recoveryunless</a:t>
            </a:r>
            <a:r>
              <a:rPr lang="en-US" sz="2800" dirty="0"/>
              <a:t> a deputy sheriff or jail officer makes an individualized determination that </a:t>
            </a:r>
          </a:p>
          <a:p>
            <a:pPr marL="571500" indent="-571500">
              <a:buFont typeface="+mj-lt"/>
              <a:buAutoNum type="romanLcPeriod"/>
            </a:pPr>
            <a:r>
              <a:rPr lang="en-US" sz="2800" dirty="0"/>
              <a:t>such prisoner will harm herself, the fetus, the newborn child, or any other person; </a:t>
            </a:r>
          </a:p>
          <a:p>
            <a:pPr marL="571500" indent="-571500">
              <a:buFont typeface="+mj-lt"/>
              <a:buAutoNum type="romanLcPeriod"/>
            </a:pPr>
            <a:r>
              <a:rPr lang="en-US" sz="2800" dirty="0"/>
              <a:t>such prisoner poses a flight risk; or </a:t>
            </a:r>
          </a:p>
          <a:p>
            <a:pPr marL="571500" indent="-571500">
              <a:buFont typeface="+mj-lt"/>
              <a:buAutoNum type="romanLcPeriod"/>
            </a:pPr>
            <a:r>
              <a:rPr lang="en-US" sz="2800" dirty="0"/>
              <a:t>the totality of the circumstances creates a serious security risk. </a:t>
            </a:r>
          </a:p>
          <a:p>
            <a:r>
              <a:rPr lang="en-US" sz="2800" dirty="0"/>
              <a:t>If such individualized determination is made that restraints are necessary, the deputy sheriff or jail officer shall consult with the health care provider treating such prisoner to ensure that such restraints are the least restrictive possible.</a:t>
            </a:r>
          </a:p>
          <a:p>
            <a:r>
              <a:rPr lang="en-US" sz="2800" dirty="0"/>
              <a:t>§ 53.1-133.07 and § 53.1-133.08 set reporting and other limits for use of such restraints. </a:t>
            </a:r>
          </a:p>
        </p:txBody>
      </p:sp>
    </p:spTree>
    <p:extLst>
      <p:ext uri="{BB962C8B-B14F-4D97-AF65-F5344CB8AC3E}">
        <p14:creationId xmlns:p14="http://schemas.microsoft.com/office/powerpoint/2010/main" val="2397081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DF427-72C9-AA11-CEED-CFBFE7DBABAA}"/>
              </a:ext>
            </a:extLst>
          </p:cNvPr>
          <p:cNvSpPr>
            <a:spLocks noGrp="1"/>
          </p:cNvSpPr>
          <p:nvPr>
            <p:ph type="title"/>
          </p:nvPr>
        </p:nvSpPr>
        <p:spPr/>
        <p:txBody>
          <a:bodyPr/>
          <a:lstStyle/>
          <a:p>
            <a:r>
              <a:rPr lang="en-US" dirty="0"/>
              <a:t>Ch. 214: Money Transmitters; </a:t>
            </a:r>
            <a:br>
              <a:rPr lang="en-US" dirty="0"/>
            </a:br>
            <a:r>
              <a:rPr lang="en-US" dirty="0"/>
              <a:t>Deregulation of Cryptocurrency Transmission</a:t>
            </a:r>
          </a:p>
        </p:txBody>
      </p:sp>
      <p:sp>
        <p:nvSpPr>
          <p:cNvPr id="3" name="Content Placeholder 2">
            <a:extLst>
              <a:ext uri="{FF2B5EF4-FFF2-40B4-BE49-F238E27FC236}">
                <a16:creationId xmlns:a16="http://schemas.microsoft.com/office/drawing/2014/main" id="{959FC90A-881D-89BB-893F-72CF68D5D540}"/>
              </a:ext>
            </a:extLst>
          </p:cNvPr>
          <p:cNvSpPr>
            <a:spLocks noGrp="1"/>
          </p:cNvSpPr>
          <p:nvPr>
            <p:ph idx="1"/>
          </p:nvPr>
        </p:nvSpPr>
        <p:spPr/>
        <p:txBody>
          <a:bodyPr/>
          <a:lstStyle/>
          <a:p>
            <a:r>
              <a:rPr lang="en-US" dirty="0"/>
              <a:t>Replaces existing state law regulating money transmitters with comprehensive provisions aimed at standardizing the regulation of money transmitters across the 50 states. </a:t>
            </a:r>
          </a:p>
          <a:p>
            <a:r>
              <a:rPr lang="en-US" dirty="0"/>
              <a:t>The bill includes provisions for the licensure of money transmitters, supervision and implementation by the State Corporation Commission, acquisition of control of a licensee, mandatory disclosures, reporting and records requirements, authorized delegates, mandatory disclosures, prudential standards, and enforcement. </a:t>
            </a:r>
          </a:p>
          <a:p>
            <a:r>
              <a:rPr lang="en-US" dirty="0"/>
              <a:t>The bill has a delayed effective date of July 1, 2026.</a:t>
            </a:r>
          </a:p>
        </p:txBody>
      </p:sp>
    </p:spTree>
    <p:extLst>
      <p:ext uri="{BB962C8B-B14F-4D97-AF65-F5344CB8AC3E}">
        <p14:creationId xmlns:p14="http://schemas.microsoft.com/office/powerpoint/2010/main" val="1964882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0D28E-B40B-D0CE-D807-75911CD6F0DB}"/>
              </a:ext>
            </a:extLst>
          </p:cNvPr>
          <p:cNvSpPr>
            <a:spLocks noGrp="1"/>
          </p:cNvSpPr>
          <p:nvPr>
            <p:ph type="title"/>
          </p:nvPr>
        </p:nvSpPr>
        <p:spPr/>
        <p:txBody>
          <a:bodyPr/>
          <a:lstStyle/>
          <a:p>
            <a:r>
              <a:rPr lang="en-US" dirty="0"/>
              <a:t>Limitations on Body Cavity Searches</a:t>
            </a:r>
          </a:p>
        </p:txBody>
      </p:sp>
      <p:sp>
        <p:nvSpPr>
          <p:cNvPr id="3" name="Content Placeholder 2">
            <a:extLst>
              <a:ext uri="{FF2B5EF4-FFF2-40B4-BE49-F238E27FC236}">
                <a16:creationId xmlns:a16="http://schemas.microsoft.com/office/drawing/2014/main" id="{DAF2D55B-72EA-0289-19A7-3C7DECF748E6}"/>
              </a:ext>
            </a:extLst>
          </p:cNvPr>
          <p:cNvSpPr>
            <a:spLocks noGrp="1"/>
          </p:cNvSpPr>
          <p:nvPr>
            <p:ph idx="1"/>
          </p:nvPr>
        </p:nvSpPr>
        <p:spPr/>
        <p:txBody>
          <a:bodyPr/>
          <a:lstStyle/>
          <a:p>
            <a:r>
              <a:rPr lang="en-US" dirty="0"/>
              <a:t>No employee of a local or regional correctional facility other than a licensed health care provider shall conduct a body cavity search of a prisoner known to be pregnant unless the employee has a reasonable belief that such prisoner is concealing contraband. </a:t>
            </a:r>
          </a:p>
          <a:p>
            <a:r>
              <a:rPr lang="en-US" dirty="0"/>
              <a:t>If an employee conducts such body cavity search of a pregnant prisoner, the employee shall submit a written report to the sheriff or jail superintendent in charge of such correctional facility within 72 hours of such body cavity search and shall include in such report the justification for such body cavity search and what contraband was found, if any.</a:t>
            </a:r>
          </a:p>
        </p:txBody>
      </p:sp>
    </p:spTree>
    <p:extLst>
      <p:ext uri="{BB962C8B-B14F-4D97-AF65-F5344CB8AC3E}">
        <p14:creationId xmlns:p14="http://schemas.microsoft.com/office/powerpoint/2010/main" val="2159128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19B5C0-5595-7B49-96C0-844B98C4BF82}"/>
              </a:ext>
            </a:extLst>
          </p:cNvPr>
          <p:cNvSpPr>
            <a:spLocks noGrp="1"/>
          </p:cNvSpPr>
          <p:nvPr>
            <p:ph type="title" idx="4294967295"/>
          </p:nvPr>
        </p:nvSpPr>
        <p:spPr>
          <a:xfrm>
            <a:off x="1625600" y="4287520"/>
            <a:ext cx="9631680" cy="1197928"/>
          </a:xfrm>
        </p:spPr>
        <p:txBody>
          <a:bodyPr/>
          <a:lstStyle/>
          <a:p>
            <a:pPr algn="l"/>
            <a:r>
              <a:rPr lang="en-US" b="1" dirty="0"/>
              <a:t>Law Enforcement Procedural Guarantees and Regulations</a:t>
            </a:r>
          </a:p>
        </p:txBody>
      </p:sp>
    </p:spTree>
    <p:extLst>
      <p:ext uri="{BB962C8B-B14F-4D97-AF65-F5344CB8AC3E}">
        <p14:creationId xmlns:p14="http://schemas.microsoft.com/office/powerpoint/2010/main" val="2651385632"/>
      </p:ext>
    </p:extLst>
  </p:cSld>
  <p:clrMapOvr>
    <a:masterClrMapping/>
  </p:clrMapOvr>
  <p:transition spd="med"/>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B151FF-33C6-F095-FBA7-B6D7663E61F4}"/>
              </a:ext>
            </a:extLst>
          </p:cNvPr>
          <p:cNvSpPr>
            <a:spLocks noGrp="1"/>
          </p:cNvSpPr>
          <p:nvPr>
            <p:ph type="title"/>
          </p:nvPr>
        </p:nvSpPr>
        <p:spPr/>
        <p:txBody>
          <a:bodyPr/>
          <a:lstStyle/>
          <a:p>
            <a:r>
              <a:rPr lang="en-US" dirty="0"/>
              <a:t>Ch. 204 / 219: Line of Duty Act</a:t>
            </a:r>
          </a:p>
        </p:txBody>
      </p:sp>
      <p:sp>
        <p:nvSpPr>
          <p:cNvPr id="5" name="Content Placeholder 4">
            <a:extLst>
              <a:ext uri="{FF2B5EF4-FFF2-40B4-BE49-F238E27FC236}">
                <a16:creationId xmlns:a16="http://schemas.microsoft.com/office/drawing/2014/main" id="{4CAE14D1-C6E7-81BB-CCCA-3B90EF6DD311}"/>
              </a:ext>
            </a:extLst>
          </p:cNvPr>
          <p:cNvSpPr>
            <a:spLocks noGrp="1"/>
          </p:cNvSpPr>
          <p:nvPr>
            <p:ph idx="1"/>
          </p:nvPr>
        </p:nvSpPr>
        <p:spPr>
          <a:xfrm>
            <a:off x="609600" y="1524226"/>
            <a:ext cx="10972800" cy="5257800"/>
          </a:xfrm>
        </p:spPr>
        <p:txBody>
          <a:bodyPr/>
          <a:lstStyle/>
          <a:p>
            <a:r>
              <a:rPr lang="en-US" sz="2700" dirty="0"/>
              <a:t>Amends §§ 9.1-101, 9.1-400, 9.1-400.1, 9.1-401, and 9.1-402 through 9.1-404.</a:t>
            </a:r>
          </a:p>
          <a:p>
            <a:r>
              <a:rPr lang="en-US" sz="2700" dirty="0"/>
              <a:t>Provides employees of contributing nonprofit private institutions of higher education and contributing private police departments, as those terms are defined in the bill, with the benefits granted to employees of participating employers under the Line of Duty Act. </a:t>
            </a:r>
          </a:p>
          <a:p>
            <a:r>
              <a:rPr lang="en-US" sz="2700" dirty="0"/>
              <a:t>The bill clarifies that the Line of Duty Act shall not apply to any (</a:t>
            </a:r>
            <a:r>
              <a:rPr lang="en-US" sz="2700" dirty="0" err="1"/>
              <a:t>i</a:t>
            </a:r>
            <a:r>
              <a:rPr lang="en-US" sz="2700" dirty="0"/>
              <a:t>) private institution of higher education that is not a contributing nonprofit private institution of higher education or (ii) private police department that is not a contributing private police department. </a:t>
            </a:r>
          </a:p>
          <a:p>
            <a:r>
              <a:rPr lang="en-US" sz="2700" dirty="0"/>
              <a:t>The bill requires each contributing nonprofit private institution of higher education and contributing private police department to pay its pro rata share of the initial costs to implement the bill, as determined by the Virginia Retirement System. </a:t>
            </a:r>
          </a:p>
        </p:txBody>
      </p:sp>
    </p:spTree>
    <p:extLst>
      <p:ext uri="{BB962C8B-B14F-4D97-AF65-F5344CB8AC3E}">
        <p14:creationId xmlns:p14="http://schemas.microsoft.com/office/powerpoint/2010/main" val="3211694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8503E3E-4F06-DBFD-889B-300C02DA1728}"/>
              </a:ext>
            </a:extLst>
          </p:cNvPr>
          <p:cNvSpPr>
            <a:spLocks noGrp="1"/>
          </p:cNvSpPr>
          <p:nvPr>
            <p:ph type="title"/>
          </p:nvPr>
        </p:nvSpPr>
        <p:spPr/>
        <p:txBody>
          <a:bodyPr/>
          <a:lstStyle/>
          <a:p>
            <a:r>
              <a:rPr lang="en-US" dirty="0"/>
              <a:t>Ch. 207: Publication of Retired/Former LEO Info.</a:t>
            </a:r>
          </a:p>
        </p:txBody>
      </p:sp>
      <p:sp>
        <p:nvSpPr>
          <p:cNvPr id="5" name="Content Placeholder 4">
            <a:extLst>
              <a:ext uri="{FF2B5EF4-FFF2-40B4-BE49-F238E27FC236}">
                <a16:creationId xmlns:a16="http://schemas.microsoft.com/office/drawing/2014/main" id="{C4CFC0DE-812F-F109-A90E-FC85B69CA74F}"/>
              </a:ext>
            </a:extLst>
          </p:cNvPr>
          <p:cNvSpPr>
            <a:spLocks noGrp="1"/>
          </p:cNvSpPr>
          <p:nvPr>
            <p:ph idx="1"/>
          </p:nvPr>
        </p:nvSpPr>
        <p:spPr>
          <a:xfrm>
            <a:off x="772732" y="1893194"/>
            <a:ext cx="10809668" cy="4964806"/>
          </a:xfrm>
        </p:spPr>
        <p:txBody>
          <a:bodyPr/>
          <a:lstStyle/>
          <a:p>
            <a:r>
              <a:rPr lang="en-US" dirty="0"/>
              <a:t>Amends §18.2-186.4:1</a:t>
            </a:r>
          </a:p>
          <a:p>
            <a:r>
              <a:rPr lang="en-US" dirty="0"/>
              <a:t>Permits a retired or former law-enforcement officer, if such public official was retired or ended his service as a law-enforcement officer within four years of filing the petition to petition a circuit court for an order prohibiting the publication on the Internet, by the Commonwealth, of the official's personal information.</a:t>
            </a:r>
          </a:p>
          <a:p>
            <a:r>
              <a:rPr lang="en-US" dirty="0"/>
              <a:t>Previously, the law only protected current LEOs.</a:t>
            </a:r>
          </a:p>
        </p:txBody>
      </p:sp>
    </p:spTree>
    <p:extLst>
      <p:ext uri="{BB962C8B-B14F-4D97-AF65-F5344CB8AC3E}">
        <p14:creationId xmlns:p14="http://schemas.microsoft.com/office/powerpoint/2010/main" val="2831094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AEB0C-B0CC-391D-6D6A-F436C9C59BC0}"/>
              </a:ext>
            </a:extLst>
          </p:cNvPr>
          <p:cNvSpPr>
            <a:spLocks noGrp="1"/>
          </p:cNvSpPr>
          <p:nvPr>
            <p:ph type="title"/>
          </p:nvPr>
        </p:nvSpPr>
        <p:spPr/>
        <p:txBody>
          <a:bodyPr/>
          <a:lstStyle/>
          <a:p>
            <a:r>
              <a:rPr lang="en-US" dirty="0"/>
              <a:t>Ch. 289 / 303: Firearm Safety Tax Credit</a:t>
            </a:r>
          </a:p>
        </p:txBody>
      </p:sp>
      <p:sp>
        <p:nvSpPr>
          <p:cNvPr id="3" name="Content Placeholder 2">
            <a:extLst>
              <a:ext uri="{FF2B5EF4-FFF2-40B4-BE49-F238E27FC236}">
                <a16:creationId xmlns:a16="http://schemas.microsoft.com/office/drawing/2014/main" id="{D421E337-F3B3-AA71-805D-8A9F5299484B}"/>
              </a:ext>
            </a:extLst>
          </p:cNvPr>
          <p:cNvSpPr>
            <a:spLocks noGrp="1"/>
          </p:cNvSpPr>
          <p:nvPr>
            <p:ph idx="1"/>
          </p:nvPr>
        </p:nvSpPr>
        <p:spPr/>
        <p:txBody>
          <a:bodyPr/>
          <a:lstStyle/>
          <a:p>
            <a:r>
              <a:rPr lang="en-US" dirty="0"/>
              <a:t>Amends § 58.1-339.14. </a:t>
            </a:r>
          </a:p>
          <a:p>
            <a:r>
              <a:rPr lang="en-US" dirty="0"/>
              <a:t>Redefines an "eligible transaction" for purposes of the firearm safety device tax credit as one in which a taxpayer purchases one or more firearm safety devices from a commercial retailer, as defined in the bill. Current law defines "eligible transaction" as one in which a taxpayer purchases one or more firearm safety devices from a federally licensed dealer. </a:t>
            </a:r>
          </a:p>
          <a:p>
            <a:r>
              <a:rPr lang="en-US" dirty="0"/>
              <a:t>The provisions of the bill apply to taxable years beginning on and after January 1, 2025. </a:t>
            </a:r>
          </a:p>
        </p:txBody>
      </p:sp>
    </p:spTree>
    <p:extLst>
      <p:ext uri="{BB962C8B-B14F-4D97-AF65-F5344CB8AC3E}">
        <p14:creationId xmlns:p14="http://schemas.microsoft.com/office/powerpoint/2010/main" val="2862340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71294-625B-DD4C-951F-DEE248506830}"/>
              </a:ext>
            </a:extLst>
          </p:cNvPr>
          <p:cNvSpPr>
            <a:spLocks noGrp="1"/>
          </p:cNvSpPr>
          <p:nvPr>
            <p:ph type="title"/>
          </p:nvPr>
        </p:nvSpPr>
        <p:spPr>
          <a:xfrm>
            <a:off x="861237" y="228982"/>
            <a:ext cx="9053409" cy="1400530"/>
          </a:xfrm>
        </p:spPr>
        <p:txBody>
          <a:bodyPr/>
          <a:lstStyle/>
          <a:p>
            <a:r>
              <a:rPr lang="en-US" dirty="0"/>
              <a:t>Questions?</a:t>
            </a:r>
          </a:p>
        </p:txBody>
      </p:sp>
      <p:sp>
        <p:nvSpPr>
          <p:cNvPr id="3" name="Content Placeholder 2">
            <a:extLst>
              <a:ext uri="{FF2B5EF4-FFF2-40B4-BE49-F238E27FC236}">
                <a16:creationId xmlns:a16="http://schemas.microsoft.com/office/drawing/2014/main" id="{305EBCD1-7E98-F043-B97A-46B25CEE103F}"/>
              </a:ext>
            </a:extLst>
          </p:cNvPr>
          <p:cNvSpPr>
            <a:spLocks noGrp="1"/>
          </p:cNvSpPr>
          <p:nvPr>
            <p:ph idx="1"/>
          </p:nvPr>
        </p:nvSpPr>
        <p:spPr>
          <a:xfrm>
            <a:off x="576757" y="1850729"/>
            <a:ext cx="5864683" cy="4744484"/>
          </a:xfrm>
          <a:ln w="50800">
            <a:solidFill>
              <a:schemeClr val="tx1"/>
            </a:solidFill>
          </a:ln>
        </p:spPr>
        <p:txBody>
          <a:bodyPr>
            <a:noAutofit/>
          </a:bodyPr>
          <a:lstStyle/>
          <a:p>
            <a:pPr marL="0" indent="0">
              <a:buNone/>
            </a:pPr>
            <a:r>
              <a:rPr lang="en-US" sz="2500" dirty="0"/>
              <a:t>Elliott Casey</a:t>
            </a:r>
          </a:p>
          <a:p>
            <a:pPr marL="0" indent="0">
              <a:buNone/>
            </a:pPr>
            <a:r>
              <a:rPr lang="en-US" sz="2500" dirty="0"/>
              <a:t>Director</a:t>
            </a:r>
          </a:p>
          <a:p>
            <a:pPr marL="0" indent="0">
              <a:buNone/>
            </a:pPr>
            <a:r>
              <a:rPr lang="en-US" sz="2500" dirty="0"/>
              <a:t>Commonwealth’s Attorneys’ Services Council</a:t>
            </a:r>
          </a:p>
          <a:p>
            <a:pPr marL="0" indent="0">
              <a:buNone/>
            </a:pPr>
            <a:r>
              <a:rPr lang="en-US" sz="2500" dirty="0"/>
              <a:t>William and Mary Law School, Room 220</a:t>
            </a:r>
          </a:p>
          <a:p>
            <a:pPr marL="0" indent="0">
              <a:buNone/>
            </a:pPr>
            <a:r>
              <a:rPr lang="en-US" sz="2500" dirty="0"/>
              <a:t>613 South Henry Street</a:t>
            </a:r>
          </a:p>
          <a:p>
            <a:pPr marL="0" indent="0">
              <a:buNone/>
            </a:pPr>
            <a:r>
              <a:rPr lang="en-US" sz="2500" dirty="0" err="1"/>
              <a:t>P.O.Box</a:t>
            </a:r>
            <a:r>
              <a:rPr lang="en-US" sz="2500" dirty="0"/>
              <a:t> 3549</a:t>
            </a:r>
          </a:p>
          <a:p>
            <a:pPr marL="0" indent="0">
              <a:buNone/>
            </a:pPr>
            <a:r>
              <a:rPr lang="en-US" sz="2500" dirty="0"/>
              <a:t>Williamsburg, Virginia 23187</a:t>
            </a:r>
          </a:p>
          <a:p>
            <a:pPr marL="0" indent="0">
              <a:buNone/>
            </a:pPr>
            <a:r>
              <a:rPr lang="en-US" sz="2500" dirty="0"/>
              <a:t>757.585.4370</a:t>
            </a:r>
          </a:p>
          <a:p>
            <a:pPr marL="0" indent="0">
              <a:buNone/>
            </a:pPr>
            <a:r>
              <a:rPr lang="en-US" sz="2500" dirty="0" err="1"/>
              <a:t>ejcasey@wm.edu</a:t>
            </a:r>
            <a:endParaRPr lang="en-US" sz="2500" dirty="0"/>
          </a:p>
        </p:txBody>
      </p:sp>
      <p:pic>
        <p:nvPicPr>
          <p:cNvPr id="5" name="Picture 4">
            <a:extLst>
              <a:ext uri="{FF2B5EF4-FFF2-40B4-BE49-F238E27FC236}">
                <a16:creationId xmlns:a16="http://schemas.microsoft.com/office/drawing/2014/main" id="{BB0486FF-B71B-3443-85E6-E1F020073403}"/>
              </a:ext>
            </a:extLst>
          </p:cNvPr>
          <p:cNvPicPr>
            <a:picLocks noChangeAspect="1"/>
          </p:cNvPicPr>
          <p:nvPr/>
        </p:nvPicPr>
        <p:blipFill>
          <a:blip r:embed="rId2"/>
          <a:stretch>
            <a:fillRect/>
          </a:stretch>
        </p:blipFill>
        <p:spPr>
          <a:xfrm>
            <a:off x="7081520" y="1749010"/>
            <a:ext cx="4947921" cy="4947921"/>
          </a:xfrm>
          <a:prstGeom prst="rect">
            <a:avLst/>
          </a:prstGeom>
        </p:spPr>
      </p:pic>
    </p:spTree>
    <p:extLst>
      <p:ext uri="{BB962C8B-B14F-4D97-AF65-F5344CB8AC3E}">
        <p14:creationId xmlns:p14="http://schemas.microsoft.com/office/powerpoint/2010/main" val="1438336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12669-0854-88FA-5776-7F7822C0A2FA}"/>
              </a:ext>
            </a:extLst>
          </p:cNvPr>
          <p:cNvSpPr>
            <a:spLocks noGrp="1"/>
          </p:cNvSpPr>
          <p:nvPr>
            <p:ph type="title"/>
          </p:nvPr>
        </p:nvSpPr>
        <p:spPr>
          <a:xfrm>
            <a:off x="609600" y="375410"/>
            <a:ext cx="10972800" cy="1508127"/>
          </a:xfrm>
        </p:spPr>
        <p:txBody>
          <a:bodyPr/>
          <a:lstStyle/>
          <a:p>
            <a:r>
              <a:rPr lang="en-US" dirty="0"/>
              <a:t>Ch. 345: Search Warrants for Out-of-State Data</a:t>
            </a:r>
          </a:p>
        </p:txBody>
      </p:sp>
      <p:sp>
        <p:nvSpPr>
          <p:cNvPr id="3" name="Content Placeholder 2">
            <a:extLst>
              <a:ext uri="{FF2B5EF4-FFF2-40B4-BE49-F238E27FC236}">
                <a16:creationId xmlns:a16="http://schemas.microsoft.com/office/drawing/2014/main" id="{520523EF-335B-C59F-8B14-B9D8BB1C83D1}"/>
              </a:ext>
            </a:extLst>
          </p:cNvPr>
          <p:cNvSpPr>
            <a:spLocks noGrp="1"/>
          </p:cNvSpPr>
          <p:nvPr>
            <p:ph idx="1"/>
          </p:nvPr>
        </p:nvSpPr>
        <p:spPr>
          <a:xfrm>
            <a:off x="609600" y="1610241"/>
            <a:ext cx="11379200" cy="5080000"/>
          </a:xfrm>
        </p:spPr>
        <p:txBody>
          <a:bodyPr/>
          <a:lstStyle/>
          <a:p>
            <a:r>
              <a:rPr lang="en-US" dirty="0"/>
              <a:t>Amends §8.01-301, §19.2-53, and §19.2-56. </a:t>
            </a:r>
          </a:p>
          <a:p>
            <a:r>
              <a:rPr lang="en-US" dirty="0"/>
              <a:t>As of July 1, §19.2-53 will provide clear authority for magistrates and judges to to issue a search warrant for electronic records to an out-of-state company.</a:t>
            </a:r>
          </a:p>
          <a:p>
            <a:r>
              <a:rPr lang="en-US" dirty="0"/>
              <a:t>As of July 1, §19.2-56 will have a clear process for obtaining, executing, serving, and returning a search warrant for electronic records to an out-of-state company.</a:t>
            </a:r>
          </a:p>
          <a:p>
            <a:r>
              <a:rPr lang="en-US" dirty="0"/>
              <a:t>Law Enforcement will STILL need to follow existing law (§19.2-70.3, etc.) when obtaining search warrants for Electronic Communications Services (phones, Internet, app providers, social media, etc.)</a:t>
            </a:r>
          </a:p>
        </p:txBody>
      </p:sp>
    </p:spTree>
    <p:extLst>
      <p:ext uri="{BB962C8B-B14F-4D97-AF65-F5344CB8AC3E}">
        <p14:creationId xmlns:p14="http://schemas.microsoft.com/office/powerpoint/2010/main" val="976542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E26D7-949E-B4EF-6355-3D332051A50B}"/>
              </a:ext>
            </a:extLst>
          </p:cNvPr>
          <p:cNvSpPr>
            <a:spLocks noGrp="1"/>
          </p:cNvSpPr>
          <p:nvPr>
            <p:ph type="title"/>
          </p:nvPr>
        </p:nvSpPr>
        <p:spPr/>
        <p:txBody>
          <a:bodyPr/>
          <a:lstStyle/>
          <a:p>
            <a:r>
              <a:rPr lang="en-US" dirty="0"/>
              <a:t>Ch. 345: Changes to §19.2-53.</a:t>
            </a:r>
          </a:p>
        </p:txBody>
      </p:sp>
      <p:sp>
        <p:nvSpPr>
          <p:cNvPr id="3" name="Content Placeholder 2">
            <a:extLst>
              <a:ext uri="{FF2B5EF4-FFF2-40B4-BE49-F238E27FC236}">
                <a16:creationId xmlns:a16="http://schemas.microsoft.com/office/drawing/2014/main" id="{AF5DEA47-7B02-B24F-FB3D-42B0D219CA0C}"/>
              </a:ext>
            </a:extLst>
          </p:cNvPr>
          <p:cNvSpPr>
            <a:spLocks noGrp="1"/>
          </p:cNvSpPr>
          <p:nvPr>
            <p:ph idx="1"/>
          </p:nvPr>
        </p:nvSpPr>
        <p:spPr>
          <a:xfrm>
            <a:off x="914400" y="1803400"/>
            <a:ext cx="10363200" cy="4876800"/>
          </a:xfrm>
        </p:spPr>
        <p:txBody>
          <a:bodyPr/>
          <a:lstStyle/>
          <a:p>
            <a:r>
              <a:rPr lang="en-US" sz="3333" dirty="0"/>
              <a:t>4. Any object, thing, or person, including </a:t>
            </a:r>
            <a:r>
              <a:rPr lang="en-US" sz="3333" strike="sngStrike" dirty="0"/>
              <a:t>without limitation</a:t>
            </a:r>
            <a:r>
              <a:rPr lang="en-US" sz="3333" dirty="0"/>
              <a:t>, </a:t>
            </a:r>
          </a:p>
          <a:p>
            <a:pPr lvl="1"/>
            <a:r>
              <a:rPr lang="en-US" sz="3333" dirty="0"/>
              <a:t>(</a:t>
            </a:r>
            <a:r>
              <a:rPr lang="en-US" sz="3333" dirty="0" err="1"/>
              <a:t>i</a:t>
            </a:r>
            <a:r>
              <a:rPr lang="en-US" sz="3333" dirty="0"/>
              <a:t>) documents, (ii) books, (iii) papers, (iv) records, or (v) body fluids, or </a:t>
            </a:r>
          </a:p>
          <a:p>
            <a:pPr lvl="1"/>
            <a:r>
              <a:rPr lang="en-US" sz="3333" dirty="0"/>
              <a:t>NEW: (vi) </a:t>
            </a:r>
            <a:r>
              <a:rPr lang="en-US" sz="3333" dirty="0">
                <a:solidFill>
                  <a:srgbClr val="FF0000"/>
                </a:solidFill>
              </a:rPr>
              <a:t>electronic records stored within or outside the Commonwealth of a commercial enterprise, whether a domestic corporation or a foreign corporation, that is transacting or has transacted any business in the Commonwealth, </a:t>
            </a:r>
            <a:r>
              <a:rPr lang="en-US" sz="3333" dirty="0"/>
              <a:t>constituting evidence of the commission of crime; </a:t>
            </a:r>
          </a:p>
        </p:txBody>
      </p:sp>
    </p:spTree>
    <p:extLst>
      <p:ext uri="{BB962C8B-B14F-4D97-AF65-F5344CB8AC3E}">
        <p14:creationId xmlns:p14="http://schemas.microsoft.com/office/powerpoint/2010/main" val="1243543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3FF24-26FB-9009-1375-014F0D79EF1E}"/>
              </a:ext>
            </a:extLst>
          </p:cNvPr>
          <p:cNvSpPr>
            <a:spLocks noGrp="1"/>
          </p:cNvSpPr>
          <p:nvPr>
            <p:ph type="title"/>
          </p:nvPr>
        </p:nvSpPr>
        <p:spPr/>
        <p:txBody>
          <a:bodyPr/>
          <a:lstStyle/>
          <a:p>
            <a:r>
              <a:rPr lang="en-US" dirty="0"/>
              <a:t>Ch. 345: Changes to §19.2-56(A): #1</a:t>
            </a:r>
          </a:p>
        </p:txBody>
      </p:sp>
      <p:sp>
        <p:nvSpPr>
          <p:cNvPr id="3" name="Content Placeholder 2">
            <a:extLst>
              <a:ext uri="{FF2B5EF4-FFF2-40B4-BE49-F238E27FC236}">
                <a16:creationId xmlns:a16="http://schemas.microsoft.com/office/drawing/2014/main" id="{64F3921B-5A76-0E2F-81BC-DD5ACF86E321}"/>
              </a:ext>
            </a:extLst>
          </p:cNvPr>
          <p:cNvSpPr>
            <a:spLocks noGrp="1"/>
          </p:cNvSpPr>
          <p:nvPr>
            <p:ph idx="1"/>
          </p:nvPr>
        </p:nvSpPr>
        <p:spPr/>
        <p:txBody>
          <a:bodyPr/>
          <a:lstStyle/>
          <a:p>
            <a:r>
              <a:rPr lang="en-US" dirty="0"/>
              <a:t>“If a search warrant is issued for electronic records of a foreign corporation, as described in §19.2-53, such affidavit shall state that the complainant believes such records are actually or constructively possessed by such foreign corporation.</a:t>
            </a:r>
          </a:p>
          <a:p>
            <a:r>
              <a:rPr lang="en-US" dirty="0"/>
              <a:t>“In order to comply with the requirements of §19.2-54, any search of the records of a foreign corporation, as described in §19.2-53, shall be deemed to have been made in the same place where the search warrant was issued.”</a:t>
            </a:r>
          </a:p>
        </p:txBody>
      </p:sp>
    </p:spTree>
    <p:extLst>
      <p:ext uri="{BB962C8B-B14F-4D97-AF65-F5344CB8AC3E}">
        <p14:creationId xmlns:p14="http://schemas.microsoft.com/office/powerpoint/2010/main" val="3209778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8CFCF-B943-5D7D-C14B-1244B2315017}"/>
              </a:ext>
            </a:extLst>
          </p:cNvPr>
          <p:cNvSpPr>
            <a:spLocks noGrp="1"/>
          </p:cNvSpPr>
          <p:nvPr>
            <p:ph type="title"/>
          </p:nvPr>
        </p:nvSpPr>
        <p:spPr/>
        <p:txBody>
          <a:bodyPr/>
          <a:lstStyle/>
          <a:p>
            <a:r>
              <a:rPr lang="en-US" dirty="0"/>
              <a:t>Ch. 345: Changes to §19.2-56(A): #2</a:t>
            </a:r>
          </a:p>
        </p:txBody>
      </p:sp>
      <p:sp>
        <p:nvSpPr>
          <p:cNvPr id="3" name="Content Placeholder 2">
            <a:extLst>
              <a:ext uri="{FF2B5EF4-FFF2-40B4-BE49-F238E27FC236}">
                <a16:creationId xmlns:a16="http://schemas.microsoft.com/office/drawing/2014/main" id="{30B0D0A0-8740-7AF5-CE12-E8F93AC5E74F}"/>
              </a:ext>
            </a:extLst>
          </p:cNvPr>
          <p:cNvSpPr>
            <a:spLocks noGrp="1"/>
          </p:cNvSpPr>
          <p:nvPr>
            <p:ph idx="1"/>
          </p:nvPr>
        </p:nvSpPr>
        <p:spPr/>
        <p:txBody>
          <a:bodyPr/>
          <a:lstStyle/>
          <a:p>
            <a:r>
              <a:rPr lang="en-US" dirty="0"/>
              <a:t>“Any search warrant for electronic records or other information stored outside of the Commonwealth by a commercial enterprise, whether a domestic corporation or a foreign corporation, that is transacting or has transacted any business in the Commonwealth, to be executed upon such commercial enterprise may be executed within or outside the Commonwealth by hand, United States mail, commercial delivery service, facsimile, or other electronic means upon the commercial enterprise.”</a:t>
            </a:r>
          </a:p>
        </p:txBody>
      </p:sp>
    </p:spTree>
    <p:extLst>
      <p:ext uri="{BB962C8B-B14F-4D97-AF65-F5344CB8AC3E}">
        <p14:creationId xmlns:p14="http://schemas.microsoft.com/office/powerpoint/2010/main" val="3868731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4026A-2F32-1847-6FCC-4D7AECBE02E4}"/>
              </a:ext>
            </a:extLst>
          </p:cNvPr>
          <p:cNvSpPr>
            <a:spLocks noGrp="1"/>
          </p:cNvSpPr>
          <p:nvPr>
            <p:ph type="title"/>
          </p:nvPr>
        </p:nvSpPr>
        <p:spPr/>
        <p:txBody>
          <a:bodyPr/>
          <a:lstStyle/>
          <a:p>
            <a:r>
              <a:rPr lang="en-US" dirty="0"/>
              <a:t>Ch. 345: Changes to §19.2-56(A): #3</a:t>
            </a:r>
          </a:p>
        </p:txBody>
      </p:sp>
      <p:sp>
        <p:nvSpPr>
          <p:cNvPr id="3" name="Content Placeholder 2">
            <a:extLst>
              <a:ext uri="{FF2B5EF4-FFF2-40B4-BE49-F238E27FC236}">
                <a16:creationId xmlns:a16="http://schemas.microsoft.com/office/drawing/2014/main" id="{BC6A607B-33E2-3C08-1397-704BC5382592}"/>
              </a:ext>
            </a:extLst>
          </p:cNvPr>
          <p:cNvSpPr>
            <a:spLocks noGrp="1"/>
          </p:cNvSpPr>
          <p:nvPr>
            <p:ph idx="1"/>
          </p:nvPr>
        </p:nvSpPr>
        <p:spPr>
          <a:xfrm>
            <a:off x="1320800" y="2209800"/>
            <a:ext cx="10363200" cy="4546600"/>
          </a:xfrm>
        </p:spPr>
        <p:txBody>
          <a:bodyPr/>
          <a:lstStyle/>
          <a:p>
            <a:r>
              <a:rPr lang="en-US" dirty="0"/>
              <a:t>“Notwithstanding the provisions of § 19.2-57, the officer executing a warrant pursuant to this paragraph shall endorse the date of execution thereon and shall file the warrant, with the inventory attached (or a notation that no property was seized) and the accompanying affidavit, unless such affidavit was made by voice or videotape recording, within three days after the materials ordered to be produced are received by the officer from the commercial enterprise.”</a:t>
            </a:r>
          </a:p>
        </p:txBody>
      </p:sp>
    </p:spTree>
    <p:extLst>
      <p:ext uri="{BB962C8B-B14F-4D97-AF65-F5344CB8AC3E}">
        <p14:creationId xmlns:p14="http://schemas.microsoft.com/office/powerpoint/2010/main" val="3736379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Materials</a:t>
            </a:r>
          </a:p>
        </p:txBody>
      </p:sp>
      <p:sp>
        <p:nvSpPr>
          <p:cNvPr id="3" name="Content Placeholder 2"/>
          <p:cNvSpPr>
            <a:spLocks noGrp="1"/>
          </p:cNvSpPr>
          <p:nvPr>
            <p:ph idx="1"/>
          </p:nvPr>
        </p:nvSpPr>
        <p:spPr>
          <a:xfrm>
            <a:off x="1103312" y="2052918"/>
            <a:ext cx="10715794" cy="4352364"/>
          </a:xfrm>
        </p:spPr>
        <p:txBody>
          <a:bodyPr>
            <a:normAutofit/>
          </a:bodyPr>
          <a:lstStyle/>
          <a:p>
            <a:r>
              <a:rPr lang="en-US" sz="3600" dirty="0"/>
              <a:t>This PowerPoint attempts to identify the legislation from the 2025 General Assembly Regular Session that has the greatest impact on law enforcement and public safety.</a:t>
            </a:r>
          </a:p>
          <a:p>
            <a:r>
              <a:rPr lang="en-US" sz="3600" dirty="0"/>
              <a:t>Consult the </a:t>
            </a:r>
            <a:r>
              <a:rPr lang="en-US" sz="3600" i="1" dirty="0"/>
              <a:t>2025 Legislative Update Master List</a:t>
            </a:r>
            <a:r>
              <a:rPr lang="en-US" sz="3600" dirty="0"/>
              <a:t> outline for full listing of bills of interest.</a:t>
            </a:r>
          </a:p>
          <a:p>
            <a:pPr lvl="1"/>
            <a:r>
              <a:rPr lang="en-US" sz="3400" dirty="0"/>
              <a:t>This presentation will NOT cover every bill. </a:t>
            </a:r>
          </a:p>
          <a:p>
            <a:endParaRPr lang="en-US" sz="3500" dirty="0"/>
          </a:p>
        </p:txBody>
      </p:sp>
    </p:spTree>
    <p:extLst>
      <p:ext uri="{BB962C8B-B14F-4D97-AF65-F5344CB8AC3E}">
        <p14:creationId xmlns:p14="http://schemas.microsoft.com/office/powerpoint/2010/main" val="3900875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24989-91B8-1A49-8256-F483312F2F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9D504E-31DE-8094-5D05-DCD31E5C7D96}"/>
              </a:ext>
            </a:extLst>
          </p:cNvPr>
          <p:cNvSpPr>
            <a:spLocks noGrp="1"/>
          </p:cNvSpPr>
          <p:nvPr>
            <p:ph type="title"/>
          </p:nvPr>
        </p:nvSpPr>
        <p:spPr/>
        <p:txBody>
          <a:bodyPr/>
          <a:lstStyle/>
          <a:p>
            <a:r>
              <a:rPr lang="en-US" dirty="0"/>
              <a:t>Ch. 345: Changes to §19.2-56(A): #4</a:t>
            </a:r>
          </a:p>
        </p:txBody>
      </p:sp>
      <p:sp>
        <p:nvSpPr>
          <p:cNvPr id="3" name="Content Placeholder 2">
            <a:extLst>
              <a:ext uri="{FF2B5EF4-FFF2-40B4-BE49-F238E27FC236}">
                <a16:creationId xmlns:a16="http://schemas.microsoft.com/office/drawing/2014/main" id="{710850C0-9E8B-CD98-32B5-DB568A030305}"/>
              </a:ext>
            </a:extLst>
          </p:cNvPr>
          <p:cNvSpPr>
            <a:spLocks noGrp="1"/>
          </p:cNvSpPr>
          <p:nvPr>
            <p:ph idx="1"/>
          </p:nvPr>
        </p:nvSpPr>
        <p:spPr>
          <a:xfrm>
            <a:off x="1422400" y="1905000"/>
            <a:ext cx="10058400" cy="4495800"/>
          </a:xfrm>
        </p:spPr>
        <p:txBody>
          <a:bodyPr/>
          <a:lstStyle/>
          <a:p>
            <a:r>
              <a:rPr lang="en-US" dirty="0"/>
              <a:t>“The return shall be made in the circuit court clerk's office for the jurisdiction wherein the warrant was (I) executed, if executed within the Commonwealth, and a copy of the return shall also be delivered to the clerk of the circuit court of the county or city where the warrant was issued or (II) issued, if executed outside the Commonwealth. Saturdays, Sundays, or any federal or state legal holiday shall not be used in computing the three-day filing period.”</a:t>
            </a:r>
          </a:p>
        </p:txBody>
      </p:sp>
    </p:spTree>
    <p:extLst>
      <p:ext uri="{BB962C8B-B14F-4D97-AF65-F5344CB8AC3E}">
        <p14:creationId xmlns:p14="http://schemas.microsoft.com/office/powerpoint/2010/main" val="1501573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1DD3F-6585-3DA5-8315-112C6C5BCA81}"/>
              </a:ext>
            </a:extLst>
          </p:cNvPr>
          <p:cNvSpPr>
            <a:spLocks noGrp="1"/>
          </p:cNvSpPr>
          <p:nvPr>
            <p:ph type="title"/>
          </p:nvPr>
        </p:nvSpPr>
        <p:spPr/>
        <p:txBody>
          <a:bodyPr/>
          <a:lstStyle/>
          <a:p>
            <a:r>
              <a:rPr lang="en-US" dirty="0"/>
              <a:t>Ch. 400: Law Enforcement Drones</a:t>
            </a:r>
          </a:p>
        </p:txBody>
      </p:sp>
      <p:sp>
        <p:nvSpPr>
          <p:cNvPr id="3" name="Content Placeholder 2">
            <a:extLst>
              <a:ext uri="{FF2B5EF4-FFF2-40B4-BE49-F238E27FC236}">
                <a16:creationId xmlns:a16="http://schemas.microsoft.com/office/drawing/2014/main" id="{332804D1-16AF-5B63-7598-EA5D49ECF1A3}"/>
              </a:ext>
            </a:extLst>
          </p:cNvPr>
          <p:cNvSpPr>
            <a:spLocks noGrp="1"/>
          </p:cNvSpPr>
          <p:nvPr>
            <p:ph idx="1"/>
          </p:nvPr>
        </p:nvSpPr>
        <p:spPr>
          <a:xfrm>
            <a:off x="609600" y="1549983"/>
            <a:ext cx="11380631" cy="5257800"/>
          </a:xfrm>
        </p:spPr>
        <p:txBody>
          <a:bodyPr/>
          <a:lstStyle/>
          <a:p>
            <a:r>
              <a:rPr lang="en-US" sz="2700" dirty="0"/>
              <a:t>Amends § 19.2-60.1 to allow a law-enforcement officer “</a:t>
            </a:r>
            <a:r>
              <a:rPr lang="en-US" sz="2700" i="1" dirty="0"/>
              <a:t>or an employee of a law-enforcement agency</a:t>
            </a:r>
            <a:r>
              <a:rPr lang="en-US" sz="2700" dirty="0"/>
              <a:t>” to deploy an unmanned aircraft system without a warrant :</a:t>
            </a:r>
          </a:p>
          <a:p>
            <a:pPr marL="571500" indent="-571500">
              <a:buFont typeface="+mj-lt"/>
              <a:buAutoNum type="romanLcPeriod"/>
            </a:pPr>
            <a:r>
              <a:rPr lang="en-US" sz="2700" dirty="0"/>
              <a:t>following an accident where a report is required pursuant to relevant law to survey the scene of such accident for the purpose of crash reconstruction and record the scene by photographic or video images or </a:t>
            </a:r>
          </a:p>
          <a:p>
            <a:pPr marL="571500" indent="-571500">
              <a:buFont typeface="+mj-lt"/>
              <a:buAutoNum type="romanLcPeriod"/>
            </a:pPr>
            <a:r>
              <a:rPr lang="en-US" sz="2700" dirty="0"/>
              <a:t>to </a:t>
            </a:r>
          </a:p>
          <a:p>
            <a:pPr marL="971550" lvl="1" indent="-514350">
              <a:buFont typeface="+mj-lt"/>
              <a:buAutoNum type="alphaLcParenR"/>
            </a:pPr>
            <a:r>
              <a:rPr lang="en-US" sz="2700" dirty="0"/>
              <a:t>aerially survey a primary residence of the subject of the arrest warrant to formulate a plan to execute an existing arrest warrant or capias for a felony offense or </a:t>
            </a:r>
          </a:p>
          <a:p>
            <a:pPr marL="971550" lvl="1" indent="-514350">
              <a:buFont typeface="+mj-lt"/>
              <a:buAutoNum type="alphaLcParenR"/>
            </a:pPr>
            <a:r>
              <a:rPr lang="en-US" sz="2700" dirty="0"/>
              <a:t>locate a person sought for arrest when such person has fled from a law-enforcement officer and a law-enforcement officer remains in hot pursuit of such person. </a:t>
            </a:r>
          </a:p>
        </p:txBody>
      </p:sp>
    </p:spTree>
    <p:extLst>
      <p:ext uri="{BB962C8B-B14F-4D97-AF65-F5344CB8AC3E}">
        <p14:creationId xmlns:p14="http://schemas.microsoft.com/office/powerpoint/2010/main" val="2207948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36FCA-0B72-62E0-E376-78FDA07379D9}"/>
              </a:ext>
            </a:extLst>
          </p:cNvPr>
          <p:cNvSpPr>
            <a:spLocks noGrp="1"/>
          </p:cNvSpPr>
          <p:nvPr>
            <p:ph type="title"/>
          </p:nvPr>
        </p:nvSpPr>
        <p:spPr/>
        <p:txBody>
          <a:bodyPr/>
          <a:lstStyle/>
          <a:p>
            <a:r>
              <a:rPr lang="en-US" dirty="0"/>
              <a:t>Ch. 400: </a:t>
            </a:r>
            <a:r>
              <a:rPr lang="en-US" dirty="0" err="1"/>
              <a:t>Con’d</a:t>
            </a:r>
            <a:endParaRPr lang="en-US" dirty="0"/>
          </a:p>
        </p:txBody>
      </p:sp>
      <p:sp>
        <p:nvSpPr>
          <p:cNvPr id="3" name="Content Placeholder 2">
            <a:extLst>
              <a:ext uri="{FF2B5EF4-FFF2-40B4-BE49-F238E27FC236}">
                <a16:creationId xmlns:a16="http://schemas.microsoft.com/office/drawing/2014/main" id="{54D27AB6-983F-8E1A-38E2-82F5ADB9CFCA}"/>
              </a:ext>
            </a:extLst>
          </p:cNvPr>
          <p:cNvSpPr>
            <a:spLocks noGrp="1"/>
          </p:cNvSpPr>
          <p:nvPr>
            <p:ph idx="1"/>
          </p:nvPr>
        </p:nvSpPr>
        <p:spPr/>
        <p:txBody>
          <a:bodyPr/>
          <a:lstStyle/>
          <a:p>
            <a:r>
              <a:rPr lang="en-US" sz="3200" dirty="0"/>
              <a:t>Current law allows a law-enforcement officer to operate an unmanned aircraft system under such conditions</a:t>
            </a:r>
            <a:r>
              <a:rPr lang="en-US" dirty="0"/>
              <a:t>, but not an employee. </a:t>
            </a:r>
            <a:endParaRPr lang="en-US" sz="3200" dirty="0"/>
          </a:p>
          <a:p>
            <a:r>
              <a:rPr lang="en-US" sz="3200" dirty="0"/>
              <a:t>The bill also permits a law-enforcement officer to deploy an unmanned aircraft system without a warrant where such officer is investigating unmanned aircraft systems surrounding or over property of the federal or state government, public critical infrastructure, or nongovernment-operated prison or jail facilities.</a:t>
            </a:r>
            <a:endParaRPr lang="en-US" dirty="0"/>
          </a:p>
        </p:txBody>
      </p:sp>
    </p:spTree>
    <p:extLst>
      <p:ext uri="{BB962C8B-B14F-4D97-AF65-F5344CB8AC3E}">
        <p14:creationId xmlns:p14="http://schemas.microsoft.com/office/powerpoint/2010/main" val="2440251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1B878-FD8B-5C9D-5E06-1805DEE8C994}"/>
              </a:ext>
            </a:extLst>
          </p:cNvPr>
          <p:cNvSpPr>
            <a:spLocks noGrp="1"/>
          </p:cNvSpPr>
          <p:nvPr>
            <p:ph type="title"/>
          </p:nvPr>
        </p:nvSpPr>
        <p:spPr/>
        <p:txBody>
          <a:bodyPr/>
          <a:lstStyle/>
          <a:p>
            <a:r>
              <a:rPr lang="en-US" dirty="0"/>
              <a:t>Ch. 669: Juvenile Interrogations</a:t>
            </a:r>
          </a:p>
        </p:txBody>
      </p:sp>
      <p:sp>
        <p:nvSpPr>
          <p:cNvPr id="3" name="Content Placeholder 2">
            <a:extLst>
              <a:ext uri="{FF2B5EF4-FFF2-40B4-BE49-F238E27FC236}">
                <a16:creationId xmlns:a16="http://schemas.microsoft.com/office/drawing/2014/main" id="{DC837B8D-6323-7D3E-1BFC-D6CEF7724360}"/>
              </a:ext>
            </a:extLst>
          </p:cNvPr>
          <p:cNvSpPr>
            <a:spLocks noGrp="1"/>
          </p:cNvSpPr>
          <p:nvPr>
            <p:ph idx="1"/>
          </p:nvPr>
        </p:nvSpPr>
        <p:spPr>
          <a:xfrm>
            <a:off x="1030310" y="2099256"/>
            <a:ext cx="10552090" cy="4758744"/>
          </a:xfrm>
        </p:spPr>
        <p:txBody>
          <a:bodyPr/>
          <a:lstStyle/>
          <a:p>
            <a:r>
              <a:rPr lang="en-US" dirty="0"/>
              <a:t>Amends § 16.1-247.1 </a:t>
            </a:r>
          </a:p>
          <a:p>
            <a:r>
              <a:rPr lang="en-US" dirty="0"/>
              <a:t>Prohibits law-enforcement officers from knowingly and intentionally making false statements about any material fact, including by use of inauthentic replica documents, prior to or during a custodial interrogation of a child to secure the cooperation, confession, or conviction of such child. </a:t>
            </a:r>
          </a:p>
        </p:txBody>
      </p:sp>
    </p:spTree>
    <p:extLst>
      <p:ext uri="{BB962C8B-B14F-4D97-AF65-F5344CB8AC3E}">
        <p14:creationId xmlns:p14="http://schemas.microsoft.com/office/powerpoint/2010/main" val="1944232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19675-6D69-D6C8-0AE1-BE24B03E9743}"/>
              </a:ext>
            </a:extLst>
          </p:cNvPr>
          <p:cNvSpPr>
            <a:spLocks noGrp="1"/>
          </p:cNvSpPr>
          <p:nvPr>
            <p:ph type="title"/>
          </p:nvPr>
        </p:nvSpPr>
        <p:spPr/>
        <p:txBody>
          <a:bodyPr/>
          <a:lstStyle/>
          <a:p>
            <a:r>
              <a:rPr lang="en-US" dirty="0"/>
              <a:t>Ch. 669: </a:t>
            </a:r>
            <a:r>
              <a:rPr lang="en-US" dirty="0" err="1"/>
              <a:t>Con’d</a:t>
            </a:r>
            <a:endParaRPr lang="en-US" dirty="0"/>
          </a:p>
        </p:txBody>
      </p:sp>
      <p:sp>
        <p:nvSpPr>
          <p:cNvPr id="3" name="Content Placeholder 2">
            <a:extLst>
              <a:ext uri="{FF2B5EF4-FFF2-40B4-BE49-F238E27FC236}">
                <a16:creationId xmlns:a16="http://schemas.microsoft.com/office/drawing/2014/main" id="{23F7B9A5-60BC-28E0-9D5C-64FC36481BD5}"/>
              </a:ext>
            </a:extLst>
          </p:cNvPr>
          <p:cNvSpPr>
            <a:spLocks noGrp="1"/>
          </p:cNvSpPr>
          <p:nvPr>
            <p:ph idx="1"/>
          </p:nvPr>
        </p:nvSpPr>
        <p:spPr/>
        <p:txBody>
          <a:bodyPr/>
          <a:lstStyle/>
          <a:p>
            <a:r>
              <a:rPr lang="en-US" sz="3000" dirty="0"/>
              <a:t>The bill defines "inauthentic replica documents" as any documents, including computer-generated documents, created by any means, including artificial intelligence, by a law-enforcement officer or his agent that </a:t>
            </a:r>
          </a:p>
          <a:p>
            <a:pPr marL="571500" indent="-571500">
              <a:buFont typeface="+mj-lt"/>
              <a:buAutoNum type="romanLcPeriod"/>
            </a:pPr>
            <a:r>
              <a:rPr lang="en-US" sz="3000" dirty="0"/>
              <a:t>contain a false statement, signature, seal, letterhead, or contact information or </a:t>
            </a:r>
          </a:p>
          <a:p>
            <a:pPr marL="571500" indent="-571500">
              <a:buFont typeface="+mj-lt"/>
              <a:buAutoNum type="romanLcPeriod"/>
            </a:pPr>
            <a:r>
              <a:rPr lang="en-US" sz="3000" dirty="0"/>
              <a:t>materially misrepresent any fact. </a:t>
            </a:r>
          </a:p>
          <a:p>
            <a:r>
              <a:rPr lang="en-US" sz="3000" dirty="0"/>
              <a:t>The bill provides that if a law-enforcement officer knowingly violates such prohibition, any statements made by such child shall be inadmissible in any delinquency proceeding or criminal proceeding against such child.</a:t>
            </a:r>
          </a:p>
        </p:txBody>
      </p:sp>
    </p:spTree>
    <p:extLst>
      <p:ext uri="{BB962C8B-B14F-4D97-AF65-F5344CB8AC3E}">
        <p14:creationId xmlns:p14="http://schemas.microsoft.com/office/powerpoint/2010/main" val="1636399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9126320-697A-F749-9E4B-5A1FC271A5D8}"/>
              </a:ext>
            </a:extLst>
          </p:cNvPr>
          <p:cNvSpPr>
            <a:spLocks noGrp="1"/>
          </p:cNvSpPr>
          <p:nvPr>
            <p:ph type="title"/>
          </p:nvPr>
        </p:nvSpPr>
        <p:spPr>
          <a:xfrm>
            <a:off x="609600" y="207985"/>
            <a:ext cx="10972800" cy="1508127"/>
          </a:xfrm>
        </p:spPr>
        <p:txBody>
          <a:bodyPr/>
          <a:lstStyle/>
          <a:p>
            <a:r>
              <a:rPr lang="en-US" dirty="0"/>
              <a:t>Parental Notification: </a:t>
            </a:r>
            <a:br>
              <a:rPr lang="en-US" dirty="0"/>
            </a:br>
            <a:r>
              <a:rPr lang="en-US" dirty="0"/>
              <a:t>Virginia Code § 16.1-247.1 </a:t>
            </a:r>
          </a:p>
        </p:txBody>
      </p:sp>
      <p:sp>
        <p:nvSpPr>
          <p:cNvPr id="6" name="Content Placeholder 5">
            <a:extLst>
              <a:ext uri="{FF2B5EF4-FFF2-40B4-BE49-F238E27FC236}">
                <a16:creationId xmlns:a16="http://schemas.microsoft.com/office/drawing/2014/main" id="{6BDDD313-A57E-2645-8FF0-80F601463CFB}"/>
              </a:ext>
            </a:extLst>
          </p:cNvPr>
          <p:cNvSpPr>
            <a:spLocks noGrp="1"/>
          </p:cNvSpPr>
          <p:nvPr>
            <p:ph idx="1"/>
          </p:nvPr>
        </p:nvSpPr>
        <p:spPr>
          <a:xfrm>
            <a:off x="762000" y="2230120"/>
            <a:ext cx="10972800" cy="5257800"/>
          </a:xfrm>
        </p:spPr>
        <p:txBody>
          <a:bodyPr>
            <a:normAutofit/>
          </a:bodyPr>
          <a:lstStyle/>
          <a:p>
            <a:r>
              <a:rPr lang="en-US" sz="2800" dirty="0"/>
              <a:t>Existing law prior to 2025 already provides that: </a:t>
            </a:r>
          </a:p>
          <a:p>
            <a:r>
              <a:rPr lang="en-US" sz="2800" dirty="0"/>
              <a:t>Prior to any custodial interrogation of a child by a law-enforcement officer who has </a:t>
            </a:r>
            <a:r>
              <a:rPr lang="en-US" sz="2800" b="1" u="sng" dirty="0"/>
              <a:t>arrested</a:t>
            </a:r>
            <a:r>
              <a:rPr lang="en-US" sz="2800" dirty="0"/>
              <a:t> a child, the child's parent, guardian, or legal custodian </a:t>
            </a:r>
            <a:r>
              <a:rPr lang="en-US" sz="2800" i="1" dirty="0"/>
              <a:t>shall be notified </a:t>
            </a:r>
            <a:r>
              <a:rPr lang="en-US" sz="2800" dirty="0"/>
              <a:t>of his arrest and the child shall have contact with his parent, guardian, or legal custodian. </a:t>
            </a:r>
          </a:p>
          <a:p>
            <a:r>
              <a:rPr lang="en-US" sz="2800" dirty="0"/>
              <a:t>The notification and contact required by this subsection may be in person, electronically, by telephone, or by video conference.</a:t>
            </a:r>
          </a:p>
          <a:p>
            <a:endParaRPr lang="en-US" sz="2800" dirty="0"/>
          </a:p>
        </p:txBody>
      </p:sp>
    </p:spTree>
    <p:extLst>
      <p:ext uri="{BB962C8B-B14F-4D97-AF65-F5344CB8AC3E}">
        <p14:creationId xmlns:p14="http://schemas.microsoft.com/office/powerpoint/2010/main" val="3379330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BD59F-A5F3-5F45-B0E4-B7BAF58D95C8}"/>
              </a:ext>
            </a:extLst>
          </p:cNvPr>
          <p:cNvSpPr>
            <a:spLocks noGrp="1"/>
          </p:cNvSpPr>
          <p:nvPr>
            <p:ph type="title"/>
          </p:nvPr>
        </p:nvSpPr>
        <p:spPr/>
        <p:txBody>
          <a:bodyPr/>
          <a:lstStyle/>
          <a:p>
            <a:r>
              <a:rPr lang="en-US" dirty="0"/>
              <a:t>Exceptions Under Existing Law</a:t>
            </a:r>
          </a:p>
        </p:txBody>
      </p:sp>
      <p:sp>
        <p:nvSpPr>
          <p:cNvPr id="3" name="Content Placeholder 2">
            <a:extLst>
              <a:ext uri="{FF2B5EF4-FFF2-40B4-BE49-F238E27FC236}">
                <a16:creationId xmlns:a16="http://schemas.microsoft.com/office/drawing/2014/main" id="{75635681-BDC8-DD47-86A8-E4A2A3C40864}"/>
              </a:ext>
            </a:extLst>
          </p:cNvPr>
          <p:cNvSpPr>
            <a:spLocks noGrp="1"/>
          </p:cNvSpPr>
          <p:nvPr>
            <p:ph idx="1"/>
          </p:nvPr>
        </p:nvSpPr>
        <p:spPr>
          <a:xfrm>
            <a:off x="581192" y="2180496"/>
            <a:ext cx="11029615" cy="4441021"/>
          </a:xfrm>
        </p:spPr>
        <p:txBody>
          <a:bodyPr>
            <a:noAutofit/>
          </a:bodyPr>
          <a:lstStyle/>
          <a:p>
            <a:pPr marL="342900" indent="-342900">
              <a:buFont typeface="+mj-lt"/>
              <a:buAutoNum type="arabicPeriod"/>
            </a:pPr>
            <a:r>
              <a:rPr lang="en-US" sz="2600" dirty="0"/>
              <a:t>Child's parent, guardian, or legal custodian is a codefendant in the alleged offense; </a:t>
            </a:r>
          </a:p>
          <a:p>
            <a:pPr marL="342900" indent="-342900">
              <a:buFont typeface="+mj-lt"/>
              <a:buAutoNum type="arabicPeriod"/>
            </a:pPr>
            <a:r>
              <a:rPr lang="en-US" sz="2600" dirty="0"/>
              <a:t>Child's parent, guardian, or legal custodian has been arrested for, has been charged with, or is being investigated for a crime against the child; </a:t>
            </a:r>
          </a:p>
          <a:p>
            <a:pPr marL="342900" indent="-342900">
              <a:buFont typeface="+mj-lt"/>
              <a:buAutoNum type="arabicPeriod"/>
            </a:pPr>
            <a:r>
              <a:rPr lang="en-US" sz="2600" dirty="0"/>
              <a:t>If, after every reasonable effort has been made to comply with subsection A, the child's parent, guardian, or legal custodian cannot be located or refuses contact with the child; or </a:t>
            </a:r>
          </a:p>
          <a:p>
            <a:pPr marL="342900" indent="-342900">
              <a:buFont typeface="+mj-lt"/>
              <a:buAutoNum type="arabicPeriod"/>
            </a:pPr>
            <a:r>
              <a:rPr lang="en-US" sz="2600" dirty="0"/>
              <a:t>If the law-enforcement officer conducting the custodial interrogation reasonably believes the information sought is necessary to protect life, limb, or property from an imminent danger and the law-enforcement officer's questions are limited to those that are reasonably necessary to obtain such information.</a:t>
            </a:r>
          </a:p>
        </p:txBody>
      </p:sp>
    </p:spTree>
    <p:extLst>
      <p:ext uri="{BB962C8B-B14F-4D97-AF65-F5344CB8AC3E}">
        <p14:creationId xmlns:p14="http://schemas.microsoft.com/office/powerpoint/2010/main" val="2059072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156A2-734B-B782-BAE9-C05FEBB114E0}"/>
              </a:ext>
            </a:extLst>
          </p:cNvPr>
          <p:cNvSpPr>
            <a:spLocks noGrp="1"/>
          </p:cNvSpPr>
          <p:nvPr>
            <p:ph type="title"/>
          </p:nvPr>
        </p:nvSpPr>
        <p:spPr>
          <a:xfrm>
            <a:off x="596900" y="272379"/>
            <a:ext cx="10972800" cy="1508127"/>
          </a:xfrm>
        </p:spPr>
        <p:txBody>
          <a:bodyPr/>
          <a:lstStyle/>
          <a:p>
            <a:r>
              <a:rPr lang="en-US" dirty="0"/>
              <a:t>§ 16.1-247.1 New Language from 2024</a:t>
            </a:r>
          </a:p>
        </p:txBody>
      </p:sp>
      <p:sp>
        <p:nvSpPr>
          <p:cNvPr id="3" name="Content Placeholder 2">
            <a:extLst>
              <a:ext uri="{FF2B5EF4-FFF2-40B4-BE49-F238E27FC236}">
                <a16:creationId xmlns:a16="http://schemas.microsoft.com/office/drawing/2014/main" id="{60F960A7-633A-63F6-ACE7-EA50C9976845}"/>
              </a:ext>
            </a:extLst>
          </p:cNvPr>
          <p:cNvSpPr>
            <a:spLocks noGrp="1"/>
          </p:cNvSpPr>
          <p:nvPr>
            <p:ph idx="1"/>
          </p:nvPr>
        </p:nvSpPr>
        <p:spPr>
          <a:xfrm>
            <a:off x="914400" y="2120900"/>
            <a:ext cx="10792496" cy="4737100"/>
          </a:xfrm>
        </p:spPr>
        <p:txBody>
          <a:bodyPr>
            <a:normAutofit/>
          </a:bodyPr>
          <a:lstStyle/>
          <a:p>
            <a:r>
              <a:rPr lang="en-US" dirty="0"/>
              <a:t>C. Except as provided in subsection B, if a law-enforcement officer knowingly violates the provisions of subsection A, any statements made by such child </a:t>
            </a:r>
            <a:r>
              <a:rPr lang="en-US" i="1" u="sng" dirty="0"/>
              <a:t>shall be inadmissible </a:t>
            </a:r>
            <a:r>
              <a:rPr lang="en-US" dirty="0"/>
              <a:t>in any delinquency proceeding or criminal proceeding against such child, </a:t>
            </a:r>
          </a:p>
          <a:p>
            <a:pPr lvl="1"/>
            <a:r>
              <a:rPr lang="en-US" dirty="0"/>
              <a:t>unless the attorney for the Commonwealth proves by a preponderance of the evidence that the statement was made knowingly, intelligently, and voluntarily.</a:t>
            </a:r>
          </a:p>
          <a:p>
            <a:r>
              <a:rPr lang="en-US" dirty="0"/>
              <a:t>This process now applies to the false statements/false documents rule that has become law in 2025.</a:t>
            </a:r>
          </a:p>
        </p:txBody>
      </p:sp>
    </p:spTree>
    <p:extLst>
      <p:ext uri="{BB962C8B-B14F-4D97-AF65-F5344CB8AC3E}">
        <p14:creationId xmlns:p14="http://schemas.microsoft.com/office/powerpoint/2010/main" val="3863083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ONSENT"/>
          <p:cNvSpPr txBox="1">
            <a:spLocks noGrp="1"/>
          </p:cNvSpPr>
          <p:nvPr>
            <p:ph type="title" idx="4294967295"/>
          </p:nvPr>
        </p:nvSpPr>
        <p:spPr>
          <a:xfrm>
            <a:off x="2246313" y="4406901"/>
            <a:ext cx="7772401" cy="1362075"/>
          </a:xfrm>
          <a:prstGeom prst="rect">
            <a:avLst/>
          </a:prstGeom>
        </p:spPr>
        <p:txBody>
          <a:bodyPr anchor="t">
            <a:normAutofit/>
          </a:bodyPr>
          <a:lstStyle>
            <a:lvl1pPr algn="l">
              <a:defRPr sz="4000" b="1"/>
            </a:lvl1pPr>
          </a:lstStyle>
          <a:p>
            <a:r>
              <a:rPr lang="en-US" sz="4800" dirty="0"/>
              <a:t>CRIMINAL PROCEDURE</a:t>
            </a:r>
            <a:endParaRPr sz="4800" dirty="0"/>
          </a:p>
        </p:txBody>
      </p:sp>
    </p:spTree>
    <p:extLst>
      <p:ext uri="{BB962C8B-B14F-4D97-AF65-F5344CB8AC3E}">
        <p14:creationId xmlns:p14="http://schemas.microsoft.com/office/powerpoint/2010/main" val="1379752614"/>
      </p:ext>
    </p:extLst>
  </p:cSld>
  <p:clrMapOvr>
    <a:masterClrMapping/>
  </p:clrMapOvr>
  <mc:AlternateContent xmlns:mc="http://schemas.openxmlformats.org/markup-compatibility/2006" xmlns:p14="http://schemas.microsoft.com/office/powerpoint/2010/main">
    <mc:Choice Requires="p14">
      <p:transition spd="slow">
        <p:fade thruBlk="1"/>
      </p:transition>
    </mc:Choice>
    <mc:Fallback xmlns="" xmlns:m="http://schemas.openxmlformats.org/officeDocument/2006/math" xmlns:a14="http://schemas.microsoft.com/office/drawing/2010/main">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0FC46A9-317A-69C4-2F85-14C39B40BAD0}"/>
              </a:ext>
            </a:extLst>
          </p:cNvPr>
          <p:cNvSpPr>
            <a:spLocks noGrp="1"/>
          </p:cNvSpPr>
          <p:nvPr>
            <p:ph type="title"/>
          </p:nvPr>
        </p:nvSpPr>
        <p:spPr/>
        <p:txBody>
          <a:bodyPr/>
          <a:lstStyle/>
          <a:p>
            <a:r>
              <a:rPr lang="en-US" dirty="0"/>
              <a:t>Ch. 160: Seizure of Property</a:t>
            </a:r>
          </a:p>
        </p:txBody>
      </p:sp>
      <p:sp>
        <p:nvSpPr>
          <p:cNvPr id="5" name="Content Placeholder 4">
            <a:extLst>
              <a:ext uri="{FF2B5EF4-FFF2-40B4-BE49-F238E27FC236}">
                <a16:creationId xmlns:a16="http://schemas.microsoft.com/office/drawing/2014/main" id="{E50108B4-B3DF-5190-54BF-6304F5B10217}"/>
              </a:ext>
            </a:extLst>
          </p:cNvPr>
          <p:cNvSpPr>
            <a:spLocks noGrp="1"/>
          </p:cNvSpPr>
          <p:nvPr>
            <p:ph idx="1"/>
          </p:nvPr>
        </p:nvSpPr>
        <p:spPr>
          <a:xfrm>
            <a:off x="609600" y="1725768"/>
            <a:ext cx="10972800" cy="5132231"/>
          </a:xfrm>
        </p:spPr>
        <p:txBody>
          <a:bodyPr/>
          <a:lstStyle/>
          <a:p>
            <a:r>
              <a:rPr lang="en-US" dirty="0"/>
              <a:t>Amends § 19.2-386.5 and adds § 19.2-386.36</a:t>
            </a:r>
          </a:p>
          <a:p>
            <a:r>
              <a:rPr lang="en-US" dirty="0"/>
              <a:t>Bill permits the seizure of property used in connection with or derived from financial exploitation of vulnerable adults. </a:t>
            </a:r>
          </a:p>
          <a:p>
            <a:r>
              <a:rPr lang="en-US" dirty="0"/>
              <a:t>Establishes a procedure for seizure of property used in connection with or derived from financial exploitation of vulnerable adults. </a:t>
            </a:r>
          </a:p>
          <a:p>
            <a:r>
              <a:rPr lang="en-US" dirty="0"/>
              <a:t>The bill permits a guardian, adult proactive agent, or representative of the vulnerable adult to enforce such an action for good cause shown.</a:t>
            </a:r>
          </a:p>
        </p:txBody>
      </p:sp>
    </p:spTree>
    <p:extLst>
      <p:ext uri="{BB962C8B-B14F-4D97-AF65-F5344CB8AC3E}">
        <p14:creationId xmlns:p14="http://schemas.microsoft.com/office/powerpoint/2010/main" val="1518986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Materials</a:t>
            </a:r>
          </a:p>
        </p:txBody>
      </p:sp>
      <p:sp>
        <p:nvSpPr>
          <p:cNvPr id="3" name="Content Placeholder 2"/>
          <p:cNvSpPr>
            <a:spLocks noGrp="1"/>
          </p:cNvSpPr>
          <p:nvPr>
            <p:ph idx="1"/>
          </p:nvPr>
        </p:nvSpPr>
        <p:spPr>
          <a:xfrm>
            <a:off x="1103312" y="2052918"/>
            <a:ext cx="9869488" cy="4195481"/>
          </a:xfrm>
        </p:spPr>
        <p:txBody>
          <a:bodyPr>
            <a:noAutofit/>
          </a:bodyPr>
          <a:lstStyle/>
          <a:p>
            <a:r>
              <a:rPr lang="en-US" sz="3500" dirty="0"/>
              <a:t>You must rely </a:t>
            </a:r>
            <a:r>
              <a:rPr lang="en-US" sz="3500" i="1" dirty="0"/>
              <a:t>only</a:t>
            </a:r>
            <a:r>
              <a:rPr lang="en-US" sz="3500" dirty="0"/>
              <a:t> upon the final language of the bill after passage. </a:t>
            </a:r>
          </a:p>
          <a:p>
            <a:r>
              <a:rPr lang="en-US" sz="3500" dirty="0"/>
              <a:t>Slides summarize each bill, but you should read the actual law before acting.</a:t>
            </a:r>
          </a:p>
          <a:p>
            <a:r>
              <a:rPr lang="en-US" sz="3500" dirty="0"/>
              <a:t>You can find the bill on the LIS website at: </a:t>
            </a:r>
            <a:r>
              <a:rPr lang="en-US" sz="3500" dirty="0">
                <a:solidFill>
                  <a:schemeClr val="tx1">
                    <a:lumMod val="95000"/>
                  </a:schemeClr>
                </a:solidFill>
                <a:hlinkClick r:id="rId2"/>
              </a:rPr>
              <a:t>http://lis.virginia.gov/lis.htm</a:t>
            </a:r>
            <a:r>
              <a:rPr lang="en-US" sz="3500" dirty="0">
                <a:solidFill>
                  <a:schemeClr val="tx1">
                    <a:lumMod val="95000"/>
                  </a:schemeClr>
                </a:solidFill>
              </a:rPr>
              <a:t>. </a:t>
            </a:r>
            <a:endParaRPr lang="en-US" sz="3500" dirty="0"/>
          </a:p>
          <a:p>
            <a:pPr marL="0" indent="0">
              <a:buNone/>
            </a:pPr>
            <a:endParaRPr lang="en-US" sz="3500" dirty="0"/>
          </a:p>
        </p:txBody>
      </p:sp>
    </p:spTree>
    <p:extLst>
      <p:ext uri="{BB962C8B-B14F-4D97-AF65-F5344CB8AC3E}">
        <p14:creationId xmlns:p14="http://schemas.microsoft.com/office/powerpoint/2010/main" val="2600257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2BD39-7FB3-5F34-667F-AAA486D56B1B}"/>
              </a:ext>
            </a:extLst>
          </p:cNvPr>
          <p:cNvSpPr>
            <a:spLocks noGrp="1"/>
          </p:cNvSpPr>
          <p:nvPr>
            <p:ph type="title"/>
          </p:nvPr>
        </p:nvSpPr>
        <p:spPr/>
        <p:txBody>
          <a:bodyPr/>
          <a:lstStyle/>
          <a:p>
            <a:r>
              <a:rPr lang="en-US" dirty="0"/>
              <a:t>Ch. 160: Procedure</a:t>
            </a:r>
          </a:p>
        </p:txBody>
      </p:sp>
      <p:sp>
        <p:nvSpPr>
          <p:cNvPr id="3" name="Content Placeholder 2">
            <a:extLst>
              <a:ext uri="{FF2B5EF4-FFF2-40B4-BE49-F238E27FC236}">
                <a16:creationId xmlns:a16="http://schemas.microsoft.com/office/drawing/2014/main" id="{5F88ED2C-4389-7FCD-CF5D-2DB48C1F6211}"/>
              </a:ext>
            </a:extLst>
          </p:cNvPr>
          <p:cNvSpPr>
            <a:spLocks noGrp="1"/>
          </p:cNvSpPr>
          <p:nvPr>
            <p:ph idx="1"/>
          </p:nvPr>
        </p:nvSpPr>
        <p:spPr/>
        <p:txBody>
          <a:bodyPr/>
          <a:lstStyle/>
          <a:p>
            <a:r>
              <a:rPr lang="en-US" dirty="0"/>
              <a:t>“At any time after the filing of an answer or upon default, on motion of the attorney for the Commonwealth or a vulnerable adult, the court may order the return of property to the vulnerable adult upon a showing that the property is the subject of a violation of § 18.2-178.1 or traceable to such a violation and is properly exempt from forfeiture pursuant to § 19.2-386.8.”</a:t>
            </a:r>
          </a:p>
          <a:p>
            <a:endParaRPr lang="en-US" dirty="0"/>
          </a:p>
        </p:txBody>
      </p:sp>
    </p:spTree>
    <p:extLst>
      <p:ext uri="{BB962C8B-B14F-4D97-AF65-F5344CB8AC3E}">
        <p14:creationId xmlns:p14="http://schemas.microsoft.com/office/powerpoint/2010/main" val="88194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3C624-52A8-42A5-D25F-0E3359FB9B67}"/>
              </a:ext>
            </a:extLst>
          </p:cNvPr>
          <p:cNvSpPr>
            <a:spLocks noGrp="1"/>
          </p:cNvSpPr>
          <p:nvPr>
            <p:ph type="title"/>
          </p:nvPr>
        </p:nvSpPr>
        <p:spPr/>
        <p:txBody>
          <a:bodyPr/>
          <a:lstStyle/>
          <a:p>
            <a:r>
              <a:rPr lang="en-US" dirty="0"/>
              <a:t>Ch. 160: Seizure Procedure</a:t>
            </a:r>
          </a:p>
        </p:txBody>
      </p:sp>
      <p:sp>
        <p:nvSpPr>
          <p:cNvPr id="3" name="Content Placeholder 2">
            <a:extLst>
              <a:ext uri="{FF2B5EF4-FFF2-40B4-BE49-F238E27FC236}">
                <a16:creationId xmlns:a16="http://schemas.microsoft.com/office/drawing/2014/main" id="{F06A4232-0F7E-EE56-6A2E-00E6B38E84B9}"/>
              </a:ext>
            </a:extLst>
          </p:cNvPr>
          <p:cNvSpPr>
            <a:spLocks noGrp="1"/>
          </p:cNvSpPr>
          <p:nvPr>
            <p:ph idx="1"/>
          </p:nvPr>
        </p:nvSpPr>
        <p:spPr/>
        <p:txBody>
          <a:bodyPr/>
          <a:lstStyle/>
          <a:p>
            <a:r>
              <a:rPr lang="en-US" sz="2800" dirty="0"/>
              <a:t>“an action against any property subject to seizure under the provisions of this section may be commenced by the filing of an information in the clerk's office of the circuit court by the guardian, adult protective agent, or representative of the vulnerable adult, who may for good cause shown, upon motion to the court in which the information is filed, act and stand in the place of the attorney for the Commonwealth for the enforcement of such action.”</a:t>
            </a:r>
          </a:p>
          <a:p>
            <a:r>
              <a:rPr lang="en-US" sz="2800" dirty="0"/>
              <a:t>“A hearing on a motion by a vulnerable adult pursuant to this section shall be scheduled on an expedited basis and given priority over other civil matters before the court.”</a:t>
            </a:r>
          </a:p>
          <a:p>
            <a:r>
              <a:rPr lang="en-US" sz="2800" dirty="0"/>
              <a:t>“In addition to existing procedures for service of process, such service may be satisfied by certified mail, return receipt requested.</a:t>
            </a:r>
          </a:p>
        </p:txBody>
      </p:sp>
    </p:spTree>
    <p:extLst>
      <p:ext uri="{BB962C8B-B14F-4D97-AF65-F5344CB8AC3E}">
        <p14:creationId xmlns:p14="http://schemas.microsoft.com/office/powerpoint/2010/main" val="4038057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B28A6-6A37-B28E-1760-47C258F503B5}"/>
              </a:ext>
            </a:extLst>
          </p:cNvPr>
          <p:cNvSpPr>
            <a:spLocks noGrp="1"/>
          </p:cNvSpPr>
          <p:nvPr>
            <p:ph type="title"/>
          </p:nvPr>
        </p:nvSpPr>
        <p:spPr/>
        <p:txBody>
          <a:bodyPr/>
          <a:lstStyle/>
          <a:p>
            <a:r>
              <a:rPr lang="en-US" dirty="0"/>
              <a:t>Ch. 161: Permanent Protective Orders</a:t>
            </a:r>
          </a:p>
        </p:txBody>
      </p:sp>
      <p:sp>
        <p:nvSpPr>
          <p:cNvPr id="3" name="Content Placeholder 2">
            <a:extLst>
              <a:ext uri="{FF2B5EF4-FFF2-40B4-BE49-F238E27FC236}">
                <a16:creationId xmlns:a16="http://schemas.microsoft.com/office/drawing/2014/main" id="{5C4B1EAF-CF9B-1647-5615-8E14F334112C}"/>
              </a:ext>
            </a:extLst>
          </p:cNvPr>
          <p:cNvSpPr>
            <a:spLocks noGrp="1"/>
          </p:cNvSpPr>
          <p:nvPr>
            <p:ph idx="1"/>
          </p:nvPr>
        </p:nvSpPr>
        <p:spPr>
          <a:xfrm>
            <a:off x="953036" y="2485622"/>
            <a:ext cx="10629363" cy="4372377"/>
          </a:xfrm>
        </p:spPr>
        <p:txBody>
          <a:bodyPr/>
          <a:lstStyle/>
          <a:p>
            <a:r>
              <a:rPr lang="en-US" dirty="0"/>
              <a:t>Amends § 16.1-279.1 </a:t>
            </a:r>
          </a:p>
          <a:p>
            <a:r>
              <a:rPr lang="en-US" dirty="0"/>
              <a:t>Provides that if the court finds, based upon evidence presented, that the respondent has been subject to a previous permanent protective order or a permanent protective order in cases of family abuse issued within 10 years, the court may issue a permanent protective order in a case of family abuse for a specified period of time up to a maximum of four years. </a:t>
            </a:r>
          </a:p>
        </p:txBody>
      </p:sp>
    </p:spTree>
    <p:extLst>
      <p:ext uri="{BB962C8B-B14F-4D97-AF65-F5344CB8AC3E}">
        <p14:creationId xmlns:p14="http://schemas.microsoft.com/office/powerpoint/2010/main" val="426990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46311-2D07-0153-6DF7-3D3511B90547}"/>
              </a:ext>
            </a:extLst>
          </p:cNvPr>
          <p:cNvSpPr>
            <a:spLocks noGrp="1"/>
          </p:cNvSpPr>
          <p:nvPr>
            <p:ph type="title"/>
          </p:nvPr>
        </p:nvSpPr>
        <p:spPr/>
        <p:txBody>
          <a:bodyPr/>
          <a:lstStyle/>
          <a:p>
            <a:r>
              <a:rPr lang="en-US" dirty="0"/>
              <a:t>Ch. 161: </a:t>
            </a:r>
            <a:r>
              <a:rPr lang="en-US" dirty="0" err="1"/>
              <a:t>Con’d</a:t>
            </a:r>
            <a:endParaRPr lang="en-US" dirty="0"/>
          </a:p>
        </p:txBody>
      </p:sp>
      <p:sp>
        <p:nvSpPr>
          <p:cNvPr id="3" name="Content Placeholder 2">
            <a:extLst>
              <a:ext uri="{FF2B5EF4-FFF2-40B4-BE49-F238E27FC236}">
                <a16:creationId xmlns:a16="http://schemas.microsoft.com/office/drawing/2014/main" id="{3FFDDB36-2192-6591-366F-BD71D0353E50}"/>
              </a:ext>
            </a:extLst>
          </p:cNvPr>
          <p:cNvSpPr>
            <a:spLocks noGrp="1"/>
          </p:cNvSpPr>
          <p:nvPr>
            <p:ph idx="1"/>
          </p:nvPr>
        </p:nvSpPr>
        <p:spPr/>
        <p:txBody>
          <a:bodyPr/>
          <a:lstStyle/>
          <a:p>
            <a:r>
              <a:rPr lang="en-US" sz="3200" dirty="0"/>
              <a:t>The bill further provides that such protective order may be extended for a period of not longer than two years, regardless of whether such order was initially issued for a period of time up to a maximum of two years or four years. </a:t>
            </a:r>
          </a:p>
          <a:p>
            <a:r>
              <a:rPr lang="en-US" sz="3200" dirty="0"/>
              <a:t>Current law allows such protective orders to be issued for a specified period of time up to a maximum of two years and extended for a period of time not longer than two years.</a:t>
            </a:r>
            <a:endParaRPr lang="en-US" dirty="0"/>
          </a:p>
        </p:txBody>
      </p:sp>
    </p:spTree>
    <p:extLst>
      <p:ext uri="{BB962C8B-B14F-4D97-AF65-F5344CB8AC3E}">
        <p14:creationId xmlns:p14="http://schemas.microsoft.com/office/powerpoint/2010/main" val="740929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8BB1D-B770-CBA3-F6D5-5B17201DD6AD}"/>
              </a:ext>
            </a:extLst>
          </p:cNvPr>
          <p:cNvSpPr>
            <a:spLocks noGrp="1"/>
          </p:cNvSpPr>
          <p:nvPr>
            <p:ph type="title"/>
          </p:nvPr>
        </p:nvSpPr>
        <p:spPr/>
        <p:txBody>
          <a:bodyPr/>
          <a:lstStyle/>
          <a:p>
            <a:r>
              <a:rPr lang="en-US" dirty="0"/>
              <a:t>Ch. 208 / 217: Military Protective Orders</a:t>
            </a:r>
          </a:p>
        </p:txBody>
      </p:sp>
      <p:sp>
        <p:nvSpPr>
          <p:cNvPr id="3" name="Content Placeholder 2">
            <a:extLst>
              <a:ext uri="{FF2B5EF4-FFF2-40B4-BE49-F238E27FC236}">
                <a16:creationId xmlns:a16="http://schemas.microsoft.com/office/drawing/2014/main" id="{C025D53F-46CA-C898-4846-AAF23500F94B}"/>
              </a:ext>
            </a:extLst>
          </p:cNvPr>
          <p:cNvSpPr>
            <a:spLocks noGrp="1"/>
          </p:cNvSpPr>
          <p:nvPr>
            <p:ph idx="1"/>
          </p:nvPr>
        </p:nvSpPr>
        <p:spPr>
          <a:xfrm>
            <a:off x="850006" y="2446986"/>
            <a:ext cx="10187188" cy="4411014"/>
          </a:xfrm>
        </p:spPr>
        <p:txBody>
          <a:bodyPr/>
          <a:lstStyle/>
          <a:p>
            <a:r>
              <a:rPr lang="en-US" dirty="0"/>
              <a:t>Amends  §§ 16.1-253.1, 16.1-253.2, 18.2-60.4, and 19.2-152.9</a:t>
            </a:r>
          </a:p>
          <a:p>
            <a:r>
              <a:rPr lang="en-US" dirty="0"/>
              <a:t>Permits a court to issue a preliminary protective order upon evidence of a Military Protective Order issued by a commanding officer in the Armed Forces of the United States, the Virginia National Guard, or the National Guard of any other state in favor of the petitioner or the petitioner's family or household members. </a:t>
            </a:r>
          </a:p>
        </p:txBody>
      </p:sp>
    </p:spTree>
    <p:extLst>
      <p:ext uri="{BB962C8B-B14F-4D97-AF65-F5344CB8AC3E}">
        <p14:creationId xmlns:p14="http://schemas.microsoft.com/office/powerpoint/2010/main" val="2397198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E6BCE-D078-F34F-D99F-49584945B1B2}"/>
              </a:ext>
            </a:extLst>
          </p:cNvPr>
          <p:cNvSpPr>
            <a:spLocks noGrp="1"/>
          </p:cNvSpPr>
          <p:nvPr>
            <p:ph type="title"/>
          </p:nvPr>
        </p:nvSpPr>
        <p:spPr/>
        <p:txBody>
          <a:bodyPr/>
          <a:lstStyle/>
          <a:p>
            <a:r>
              <a:rPr lang="en-US" dirty="0"/>
              <a:t>Ch. 208 / 217: </a:t>
            </a:r>
            <a:r>
              <a:rPr lang="en-US" dirty="0" err="1"/>
              <a:t>Con’d</a:t>
            </a:r>
            <a:endParaRPr lang="en-US" dirty="0"/>
          </a:p>
        </p:txBody>
      </p:sp>
      <p:sp>
        <p:nvSpPr>
          <p:cNvPr id="3" name="Content Placeholder 2">
            <a:extLst>
              <a:ext uri="{FF2B5EF4-FFF2-40B4-BE49-F238E27FC236}">
                <a16:creationId xmlns:a16="http://schemas.microsoft.com/office/drawing/2014/main" id="{D1AF6D1B-E97D-A733-70C0-8C653152344E}"/>
              </a:ext>
            </a:extLst>
          </p:cNvPr>
          <p:cNvSpPr>
            <a:spLocks noGrp="1"/>
          </p:cNvSpPr>
          <p:nvPr>
            <p:ph idx="1"/>
          </p:nvPr>
        </p:nvSpPr>
        <p:spPr>
          <a:xfrm>
            <a:off x="609600" y="1600200"/>
            <a:ext cx="11483662" cy="5257800"/>
          </a:xfrm>
        </p:spPr>
        <p:txBody>
          <a:bodyPr/>
          <a:lstStyle/>
          <a:p>
            <a:r>
              <a:rPr lang="en-US" sz="3200" dirty="0"/>
              <a:t>The bill provides that a Military Protective Order issued between the parties shall only be admissible or considered as evidence in accordance with the Code of Virginia, the Rules of Evidence of the Supreme Court of Virginia, or other relevant Virginia case law. </a:t>
            </a:r>
          </a:p>
          <a:p>
            <a:r>
              <a:rPr lang="en-US" sz="3200" dirty="0"/>
              <a:t>The bill requires a law-enforcement agency, upon a defendant's violation of a protective order, if such Military Protective Order was issued against the same defendant as a protective order in a Virginia court and registered with the National Crime Information Center (NCIC), to inform the military law-enforcement officer or agency that issued and entered the Military Protective Order into NCIC of such violation.</a:t>
            </a:r>
            <a:endParaRPr lang="en-US" dirty="0"/>
          </a:p>
        </p:txBody>
      </p:sp>
    </p:spTree>
    <p:extLst>
      <p:ext uri="{BB962C8B-B14F-4D97-AF65-F5344CB8AC3E}">
        <p14:creationId xmlns:p14="http://schemas.microsoft.com/office/powerpoint/2010/main" val="2636624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152C8-DC9A-E791-CC8A-9BAE5815C37D}"/>
              </a:ext>
            </a:extLst>
          </p:cNvPr>
          <p:cNvSpPr>
            <a:spLocks noGrp="1"/>
          </p:cNvSpPr>
          <p:nvPr>
            <p:ph type="title"/>
          </p:nvPr>
        </p:nvSpPr>
        <p:spPr/>
        <p:txBody>
          <a:bodyPr/>
          <a:lstStyle/>
          <a:p>
            <a:r>
              <a:rPr lang="en-US" dirty="0"/>
              <a:t>Ch. 550/560: Foreign Protective Orders</a:t>
            </a:r>
          </a:p>
        </p:txBody>
      </p:sp>
      <p:sp>
        <p:nvSpPr>
          <p:cNvPr id="3" name="Content Placeholder 2">
            <a:extLst>
              <a:ext uri="{FF2B5EF4-FFF2-40B4-BE49-F238E27FC236}">
                <a16:creationId xmlns:a16="http://schemas.microsoft.com/office/drawing/2014/main" id="{ACBB8887-BC87-1E11-6FF9-64174E277D1E}"/>
              </a:ext>
            </a:extLst>
          </p:cNvPr>
          <p:cNvSpPr>
            <a:spLocks noGrp="1"/>
          </p:cNvSpPr>
          <p:nvPr>
            <p:ph idx="1"/>
          </p:nvPr>
        </p:nvSpPr>
        <p:spPr>
          <a:xfrm>
            <a:off x="875762" y="2009104"/>
            <a:ext cx="10706637" cy="4848896"/>
          </a:xfrm>
        </p:spPr>
        <p:txBody>
          <a:bodyPr/>
          <a:lstStyle/>
          <a:p>
            <a:r>
              <a:rPr lang="en-US" dirty="0"/>
              <a:t>Amends § 16.1-253.2.</a:t>
            </a:r>
          </a:p>
          <a:p>
            <a:r>
              <a:rPr lang="en-US" dirty="0"/>
              <a:t>Clarifies that the same criminal penalty applies for any person who violates the provisions of a foreign protective order in a case of family abuse that is accorded full faith and credit and is enforceable in the Commonwealth as if it were an order of the Commonwealth. </a:t>
            </a:r>
          </a:p>
          <a:p>
            <a:r>
              <a:rPr lang="en-US" dirty="0"/>
              <a:t>This bill is a recommendation of the Judicial Council of Virginia.</a:t>
            </a:r>
          </a:p>
        </p:txBody>
      </p:sp>
    </p:spTree>
    <p:extLst>
      <p:ext uri="{BB962C8B-B14F-4D97-AF65-F5344CB8AC3E}">
        <p14:creationId xmlns:p14="http://schemas.microsoft.com/office/powerpoint/2010/main" val="3176254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EB3CC-B694-47DB-4100-0794ED8DD318}"/>
              </a:ext>
            </a:extLst>
          </p:cNvPr>
          <p:cNvSpPr>
            <a:spLocks noGrp="1"/>
          </p:cNvSpPr>
          <p:nvPr>
            <p:ph type="title"/>
          </p:nvPr>
        </p:nvSpPr>
        <p:spPr/>
        <p:txBody>
          <a:bodyPr/>
          <a:lstStyle/>
          <a:p>
            <a:r>
              <a:rPr lang="en-US" dirty="0"/>
              <a:t>Ch. 213: Compensation for </a:t>
            </a:r>
            <a:br>
              <a:rPr lang="en-US" dirty="0"/>
            </a:br>
            <a:r>
              <a:rPr lang="en-US" dirty="0"/>
              <a:t>Wrongful Incarceration</a:t>
            </a:r>
          </a:p>
        </p:txBody>
      </p:sp>
      <p:sp>
        <p:nvSpPr>
          <p:cNvPr id="3" name="Content Placeholder 2">
            <a:extLst>
              <a:ext uri="{FF2B5EF4-FFF2-40B4-BE49-F238E27FC236}">
                <a16:creationId xmlns:a16="http://schemas.microsoft.com/office/drawing/2014/main" id="{D78F02CA-E832-34CC-6272-22C618F58030}"/>
              </a:ext>
            </a:extLst>
          </p:cNvPr>
          <p:cNvSpPr>
            <a:spLocks noGrp="1"/>
          </p:cNvSpPr>
          <p:nvPr>
            <p:ph idx="1"/>
          </p:nvPr>
        </p:nvSpPr>
        <p:spPr/>
        <p:txBody>
          <a:bodyPr/>
          <a:lstStyle/>
          <a:p>
            <a:r>
              <a:rPr lang="en-US" dirty="0"/>
              <a:t>Amends §§ 8.01-195.11 and 8.01-195.13. </a:t>
            </a:r>
          </a:p>
          <a:p>
            <a:r>
              <a:rPr lang="en-US" dirty="0"/>
              <a:t>Provides that the instrumentality, political subdivision, or employee responsible for employing the individual who committed an intentional act shall compensate the wrongfully incarcerated individual. </a:t>
            </a:r>
          </a:p>
          <a:p>
            <a:r>
              <a:rPr lang="en-US" dirty="0"/>
              <a:t>Under current law, additional compensation for intentional acts shall not become effective unless and until the wrongfully incarcerated person enters into an agreement with the instrumentality or political subdivision that committed or employed the individual committing the intentional acts to provide such compensation. </a:t>
            </a:r>
          </a:p>
        </p:txBody>
      </p:sp>
    </p:spTree>
    <p:extLst>
      <p:ext uri="{BB962C8B-B14F-4D97-AF65-F5344CB8AC3E}">
        <p14:creationId xmlns:p14="http://schemas.microsoft.com/office/powerpoint/2010/main" val="48546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F69C5-CC92-76FB-FFA3-FBFAF6239C89}"/>
              </a:ext>
            </a:extLst>
          </p:cNvPr>
          <p:cNvSpPr>
            <a:spLocks noGrp="1"/>
          </p:cNvSpPr>
          <p:nvPr>
            <p:ph type="title"/>
          </p:nvPr>
        </p:nvSpPr>
        <p:spPr/>
        <p:txBody>
          <a:bodyPr/>
          <a:lstStyle/>
          <a:p>
            <a:r>
              <a:rPr lang="en-US" dirty="0"/>
              <a:t>Ch. 213: </a:t>
            </a:r>
            <a:r>
              <a:rPr lang="en-US" dirty="0" err="1"/>
              <a:t>Con’d</a:t>
            </a:r>
            <a:endParaRPr lang="en-US" dirty="0"/>
          </a:p>
        </p:txBody>
      </p:sp>
      <p:sp>
        <p:nvSpPr>
          <p:cNvPr id="3" name="Content Placeholder 2">
            <a:extLst>
              <a:ext uri="{FF2B5EF4-FFF2-40B4-BE49-F238E27FC236}">
                <a16:creationId xmlns:a16="http://schemas.microsoft.com/office/drawing/2014/main" id="{077A6DD0-5850-EEF1-5222-06698F56CF19}"/>
              </a:ext>
            </a:extLst>
          </p:cNvPr>
          <p:cNvSpPr>
            <a:spLocks noGrp="1"/>
          </p:cNvSpPr>
          <p:nvPr>
            <p:ph idx="1"/>
          </p:nvPr>
        </p:nvSpPr>
        <p:spPr/>
        <p:txBody>
          <a:bodyPr/>
          <a:lstStyle/>
          <a:p>
            <a:r>
              <a:rPr lang="en-US" sz="3200" dirty="0"/>
              <a:t>In the event that the instrumentality or subdivision fails to compensate the individual, the bill authorizes the Governor to issue an order to the Comptroller to withhold all payments of appropriated funds to the instrumentality or political subdivision until such compensation has been paid. </a:t>
            </a:r>
          </a:p>
          <a:p>
            <a:r>
              <a:rPr lang="en-US" sz="3200" dirty="0"/>
              <a:t>The bill also provides that any compensation an individual receives for wrongful registration with the Sex Offender and Crimes Against Minors Registry only applies to the years that the individual was registered after release from incarceration.</a:t>
            </a:r>
            <a:endParaRPr lang="en-US" dirty="0"/>
          </a:p>
        </p:txBody>
      </p:sp>
    </p:spTree>
    <p:extLst>
      <p:ext uri="{BB962C8B-B14F-4D97-AF65-F5344CB8AC3E}">
        <p14:creationId xmlns:p14="http://schemas.microsoft.com/office/powerpoint/2010/main" val="19991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61874-7570-71C6-D4B1-704BB39B3926}"/>
              </a:ext>
            </a:extLst>
          </p:cNvPr>
          <p:cNvSpPr>
            <a:spLocks noGrp="1"/>
          </p:cNvSpPr>
          <p:nvPr>
            <p:ph type="title"/>
          </p:nvPr>
        </p:nvSpPr>
        <p:spPr/>
        <p:txBody>
          <a:bodyPr/>
          <a:lstStyle/>
          <a:p>
            <a:r>
              <a:rPr lang="en-US" dirty="0"/>
              <a:t>Ch. 225: Crime Victims Compensation</a:t>
            </a:r>
          </a:p>
        </p:txBody>
      </p:sp>
      <p:sp>
        <p:nvSpPr>
          <p:cNvPr id="3" name="Content Placeholder 2">
            <a:extLst>
              <a:ext uri="{FF2B5EF4-FFF2-40B4-BE49-F238E27FC236}">
                <a16:creationId xmlns:a16="http://schemas.microsoft.com/office/drawing/2014/main" id="{6015D834-7A15-ADF3-D9EC-8C2218CF62EC}"/>
              </a:ext>
            </a:extLst>
          </p:cNvPr>
          <p:cNvSpPr>
            <a:spLocks noGrp="1"/>
          </p:cNvSpPr>
          <p:nvPr>
            <p:ph idx="1"/>
          </p:nvPr>
        </p:nvSpPr>
        <p:spPr>
          <a:xfrm>
            <a:off x="927279" y="1600201"/>
            <a:ext cx="10972800" cy="5165723"/>
          </a:xfrm>
        </p:spPr>
        <p:txBody>
          <a:bodyPr/>
          <a:lstStyle/>
          <a:p>
            <a:r>
              <a:rPr lang="en-US" sz="2800" dirty="0"/>
              <a:t>Amends §§ 19.2-368.5, 19.2-368.10, 19.2-368.11:1, and 19.2-368.17. </a:t>
            </a:r>
          </a:p>
          <a:p>
            <a:r>
              <a:rPr lang="en-US" sz="2800" dirty="0"/>
              <a:t>Extends, for the purpose of compensating victims of crime, the time for filing a claim by the claimant to not later than three years after the occurrence of the crime upon which such claim is based, or not later than three years after the death of the victim. </a:t>
            </a:r>
          </a:p>
          <a:p>
            <a:r>
              <a:rPr lang="en-US" sz="2800" dirty="0"/>
              <a:t>Under current law, such time frame is not later than one year after either instance.</a:t>
            </a:r>
          </a:p>
          <a:p>
            <a:r>
              <a:rPr lang="en-US" sz="2800" dirty="0"/>
              <a:t>The bill removes the prohibition on the Virginia Workers' Compensation Commission (the Commission) making an award where the police records show that a crime was reported more than 120 hours after the occurrence of the crime.</a:t>
            </a:r>
          </a:p>
          <a:p>
            <a:endParaRPr lang="en-US" sz="2800" dirty="0"/>
          </a:p>
          <a:p>
            <a:endParaRPr lang="en-US" sz="2800" dirty="0"/>
          </a:p>
          <a:p>
            <a:endParaRPr lang="en-US" sz="2800" dirty="0"/>
          </a:p>
        </p:txBody>
      </p:sp>
    </p:spTree>
    <p:extLst>
      <p:ext uri="{BB962C8B-B14F-4D97-AF65-F5344CB8AC3E}">
        <p14:creationId xmlns:p14="http://schemas.microsoft.com/office/powerpoint/2010/main" val="282586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6C4567-AD1A-6E4C-974B-C5D5EA930926}"/>
              </a:ext>
            </a:extLst>
          </p:cNvPr>
          <p:cNvSpPr>
            <a:spLocks noGrp="1"/>
          </p:cNvSpPr>
          <p:nvPr>
            <p:ph type="title"/>
          </p:nvPr>
        </p:nvSpPr>
        <p:spPr>
          <a:xfrm>
            <a:off x="609600" y="325755"/>
            <a:ext cx="10972800" cy="1508127"/>
          </a:xfrm>
        </p:spPr>
        <p:txBody>
          <a:bodyPr/>
          <a:lstStyle/>
          <a:p>
            <a:r>
              <a:rPr lang="en-US" dirty="0">
                <a:solidFill>
                  <a:schemeClr val="tx1"/>
                </a:solidFill>
              </a:rPr>
              <a:t>Topics for this Presentation</a:t>
            </a:r>
          </a:p>
        </p:txBody>
      </p:sp>
      <p:sp>
        <p:nvSpPr>
          <p:cNvPr id="5" name="Content Placeholder 4">
            <a:extLst>
              <a:ext uri="{FF2B5EF4-FFF2-40B4-BE49-F238E27FC236}">
                <a16:creationId xmlns:a16="http://schemas.microsoft.com/office/drawing/2014/main" id="{CE31EA6A-2885-1E4C-A871-91E9BE4CF5DE}"/>
              </a:ext>
            </a:extLst>
          </p:cNvPr>
          <p:cNvSpPr>
            <a:spLocks noGrp="1"/>
          </p:cNvSpPr>
          <p:nvPr>
            <p:ph sz="half" idx="1"/>
          </p:nvPr>
        </p:nvSpPr>
        <p:spPr>
          <a:xfrm>
            <a:off x="907369" y="2042968"/>
            <a:ext cx="4709659" cy="4195763"/>
          </a:xfrm>
        </p:spPr>
        <p:txBody>
          <a:bodyPr>
            <a:normAutofit/>
          </a:bodyPr>
          <a:lstStyle/>
          <a:p>
            <a:r>
              <a:rPr lang="en-US" sz="3000" dirty="0">
                <a:solidFill>
                  <a:schemeClr val="tx1"/>
                </a:solidFill>
              </a:rPr>
              <a:t>Criminal Investigations</a:t>
            </a:r>
          </a:p>
          <a:p>
            <a:r>
              <a:rPr lang="en-US" sz="3000" dirty="0">
                <a:solidFill>
                  <a:schemeClr val="tx1"/>
                </a:solidFill>
              </a:rPr>
              <a:t>Criminal Procedure </a:t>
            </a:r>
          </a:p>
          <a:p>
            <a:r>
              <a:rPr lang="en-US" sz="3000" dirty="0">
                <a:solidFill>
                  <a:schemeClr val="tx1"/>
                </a:solidFill>
              </a:rPr>
              <a:t>Sealing </a:t>
            </a:r>
          </a:p>
          <a:p>
            <a:r>
              <a:rPr lang="en-US" sz="3000" dirty="0">
                <a:solidFill>
                  <a:schemeClr val="tx1"/>
                </a:solidFill>
              </a:rPr>
              <a:t>New and Amended Crimes and Offenses</a:t>
            </a:r>
          </a:p>
          <a:p>
            <a:r>
              <a:rPr lang="en-US" sz="3000" dirty="0">
                <a:solidFill>
                  <a:schemeClr val="tx1"/>
                </a:solidFill>
              </a:rPr>
              <a:t>Including Tobacco and Liquid Nicotine</a:t>
            </a:r>
          </a:p>
          <a:p>
            <a:endParaRPr lang="en-US" sz="3000" dirty="0">
              <a:solidFill>
                <a:schemeClr val="tx1"/>
              </a:solidFill>
            </a:endParaRPr>
          </a:p>
        </p:txBody>
      </p:sp>
      <p:sp>
        <p:nvSpPr>
          <p:cNvPr id="6" name="Content Placeholder 5">
            <a:extLst>
              <a:ext uri="{FF2B5EF4-FFF2-40B4-BE49-F238E27FC236}">
                <a16:creationId xmlns:a16="http://schemas.microsoft.com/office/drawing/2014/main" id="{54A02165-076D-D544-87FB-A606BF64D70B}"/>
              </a:ext>
            </a:extLst>
          </p:cNvPr>
          <p:cNvSpPr>
            <a:spLocks noGrp="1"/>
          </p:cNvSpPr>
          <p:nvPr>
            <p:ph sz="half" idx="2"/>
          </p:nvPr>
        </p:nvSpPr>
        <p:spPr>
          <a:xfrm>
            <a:off x="6266470" y="2042968"/>
            <a:ext cx="4798322" cy="4106904"/>
          </a:xfrm>
        </p:spPr>
        <p:txBody>
          <a:bodyPr>
            <a:normAutofit/>
          </a:bodyPr>
          <a:lstStyle/>
          <a:p>
            <a:r>
              <a:rPr lang="en-US" sz="3000" dirty="0">
                <a:solidFill>
                  <a:schemeClr val="tx1"/>
                </a:solidFill>
              </a:rPr>
              <a:t>Traffic Offenses</a:t>
            </a:r>
          </a:p>
          <a:p>
            <a:r>
              <a:rPr lang="en-US" sz="3000" dirty="0">
                <a:solidFill>
                  <a:schemeClr val="tx1"/>
                </a:solidFill>
              </a:rPr>
              <a:t>Law Enforcement Regulatory &amp; Reporting Requirements</a:t>
            </a:r>
          </a:p>
          <a:p>
            <a:r>
              <a:rPr lang="en-US" sz="3000" dirty="0">
                <a:solidFill>
                  <a:schemeClr val="tx1"/>
                </a:solidFill>
              </a:rPr>
              <a:t>ALPRs</a:t>
            </a:r>
          </a:p>
          <a:p>
            <a:r>
              <a:rPr lang="en-US" sz="3000" dirty="0">
                <a:solidFill>
                  <a:schemeClr val="tx1"/>
                </a:solidFill>
              </a:rPr>
              <a:t>Law Enforcement Procedural Guarantees and Requirements</a:t>
            </a:r>
          </a:p>
          <a:p>
            <a:endParaRPr lang="en-US" sz="3000" dirty="0">
              <a:solidFill>
                <a:schemeClr val="tx1"/>
              </a:solidFill>
            </a:endParaRPr>
          </a:p>
        </p:txBody>
      </p:sp>
    </p:spTree>
    <p:extLst>
      <p:ext uri="{BB962C8B-B14F-4D97-AF65-F5344CB8AC3E}">
        <p14:creationId xmlns:p14="http://schemas.microsoft.com/office/powerpoint/2010/main" val="4274848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E75FB-6DE8-F55E-4335-80BB109707FB}"/>
              </a:ext>
            </a:extLst>
          </p:cNvPr>
          <p:cNvSpPr>
            <a:spLocks noGrp="1"/>
          </p:cNvSpPr>
          <p:nvPr>
            <p:ph type="title"/>
          </p:nvPr>
        </p:nvSpPr>
        <p:spPr/>
        <p:txBody>
          <a:bodyPr/>
          <a:lstStyle/>
          <a:p>
            <a:r>
              <a:rPr lang="en-US" dirty="0"/>
              <a:t>Ch. 225: </a:t>
            </a:r>
            <a:r>
              <a:rPr lang="en-US" dirty="0" err="1"/>
              <a:t>Con’d</a:t>
            </a:r>
            <a:endParaRPr lang="en-US" dirty="0"/>
          </a:p>
        </p:txBody>
      </p:sp>
      <p:sp>
        <p:nvSpPr>
          <p:cNvPr id="3" name="Content Placeholder 2">
            <a:extLst>
              <a:ext uri="{FF2B5EF4-FFF2-40B4-BE49-F238E27FC236}">
                <a16:creationId xmlns:a16="http://schemas.microsoft.com/office/drawing/2014/main" id="{3CE5EB35-84A1-559D-0A18-2599F1FCCE8A}"/>
              </a:ext>
            </a:extLst>
          </p:cNvPr>
          <p:cNvSpPr>
            <a:spLocks noGrp="1"/>
          </p:cNvSpPr>
          <p:nvPr>
            <p:ph idx="1"/>
          </p:nvPr>
        </p:nvSpPr>
        <p:spPr/>
        <p:txBody>
          <a:bodyPr/>
          <a:lstStyle/>
          <a:p>
            <a:r>
              <a:rPr lang="en-US" sz="3200" dirty="0"/>
              <a:t>Also, the bill requires the Commission, in determining if a report was </a:t>
            </a:r>
            <a:r>
              <a:rPr lang="en-US" dirty="0"/>
              <a:t>”</a:t>
            </a:r>
            <a:r>
              <a:rPr lang="en-US" sz="3200" dirty="0"/>
              <a:t>promptly reported” to the proper authorities, to consider </a:t>
            </a:r>
          </a:p>
          <a:p>
            <a:pPr marL="571500" indent="-571500">
              <a:buFont typeface="+mj-lt"/>
              <a:buAutoNum type="romanLcPeriod"/>
            </a:pPr>
            <a:r>
              <a:rPr lang="en-US" sz="3200" dirty="0"/>
              <a:t>any police records; </a:t>
            </a:r>
          </a:p>
          <a:p>
            <a:pPr marL="571500" indent="-571500">
              <a:buFont typeface="+mj-lt"/>
              <a:buAutoNum type="romanLcPeriod"/>
            </a:pPr>
            <a:r>
              <a:rPr lang="en-US" sz="3200" dirty="0"/>
              <a:t>the victim's physical, emotional, mental, and family situation; and </a:t>
            </a:r>
          </a:p>
          <a:p>
            <a:pPr marL="571500" indent="-571500">
              <a:buFont typeface="+mj-lt"/>
              <a:buAutoNum type="romanLcPeriod"/>
            </a:pPr>
            <a:r>
              <a:rPr lang="en-US" dirty="0"/>
              <a:t>t</a:t>
            </a:r>
            <a:r>
              <a:rPr lang="en-US" sz="3200" dirty="0"/>
              <a:t>he existence of a permanent protective order, issued pursuant to relevant law, for the victim or other persons eligible for awards from the person responsible for the qualifying crime.</a:t>
            </a:r>
          </a:p>
          <a:p>
            <a:r>
              <a:rPr lang="en-US" dirty="0"/>
              <a:t>Note that the “prompt reporting” requirement does not apply to sexual abuse. </a:t>
            </a:r>
          </a:p>
        </p:txBody>
      </p:sp>
    </p:spTree>
    <p:extLst>
      <p:ext uri="{BB962C8B-B14F-4D97-AF65-F5344CB8AC3E}">
        <p14:creationId xmlns:p14="http://schemas.microsoft.com/office/powerpoint/2010/main" val="4059223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44919-3C66-306E-2FEA-6E37626C8FF8}"/>
              </a:ext>
            </a:extLst>
          </p:cNvPr>
          <p:cNvSpPr>
            <a:spLocks noGrp="1"/>
          </p:cNvSpPr>
          <p:nvPr>
            <p:ph type="title"/>
          </p:nvPr>
        </p:nvSpPr>
        <p:spPr/>
        <p:txBody>
          <a:bodyPr/>
          <a:lstStyle/>
          <a:p>
            <a:r>
              <a:rPr lang="en-US" dirty="0"/>
              <a:t>Ch. 225: Crime Victims Compensation</a:t>
            </a:r>
          </a:p>
        </p:txBody>
      </p:sp>
      <p:sp>
        <p:nvSpPr>
          <p:cNvPr id="3" name="Content Placeholder 2">
            <a:extLst>
              <a:ext uri="{FF2B5EF4-FFF2-40B4-BE49-F238E27FC236}">
                <a16:creationId xmlns:a16="http://schemas.microsoft.com/office/drawing/2014/main" id="{85ACA4EA-3DED-A54A-F1FA-6BCA6FFA23D7}"/>
              </a:ext>
            </a:extLst>
          </p:cNvPr>
          <p:cNvSpPr>
            <a:spLocks noGrp="1"/>
          </p:cNvSpPr>
          <p:nvPr>
            <p:ph idx="1"/>
          </p:nvPr>
        </p:nvSpPr>
        <p:spPr/>
        <p:txBody>
          <a:bodyPr/>
          <a:lstStyle/>
          <a:p>
            <a:r>
              <a:rPr lang="en-US" dirty="0"/>
              <a:t>The bill also removes the ability of the Commission to deny, reduce, or withdraw any award upon finding that any claimant or award recipient has not fully cooperated with all law-enforcement agencies, unless the law-enforcement agency certifies that the claimant or award recipient was willing but unable to cooperate due to a good faith belief that such cooperation would have endangered such claimant or award recipient and such claimant or award recipient was not provided with any victim or witness protection services when such protection services were requested by a law-enforcement agency.  </a:t>
            </a:r>
          </a:p>
          <a:p>
            <a:endParaRPr lang="en-US" dirty="0"/>
          </a:p>
          <a:p>
            <a:endParaRPr lang="en-US" dirty="0"/>
          </a:p>
        </p:txBody>
      </p:sp>
    </p:spTree>
    <p:extLst>
      <p:ext uri="{BB962C8B-B14F-4D97-AF65-F5344CB8AC3E}">
        <p14:creationId xmlns:p14="http://schemas.microsoft.com/office/powerpoint/2010/main" val="1205723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EEEAE-299B-C082-8A70-0089F5E30128}"/>
              </a:ext>
            </a:extLst>
          </p:cNvPr>
          <p:cNvSpPr>
            <a:spLocks noGrp="1"/>
          </p:cNvSpPr>
          <p:nvPr>
            <p:ph type="title"/>
          </p:nvPr>
        </p:nvSpPr>
        <p:spPr/>
        <p:txBody>
          <a:bodyPr/>
          <a:lstStyle/>
          <a:p>
            <a:r>
              <a:rPr lang="en-US" dirty="0"/>
              <a:t>Ch. 320: Ignition Interlock</a:t>
            </a:r>
          </a:p>
        </p:txBody>
      </p:sp>
      <p:sp>
        <p:nvSpPr>
          <p:cNvPr id="3" name="Content Placeholder 2">
            <a:extLst>
              <a:ext uri="{FF2B5EF4-FFF2-40B4-BE49-F238E27FC236}">
                <a16:creationId xmlns:a16="http://schemas.microsoft.com/office/drawing/2014/main" id="{FC9A37DE-590C-B711-6269-EA34B9810396}"/>
              </a:ext>
            </a:extLst>
          </p:cNvPr>
          <p:cNvSpPr>
            <a:spLocks noGrp="1"/>
          </p:cNvSpPr>
          <p:nvPr>
            <p:ph idx="1"/>
          </p:nvPr>
        </p:nvSpPr>
        <p:spPr>
          <a:xfrm>
            <a:off x="609600" y="1600200"/>
            <a:ext cx="11582400" cy="5257800"/>
          </a:xfrm>
        </p:spPr>
        <p:txBody>
          <a:bodyPr/>
          <a:lstStyle/>
          <a:p>
            <a:r>
              <a:rPr lang="en-US" sz="3000" dirty="0"/>
              <a:t>Amends § 18.2-271.1.</a:t>
            </a:r>
          </a:p>
          <a:p>
            <a:r>
              <a:rPr lang="en-US" sz="3000" dirty="0"/>
              <a:t>Permits a first-time or second-time offender charged with driving while intoxicated to obtain an ignition interlock pre-conviction. The bill allows the installation period of time accrued by such offender prior to trial for the pending charge to count toward any </a:t>
            </a:r>
          </a:p>
          <a:p>
            <a:pPr marL="571500" indent="-571500">
              <a:buFont typeface="+mj-lt"/>
              <a:buAutoNum type="romanLcPeriod"/>
            </a:pPr>
            <a:r>
              <a:rPr lang="en-US" sz="3000" dirty="0"/>
              <a:t>ignition interlock or restricted license period of time ordered by the court or </a:t>
            </a:r>
          </a:p>
          <a:p>
            <a:pPr marL="571500" indent="-571500">
              <a:buFont typeface="+mj-lt"/>
              <a:buAutoNum type="romanLcPeriod"/>
            </a:pPr>
            <a:r>
              <a:rPr lang="en-US" sz="3000" dirty="0"/>
              <a:t>restricted license, suspension, or revocation issued by the Department of Motor Vehicles pursuant to relevant law. </a:t>
            </a:r>
          </a:p>
          <a:p>
            <a:r>
              <a:rPr lang="en-US" sz="3000" dirty="0"/>
              <a:t>Current law prohibits the installation of an ignition interlock system until a court issues a restricted license. </a:t>
            </a:r>
          </a:p>
        </p:txBody>
      </p:sp>
    </p:spTree>
    <p:extLst>
      <p:ext uri="{BB962C8B-B14F-4D97-AF65-F5344CB8AC3E}">
        <p14:creationId xmlns:p14="http://schemas.microsoft.com/office/powerpoint/2010/main" val="1418384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83AFD-4AC0-3C20-F637-235BA7BC1E10}"/>
              </a:ext>
            </a:extLst>
          </p:cNvPr>
          <p:cNvSpPr>
            <a:spLocks noGrp="1"/>
          </p:cNvSpPr>
          <p:nvPr>
            <p:ph type="title"/>
          </p:nvPr>
        </p:nvSpPr>
        <p:spPr/>
        <p:txBody>
          <a:bodyPr/>
          <a:lstStyle/>
          <a:p>
            <a:r>
              <a:rPr lang="en-US" dirty="0"/>
              <a:t>Ch. 433: Sex Offender Registration</a:t>
            </a:r>
          </a:p>
        </p:txBody>
      </p:sp>
      <p:sp>
        <p:nvSpPr>
          <p:cNvPr id="3" name="Content Placeholder 2">
            <a:extLst>
              <a:ext uri="{FF2B5EF4-FFF2-40B4-BE49-F238E27FC236}">
                <a16:creationId xmlns:a16="http://schemas.microsoft.com/office/drawing/2014/main" id="{81DEED00-52DE-D2B1-5F44-052330024489}"/>
              </a:ext>
            </a:extLst>
          </p:cNvPr>
          <p:cNvSpPr>
            <a:spLocks noGrp="1"/>
          </p:cNvSpPr>
          <p:nvPr>
            <p:ph idx="1"/>
          </p:nvPr>
        </p:nvSpPr>
        <p:spPr/>
        <p:txBody>
          <a:bodyPr/>
          <a:lstStyle/>
          <a:p>
            <a:r>
              <a:rPr lang="en-US" dirty="0"/>
              <a:t>Amends  § 9.1-904.</a:t>
            </a:r>
          </a:p>
          <a:p>
            <a:r>
              <a:rPr lang="en-US" dirty="0"/>
              <a:t>Requires any person who is required to register with the Sex Offender and Crimes Against Minors Registry and who is convicted of a Tier I or Tier II offense to register yearly. </a:t>
            </a:r>
          </a:p>
          <a:p>
            <a:r>
              <a:rPr lang="en-US" dirty="0"/>
              <a:t>The bill also requires any person convicted of providing false information or failing to provide registration information where such person was included on the Registry for a Tier I or Tier II offense to register twice a year.</a:t>
            </a:r>
          </a:p>
        </p:txBody>
      </p:sp>
    </p:spTree>
    <p:extLst>
      <p:ext uri="{BB962C8B-B14F-4D97-AF65-F5344CB8AC3E}">
        <p14:creationId xmlns:p14="http://schemas.microsoft.com/office/powerpoint/2010/main" val="250560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65ACB-8CF4-25DB-A752-26F1AFB50366}"/>
              </a:ext>
            </a:extLst>
          </p:cNvPr>
          <p:cNvSpPr>
            <a:spLocks noGrp="1"/>
          </p:cNvSpPr>
          <p:nvPr>
            <p:ph type="title"/>
          </p:nvPr>
        </p:nvSpPr>
        <p:spPr/>
        <p:txBody>
          <a:bodyPr/>
          <a:lstStyle/>
          <a:p>
            <a:r>
              <a:rPr lang="en-US" dirty="0"/>
              <a:t>Ch. 454: Restraints on Juveniles</a:t>
            </a:r>
            <a:br>
              <a:rPr lang="en-US" dirty="0"/>
            </a:br>
            <a:r>
              <a:rPr lang="en-US" dirty="0"/>
              <a:t>New Section § 16.1-276.4.</a:t>
            </a:r>
          </a:p>
        </p:txBody>
      </p:sp>
      <p:sp>
        <p:nvSpPr>
          <p:cNvPr id="3" name="Content Placeholder 2">
            <a:extLst>
              <a:ext uri="{FF2B5EF4-FFF2-40B4-BE49-F238E27FC236}">
                <a16:creationId xmlns:a16="http://schemas.microsoft.com/office/drawing/2014/main" id="{4E9D8485-4584-E92F-8050-5253DEB845DC}"/>
              </a:ext>
            </a:extLst>
          </p:cNvPr>
          <p:cNvSpPr>
            <a:spLocks noGrp="1"/>
          </p:cNvSpPr>
          <p:nvPr>
            <p:ph idx="1"/>
          </p:nvPr>
        </p:nvSpPr>
        <p:spPr>
          <a:xfrm>
            <a:off x="0" y="1600202"/>
            <a:ext cx="12192000" cy="5257798"/>
          </a:xfrm>
        </p:spPr>
        <p:txBody>
          <a:bodyPr/>
          <a:lstStyle/>
          <a:p>
            <a:r>
              <a:rPr lang="en-US" sz="2600" dirty="0"/>
              <a:t>Prohibits the use of instruments of restraint, as defined in the bill, on a juvenile appearing before the juvenile and domestic relations district court unless, upon motion of the attorney for the Commonwealth or on the court's own motion </a:t>
            </a:r>
            <a:r>
              <a:rPr lang="en-US" sz="2600" dirty="0" err="1"/>
              <a:t>sua</a:t>
            </a:r>
            <a:r>
              <a:rPr lang="en-US" sz="2600" dirty="0"/>
              <a:t> sponte, the court makes a finding that </a:t>
            </a:r>
          </a:p>
          <a:p>
            <a:pPr marL="514350" indent="-514350">
              <a:buFont typeface="+mj-lt"/>
              <a:buAutoNum type="romanLcPeriod"/>
            </a:pPr>
            <a:r>
              <a:rPr lang="en-US" sz="2600" dirty="0"/>
              <a:t>(</a:t>
            </a:r>
            <a:r>
              <a:rPr lang="en-US" sz="2600" dirty="0" err="1"/>
              <a:t>i</a:t>
            </a:r>
            <a:r>
              <a:rPr lang="en-US" sz="2600" dirty="0"/>
              <a:t>) the use of such restraints is necessary </a:t>
            </a:r>
          </a:p>
          <a:p>
            <a:pPr marL="971550" lvl="1" indent="-514350">
              <a:buFont typeface="+mj-lt"/>
              <a:buAutoNum type="alphaLcPeriod"/>
            </a:pPr>
            <a:r>
              <a:rPr lang="en-US" sz="2600" dirty="0"/>
              <a:t>to prevent physical harm to such juvenile or another person, </a:t>
            </a:r>
          </a:p>
          <a:p>
            <a:pPr marL="971550" lvl="1" indent="-514350">
              <a:buFont typeface="+mj-lt"/>
              <a:buAutoNum type="alphaLcPeriod"/>
            </a:pPr>
            <a:r>
              <a:rPr lang="en-US" sz="2600" dirty="0"/>
              <a:t>because such juvenile has a history of disruptive courtroom behavior that has placed others in potentially harmful situations or presents a substantial threat of serious harm to himself or others as evidenced by recent behavior, or </a:t>
            </a:r>
          </a:p>
          <a:p>
            <a:pPr marL="971550" lvl="1" indent="-514350">
              <a:buFont typeface="+mj-lt"/>
              <a:buAutoNum type="alphaLcPeriod"/>
            </a:pPr>
            <a:r>
              <a:rPr lang="en-US" sz="2600" dirty="0"/>
              <a:t>because such juvenile presents a substantial risk of flight from the courtroom and </a:t>
            </a:r>
          </a:p>
          <a:p>
            <a:pPr marL="514350" indent="-514350">
              <a:buFont typeface="+mj-lt"/>
              <a:buAutoNum type="romanLcPeriod"/>
            </a:pPr>
            <a:r>
              <a:rPr lang="en-US" sz="2600" dirty="0"/>
              <a:t>(ii) there are no less restrictive alternatives to such restraints that will prevent flight of or harm to such juvenile or another person, including court personnel or law-enforcement officers. </a:t>
            </a:r>
          </a:p>
        </p:txBody>
      </p:sp>
    </p:spTree>
    <p:extLst>
      <p:ext uri="{BB962C8B-B14F-4D97-AF65-F5344CB8AC3E}">
        <p14:creationId xmlns:p14="http://schemas.microsoft.com/office/powerpoint/2010/main" val="2731720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43669-EE88-2744-2257-D6AA7F61A06F}"/>
              </a:ext>
            </a:extLst>
          </p:cNvPr>
          <p:cNvSpPr>
            <a:spLocks noGrp="1"/>
          </p:cNvSpPr>
          <p:nvPr>
            <p:ph type="title"/>
          </p:nvPr>
        </p:nvSpPr>
        <p:spPr/>
        <p:txBody>
          <a:bodyPr/>
          <a:lstStyle/>
          <a:p>
            <a:r>
              <a:rPr lang="en-US" dirty="0"/>
              <a:t>Ch. 454: Restraints on Juveniles</a:t>
            </a:r>
          </a:p>
        </p:txBody>
      </p:sp>
      <p:sp>
        <p:nvSpPr>
          <p:cNvPr id="3" name="Content Placeholder 2">
            <a:extLst>
              <a:ext uri="{FF2B5EF4-FFF2-40B4-BE49-F238E27FC236}">
                <a16:creationId xmlns:a16="http://schemas.microsoft.com/office/drawing/2014/main" id="{3F653632-6117-6829-C411-20AB3950E6F1}"/>
              </a:ext>
            </a:extLst>
          </p:cNvPr>
          <p:cNvSpPr>
            <a:spLocks noGrp="1"/>
          </p:cNvSpPr>
          <p:nvPr>
            <p:ph idx="1"/>
          </p:nvPr>
        </p:nvSpPr>
        <p:spPr>
          <a:xfrm>
            <a:off x="1287886" y="1893194"/>
            <a:ext cx="10294513" cy="4964806"/>
          </a:xfrm>
        </p:spPr>
        <p:txBody>
          <a:bodyPr/>
          <a:lstStyle/>
          <a:p>
            <a:r>
              <a:rPr lang="en-US" dirty="0"/>
              <a:t>As used in this section, "instruments of restraint" includes handcuffs, chains, irons, straightjackets, and electronic restraint devices. </a:t>
            </a:r>
          </a:p>
          <a:p>
            <a:r>
              <a:rPr lang="en-US" dirty="0"/>
              <a:t>"Instruments of restraint" does not include an electronic device used for home electronic monitoring.</a:t>
            </a:r>
          </a:p>
        </p:txBody>
      </p:sp>
    </p:spTree>
    <p:extLst>
      <p:ext uri="{BB962C8B-B14F-4D97-AF65-F5344CB8AC3E}">
        <p14:creationId xmlns:p14="http://schemas.microsoft.com/office/powerpoint/2010/main" val="3203684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8F8F4-B95D-21BC-4113-357F199C921F}"/>
              </a:ext>
            </a:extLst>
          </p:cNvPr>
          <p:cNvSpPr>
            <a:spLocks noGrp="1"/>
          </p:cNvSpPr>
          <p:nvPr>
            <p:ph type="title"/>
          </p:nvPr>
        </p:nvSpPr>
        <p:spPr/>
        <p:txBody>
          <a:bodyPr/>
          <a:lstStyle/>
          <a:p>
            <a:r>
              <a:rPr lang="en-US" dirty="0"/>
              <a:t>Ch. 454: </a:t>
            </a:r>
            <a:r>
              <a:rPr lang="en-US" dirty="0" err="1"/>
              <a:t>Con’d</a:t>
            </a:r>
            <a:endParaRPr lang="en-US" dirty="0"/>
          </a:p>
        </p:txBody>
      </p:sp>
      <p:sp>
        <p:nvSpPr>
          <p:cNvPr id="3" name="Content Placeholder 2">
            <a:extLst>
              <a:ext uri="{FF2B5EF4-FFF2-40B4-BE49-F238E27FC236}">
                <a16:creationId xmlns:a16="http://schemas.microsoft.com/office/drawing/2014/main" id="{DECDDDEF-B606-FA04-A383-9E7D4A2C2BE6}"/>
              </a:ext>
            </a:extLst>
          </p:cNvPr>
          <p:cNvSpPr>
            <a:spLocks noGrp="1"/>
          </p:cNvSpPr>
          <p:nvPr>
            <p:ph idx="1"/>
          </p:nvPr>
        </p:nvSpPr>
        <p:spPr/>
        <p:txBody>
          <a:bodyPr/>
          <a:lstStyle/>
          <a:p>
            <a:r>
              <a:rPr lang="en-US" sz="3200" dirty="0"/>
              <a:t>The bill provides that the juvenile shall be entitled to an attorney prior to a hearing on the use of instruments of restraint. </a:t>
            </a:r>
          </a:p>
          <a:p>
            <a:r>
              <a:rPr lang="en-US" sz="3200" dirty="0"/>
              <a:t>The bill also requires the court to provide the juvenile's attorney an opportunity to be heard before the court orders the use of instruments of restraint, and the juvenile's attorney may waive the juvenile's appearance at such hearing. </a:t>
            </a:r>
          </a:p>
          <a:p>
            <a:r>
              <a:rPr lang="en-US" sz="3200" dirty="0"/>
              <a:t>Lastly, the bill requires the court, if such restraints are ordered, to communicate to the parties the basis of the decision either orally or in writing.</a:t>
            </a:r>
            <a:endParaRPr lang="en-US" dirty="0"/>
          </a:p>
        </p:txBody>
      </p:sp>
    </p:spTree>
    <p:extLst>
      <p:ext uri="{BB962C8B-B14F-4D97-AF65-F5344CB8AC3E}">
        <p14:creationId xmlns:p14="http://schemas.microsoft.com/office/powerpoint/2010/main" val="2493402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3DE9-1EAA-8713-4621-93EB6315335C}"/>
              </a:ext>
            </a:extLst>
          </p:cNvPr>
          <p:cNvSpPr>
            <a:spLocks noGrp="1"/>
          </p:cNvSpPr>
          <p:nvPr>
            <p:ph type="title"/>
          </p:nvPr>
        </p:nvSpPr>
        <p:spPr/>
        <p:txBody>
          <a:bodyPr/>
          <a:lstStyle/>
          <a:p>
            <a:r>
              <a:rPr lang="en-US" dirty="0"/>
              <a:t>Ch. 543 / 556: Dissemination of </a:t>
            </a:r>
            <a:br>
              <a:rPr lang="en-US" dirty="0"/>
            </a:br>
            <a:r>
              <a:rPr lang="en-US" dirty="0"/>
              <a:t>Criminal Records</a:t>
            </a:r>
          </a:p>
        </p:txBody>
      </p:sp>
      <p:sp>
        <p:nvSpPr>
          <p:cNvPr id="3" name="Content Placeholder 2">
            <a:extLst>
              <a:ext uri="{FF2B5EF4-FFF2-40B4-BE49-F238E27FC236}">
                <a16:creationId xmlns:a16="http://schemas.microsoft.com/office/drawing/2014/main" id="{2D44F845-056F-23C6-0CA1-C3A3B97A7EB2}"/>
              </a:ext>
            </a:extLst>
          </p:cNvPr>
          <p:cNvSpPr>
            <a:spLocks noGrp="1"/>
          </p:cNvSpPr>
          <p:nvPr>
            <p:ph idx="1"/>
          </p:nvPr>
        </p:nvSpPr>
        <p:spPr>
          <a:xfrm>
            <a:off x="609600" y="1600202"/>
            <a:ext cx="11582400" cy="5257798"/>
          </a:xfrm>
        </p:spPr>
        <p:txBody>
          <a:bodyPr/>
          <a:lstStyle/>
          <a:p>
            <a:r>
              <a:rPr lang="en-US" sz="2800" dirty="0"/>
              <a:t>Amends § 19.2-389. Requires an attorney for the Commonwealth to provide a physical or electronic copy of a person's criminal history record information, including criminal history record information maintained in the National Crime Information Center and the Interstate Identification Index System that is in his possession, pursuant to the rules of court for obtaining discovery or for review by the court. </a:t>
            </a:r>
          </a:p>
          <a:p>
            <a:r>
              <a:rPr lang="en-US" sz="2800" dirty="0"/>
              <a:t>The bill also provides that no criminal history record information provided shall be disseminated further.</a:t>
            </a:r>
          </a:p>
          <a:p>
            <a:r>
              <a:rPr lang="en-US" sz="2800" dirty="0"/>
              <a:t>Current law provides that nothing shall preclude the dissemination of a person's criminal history record information pursuant to such rules of court but does not require the attorney for the Commonwealth to provide the copy nor identify specific types of information. </a:t>
            </a:r>
          </a:p>
        </p:txBody>
      </p:sp>
    </p:spTree>
    <p:extLst>
      <p:ext uri="{BB962C8B-B14F-4D97-AF65-F5344CB8AC3E}">
        <p14:creationId xmlns:p14="http://schemas.microsoft.com/office/powerpoint/2010/main" val="4233314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39BAC-1FF1-2569-10A6-1C0239741B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561D63-92D5-E74E-EE49-91B008DE84E9}"/>
              </a:ext>
            </a:extLst>
          </p:cNvPr>
          <p:cNvSpPr>
            <a:spLocks noGrp="1"/>
          </p:cNvSpPr>
          <p:nvPr>
            <p:ph type="title"/>
          </p:nvPr>
        </p:nvSpPr>
        <p:spPr/>
        <p:txBody>
          <a:bodyPr/>
          <a:lstStyle/>
          <a:p>
            <a:r>
              <a:rPr lang="en-US" dirty="0"/>
              <a:t>Chapter 717 – Bail and Pregnancy</a:t>
            </a:r>
          </a:p>
        </p:txBody>
      </p:sp>
      <p:sp>
        <p:nvSpPr>
          <p:cNvPr id="3" name="Content Placeholder 2">
            <a:extLst>
              <a:ext uri="{FF2B5EF4-FFF2-40B4-BE49-F238E27FC236}">
                <a16:creationId xmlns:a16="http://schemas.microsoft.com/office/drawing/2014/main" id="{6EFD1899-5769-F200-2F68-BC6A39C843F8}"/>
              </a:ext>
            </a:extLst>
          </p:cNvPr>
          <p:cNvSpPr>
            <a:spLocks noGrp="1"/>
          </p:cNvSpPr>
          <p:nvPr>
            <p:ph idx="1"/>
          </p:nvPr>
        </p:nvSpPr>
        <p:spPr>
          <a:xfrm>
            <a:off x="947056" y="2231570"/>
            <a:ext cx="10635343" cy="4626429"/>
          </a:xfrm>
        </p:spPr>
        <p:txBody>
          <a:bodyPr/>
          <a:lstStyle/>
          <a:p>
            <a:r>
              <a:rPr lang="en-US" dirty="0"/>
              <a:t>Adds to the list of items that must be considered in determining bail under § 19.2-120 the following: </a:t>
            </a:r>
          </a:p>
          <a:p>
            <a:r>
              <a:rPr lang="en-US" dirty="0"/>
              <a:t> “any evidence the person provided indicating that such person </a:t>
            </a:r>
          </a:p>
          <a:p>
            <a:pPr marL="514350" indent="-514350">
              <a:buFont typeface="+mj-lt"/>
              <a:buAutoNum type="alphaLcParenR"/>
            </a:pPr>
            <a:r>
              <a:rPr lang="en-US" dirty="0"/>
              <a:t>is currently pregnant, </a:t>
            </a:r>
          </a:p>
          <a:p>
            <a:pPr marL="514350" indent="-514350">
              <a:buFont typeface="+mj-lt"/>
              <a:buAutoNum type="alphaLcParenR"/>
            </a:pPr>
            <a:r>
              <a:rPr lang="en-US" dirty="0"/>
              <a:t>has recently given birth, or </a:t>
            </a:r>
          </a:p>
          <a:p>
            <a:pPr marL="514350" indent="-514350">
              <a:buFont typeface="+mj-lt"/>
              <a:buAutoNum type="alphaLcParenR"/>
            </a:pPr>
            <a:r>
              <a:rPr lang="en-US" dirty="0"/>
              <a:t>is currently nursing a child.”</a:t>
            </a:r>
          </a:p>
        </p:txBody>
      </p:sp>
    </p:spTree>
    <p:extLst>
      <p:ext uri="{BB962C8B-B14F-4D97-AF65-F5344CB8AC3E}">
        <p14:creationId xmlns:p14="http://schemas.microsoft.com/office/powerpoint/2010/main" val="3600743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5CFD1-02AA-FE88-8688-3EE95A33B4B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5467D14-C2C3-556B-212E-000913F44401}"/>
              </a:ext>
            </a:extLst>
          </p:cNvPr>
          <p:cNvSpPr>
            <a:spLocks noGrp="1"/>
          </p:cNvSpPr>
          <p:nvPr>
            <p:ph type="title" idx="4294967295"/>
          </p:nvPr>
        </p:nvSpPr>
        <p:spPr>
          <a:xfrm>
            <a:off x="2306320" y="4084320"/>
            <a:ext cx="7020560" cy="1137920"/>
          </a:xfrm>
        </p:spPr>
        <p:txBody>
          <a:bodyPr/>
          <a:lstStyle/>
          <a:p>
            <a:pPr algn="l"/>
            <a:r>
              <a:rPr lang="en-US" b="1" dirty="0"/>
              <a:t>SEALING</a:t>
            </a:r>
          </a:p>
        </p:txBody>
      </p:sp>
    </p:spTree>
    <p:extLst>
      <p:ext uri="{BB962C8B-B14F-4D97-AF65-F5344CB8AC3E}">
        <p14:creationId xmlns:p14="http://schemas.microsoft.com/office/powerpoint/2010/main" val="298544548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ONSENT"/>
          <p:cNvSpPr txBox="1">
            <a:spLocks noGrp="1"/>
          </p:cNvSpPr>
          <p:nvPr>
            <p:ph type="title" idx="4294967295"/>
          </p:nvPr>
        </p:nvSpPr>
        <p:spPr>
          <a:xfrm>
            <a:off x="1486293" y="4383150"/>
            <a:ext cx="10056523" cy="1362075"/>
          </a:xfrm>
          <a:prstGeom prst="rect">
            <a:avLst/>
          </a:prstGeom>
        </p:spPr>
        <p:txBody>
          <a:bodyPr anchor="t">
            <a:normAutofit/>
          </a:bodyPr>
          <a:lstStyle>
            <a:lvl1pPr algn="l">
              <a:defRPr sz="4000" b="1"/>
            </a:lvl1pPr>
          </a:lstStyle>
          <a:p>
            <a:r>
              <a:rPr lang="en-US" sz="4800" dirty="0"/>
              <a:t>Criminal Investigations</a:t>
            </a:r>
            <a:endParaRPr sz="4800" dirty="0"/>
          </a:p>
        </p:txBody>
      </p:sp>
    </p:spTree>
  </p:cSld>
  <p:clrMapOvr>
    <a:masterClrMapping/>
  </p:clrMapOvr>
  <mc:AlternateContent xmlns:mc="http://schemas.openxmlformats.org/markup-compatibility/2006" xmlns:p14="http://schemas.microsoft.com/office/powerpoint/2010/main">
    <mc:Choice Requires="p14">
      <p:transition spd="slow">
        <p:fade thruBlk="1"/>
      </p:transition>
    </mc:Choice>
    <mc:Fallback xmlns="" xmlns:m="http://schemas.openxmlformats.org/officeDocument/2006/math" xmlns:a14="http://schemas.microsoft.com/office/drawing/2010/main">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16F19-BD18-FB75-0B46-DE84B1F47D96}"/>
              </a:ext>
            </a:extLst>
          </p:cNvPr>
          <p:cNvSpPr>
            <a:spLocks noGrp="1"/>
          </p:cNvSpPr>
          <p:nvPr>
            <p:ph type="title"/>
          </p:nvPr>
        </p:nvSpPr>
        <p:spPr/>
        <p:txBody>
          <a:bodyPr/>
          <a:lstStyle/>
          <a:p>
            <a:r>
              <a:rPr lang="en-US" dirty="0"/>
              <a:t>Ch. 634 / 671: Sealing of Convictions</a:t>
            </a:r>
          </a:p>
        </p:txBody>
      </p:sp>
      <p:sp>
        <p:nvSpPr>
          <p:cNvPr id="3" name="Content Placeholder 2">
            <a:extLst>
              <a:ext uri="{FF2B5EF4-FFF2-40B4-BE49-F238E27FC236}">
                <a16:creationId xmlns:a16="http://schemas.microsoft.com/office/drawing/2014/main" id="{91A611F1-DC9C-66BA-7DE0-8FCD9245EC41}"/>
              </a:ext>
            </a:extLst>
          </p:cNvPr>
          <p:cNvSpPr>
            <a:spLocks noGrp="1"/>
          </p:cNvSpPr>
          <p:nvPr>
            <p:ph idx="1"/>
          </p:nvPr>
        </p:nvSpPr>
        <p:spPr>
          <a:xfrm>
            <a:off x="609599" y="1600200"/>
            <a:ext cx="11200327" cy="5257800"/>
          </a:xfrm>
        </p:spPr>
        <p:txBody>
          <a:bodyPr/>
          <a:lstStyle/>
          <a:p>
            <a:r>
              <a:rPr lang="en-US" dirty="0"/>
              <a:t>Permits certain convictions to be “Sealed” beginning July 1, 2026</a:t>
            </a:r>
          </a:p>
          <a:p>
            <a:r>
              <a:rPr lang="en-US" dirty="0"/>
              <a:t>“Sealing” prohibits public access to records relating to an arrest, charge, or conviction, including any ancillary matter ordered to be sealed.</a:t>
            </a:r>
          </a:p>
          <a:p>
            <a:r>
              <a:rPr lang="en-US" dirty="0"/>
              <a:t>Allows petitions to seal convictions for:</a:t>
            </a:r>
          </a:p>
          <a:p>
            <a:pPr marL="571500" indent="-571500">
              <a:buFont typeface="+mj-lt"/>
              <a:buAutoNum type="romanLcPeriod"/>
            </a:pPr>
            <a:r>
              <a:rPr lang="en-US" dirty="0"/>
              <a:t>Misdemeanor offenses</a:t>
            </a:r>
          </a:p>
          <a:p>
            <a:pPr marL="571500" indent="-571500">
              <a:buFont typeface="+mj-lt"/>
              <a:buAutoNum type="romanLcPeriod"/>
            </a:pPr>
            <a:r>
              <a:rPr lang="en-US" dirty="0"/>
              <a:t>Class 5 or 6 felonies, or </a:t>
            </a:r>
          </a:p>
          <a:p>
            <a:pPr marL="571500" indent="-571500">
              <a:buFont typeface="+mj-lt"/>
              <a:buAutoNum type="romanLcPeriod"/>
            </a:pPr>
            <a:r>
              <a:rPr lang="en-US" dirty="0"/>
              <a:t>Violations of § 18.2-95 or any other felony offense in which the defendant is deemed guilty of larceny and punished as provided in § 18.2-95,</a:t>
            </a:r>
          </a:p>
        </p:txBody>
      </p:sp>
    </p:spTree>
    <p:extLst>
      <p:ext uri="{BB962C8B-B14F-4D97-AF65-F5344CB8AC3E}">
        <p14:creationId xmlns:p14="http://schemas.microsoft.com/office/powerpoint/2010/main" val="376209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664A-74BF-5CB8-70C1-AF5746E7B8E7}"/>
              </a:ext>
            </a:extLst>
          </p:cNvPr>
          <p:cNvSpPr>
            <a:spLocks noGrp="1"/>
          </p:cNvSpPr>
          <p:nvPr>
            <p:ph type="title"/>
          </p:nvPr>
        </p:nvSpPr>
        <p:spPr/>
        <p:txBody>
          <a:bodyPr/>
          <a:lstStyle/>
          <a:p>
            <a:r>
              <a:rPr lang="en-US" dirty="0"/>
              <a:t>Effect of Sealing on Reporting</a:t>
            </a:r>
          </a:p>
        </p:txBody>
      </p:sp>
      <p:sp>
        <p:nvSpPr>
          <p:cNvPr id="3" name="Content Placeholder 2">
            <a:extLst>
              <a:ext uri="{FF2B5EF4-FFF2-40B4-BE49-F238E27FC236}">
                <a16:creationId xmlns:a16="http://schemas.microsoft.com/office/drawing/2014/main" id="{E5D08412-B1F3-F731-99DD-CBB7ABE30C54}"/>
              </a:ext>
            </a:extLst>
          </p:cNvPr>
          <p:cNvSpPr>
            <a:spLocks noGrp="1"/>
          </p:cNvSpPr>
          <p:nvPr>
            <p:ph idx="1"/>
          </p:nvPr>
        </p:nvSpPr>
        <p:spPr/>
        <p:txBody>
          <a:bodyPr/>
          <a:lstStyle/>
          <a:p>
            <a:r>
              <a:rPr lang="en-US" dirty="0"/>
              <a:t>Any law-enforcement agency shall reply to any inquiry that no record exists with respect to an arrest, charge, or conviction that has been sealed, unless such information is permitted to be disclosed pursuant to Code and regulations.</a:t>
            </a:r>
          </a:p>
          <a:p>
            <a:r>
              <a:rPr lang="en-US" dirty="0"/>
              <a:t>A clerk of any court shall reply to any inquiry requesting access to a sealed court record that such court record has been sealed and can only be accessed pursuant to a court order. </a:t>
            </a:r>
          </a:p>
        </p:txBody>
      </p:sp>
    </p:spTree>
    <p:extLst>
      <p:ext uri="{BB962C8B-B14F-4D97-AF65-F5344CB8AC3E}">
        <p14:creationId xmlns:p14="http://schemas.microsoft.com/office/powerpoint/2010/main" val="1444324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0C5CF-3802-B321-4EA4-53A23E0D55FF}"/>
              </a:ext>
            </a:extLst>
          </p:cNvPr>
          <p:cNvSpPr>
            <a:spLocks noGrp="1"/>
          </p:cNvSpPr>
          <p:nvPr>
            <p:ph type="title"/>
          </p:nvPr>
        </p:nvSpPr>
        <p:spPr/>
        <p:txBody>
          <a:bodyPr/>
          <a:lstStyle/>
          <a:p>
            <a:r>
              <a:rPr lang="en-US" dirty="0"/>
              <a:t>Effect of Sealing on Individual</a:t>
            </a:r>
          </a:p>
        </p:txBody>
      </p:sp>
      <p:sp>
        <p:nvSpPr>
          <p:cNvPr id="3" name="Content Placeholder 2">
            <a:extLst>
              <a:ext uri="{FF2B5EF4-FFF2-40B4-BE49-F238E27FC236}">
                <a16:creationId xmlns:a16="http://schemas.microsoft.com/office/drawing/2014/main" id="{EC046E49-018B-D9E1-3381-5AE49E6E7344}"/>
              </a:ext>
            </a:extLst>
          </p:cNvPr>
          <p:cNvSpPr>
            <a:spLocks noGrp="1"/>
          </p:cNvSpPr>
          <p:nvPr>
            <p:ph idx="1"/>
          </p:nvPr>
        </p:nvSpPr>
        <p:spPr/>
        <p:txBody>
          <a:bodyPr/>
          <a:lstStyle/>
          <a:p>
            <a:r>
              <a:rPr lang="en-US" dirty="0"/>
              <a:t>Upon entry of an order for sealing, the person who was arrested, charged, or convicted of the offense that was ordered to be sealed may deny or not disclose to any state or local government agency or to any private employer in the Commonwealth that such an arrest, charge, or conviction occurred. </a:t>
            </a:r>
          </a:p>
          <a:p>
            <a:r>
              <a:rPr lang="en-US" dirty="0"/>
              <a:t>Except as otherwise provided, no person as to whom an order for sealing has been entered shall be held thereafter under any provision of law to be guilty of perjury or otherwise giving a false statement by reason of that person's denial or failure to disclose any information concerning an arrest, charge, or conviction that has been sealed.</a:t>
            </a:r>
          </a:p>
          <a:p>
            <a:pPr marL="0" indent="0">
              <a:buNone/>
            </a:pPr>
            <a:endParaRPr lang="en-US" dirty="0"/>
          </a:p>
          <a:p>
            <a:endParaRPr lang="en-US" dirty="0"/>
          </a:p>
        </p:txBody>
      </p:sp>
    </p:spTree>
    <p:extLst>
      <p:ext uri="{BB962C8B-B14F-4D97-AF65-F5344CB8AC3E}">
        <p14:creationId xmlns:p14="http://schemas.microsoft.com/office/powerpoint/2010/main" val="3337491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B4629-2DFD-746F-D77B-FA7B7F800A57}"/>
              </a:ext>
            </a:extLst>
          </p:cNvPr>
          <p:cNvSpPr>
            <a:spLocks noGrp="1"/>
          </p:cNvSpPr>
          <p:nvPr>
            <p:ph type="title"/>
          </p:nvPr>
        </p:nvSpPr>
        <p:spPr/>
        <p:txBody>
          <a:bodyPr/>
          <a:lstStyle/>
          <a:p>
            <a:r>
              <a:rPr lang="en-US" dirty="0"/>
              <a:t>Individual Still Must Admit Convictions</a:t>
            </a:r>
          </a:p>
        </p:txBody>
      </p:sp>
      <p:sp>
        <p:nvSpPr>
          <p:cNvPr id="3" name="Content Placeholder 2">
            <a:extLst>
              <a:ext uri="{FF2B5EF4-FFF2-40B4-BE49-F238E27FC236}">
                <a16:creationId xmlns:a16="http://schemas.microsoft.com/office/drawing/2014/main" id="{4FD041B0-252C-C2EF-FB17-2C8371D80AC8}"/>
              </a:ext>
            </a:extLst>
          </p:cNvPr>
          <p:cNvSpPr>
            <a:spLocks noGrp="1"/>
          </p:cNvSpPr>
          <p:nvPr>
            <p:ph idx="1"/>
          </p:nvPr>
        </p:nvSpPr>
        <p:spPr/>
        <p:txBody>
          <a:bodyPr/>
          <a:lstStyle/>
          <a:p>
            <a:pPr marL="514350" indent="-514350">
              <a:buFont typeface="+mj-lt"/>
              <a:buAutoNum type="arabicPeriod"/>
            </a:pPr>
            <a:r>
              <a:rPr lang="en-US" sz="2600" dirty="0"/>
              <a:t>If the person is applying for full-time employment or part-time employment with, or to be a volunteer with, the State Police or a police department or sheriff's office that is a part of or administered by the Commonwealth or any political subdivision thereof; </a:t>
            </a:r>
          </a:p>
          <a:p>
            <a:pPr marL="514350" indent="-514350">
              <a:buFont typeface="+mj-lt"/>
              <a:buAutoNum type="arabicPeriod"/>
            </a:pPr>
            <a:r>
              <a:rPr lang="en-US" sz="2600" dirty="0"/>
              <a:t>The Code requires the employer to make such an inquiry; </a:t>
            </a:r>
          </a:p>
          <a:p>
            <a:pPr marL="514350" indent="-514350">
              <a:buFont typeface="+mj-lt"/>
              <a:buAutoNum type="arabicPeriod"/>
            </a:pPr>
            <a:r>
              <a:rPr lang="en-US" sz="2600" dirty="0"/>
              <a:t>Federal law requires the employer to make such an inquiry; </a:t>
            </a:r>
          </a:p>
          <a:p>
            <a:pPr marL="514350" indent="-514350">
              <a:buFont typeface="+mj-lt"/>
              <a:buAutoNum type="arabicPeriod"/>
            </a:pPr>
            <a:r>
              <a:rPr lang="en-US" sz="2600" dirty="0"/>
              <a:t>The position, or access to the premises in or upon which any part of the duties of such position is performed or is to be performed, is subject to any requirement imposed in the interest of the national security of the United States under any security program in effect pursuant to or administered under any contract with, or statute or regulation of, the United States or any Executive Order of the President; or</a:t>
            </a:r>
          </a:p>
          <a:p>
            <a:pPr marL="514350" indent="-514350">
              <a:buFont typeface="+mj-lt"/>
              <a:buAutoNum type="arabicPeriod"/>
            </a:pPr>
            <a:r>
              <a:rPr lang="en-US" sz="2600" dirty="0"/>
              <a:t>The rules and regulations allow the employer to access such sealed records.</a:t>
            </a:r>
          </a:p>
          <a:p>
            <a:endParaRPr lang="en-US" sz="2600" dirty="0"/>
          </a:p>
          <a:p>
            <a:endParaRPr lang="en-US" sz="2600" dirty="0"/>
          </a:p>
        </p:txBody>
      </p:sp>
    </p:spTree>
    <p:extLst>
      <p:ext uri="{BB962C8B-B14F-4D97-AF65-F5344CB8AC3E}">
        <p14:creationId xmlns:p14="http://schemas.microsoft.com/office/powerpoint/2010/main" val="567244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88F7B-5C21-92A2-1A51-0527C6DC636F}"/>
              </a:ext>
            </a:extLst>
          </p:cNvPr>
          <p:cNvSpPr>
            <a:spLocks noGrp="1"/>
          </p:cNvSpPr>
          <p:nvPr>
            <p:ph type="title"/>
          </p:nvPr>
        </p:nvSpPr>
        <p:spPr>
          <a:xfrm>
            <a:off x="609600" y="396875"/>
            <a:ext cx="10972800" cy="1508127"/>
          </a:xfrm>
        </p:spPr>
        <p:txBody>
          <a:bodyPr/>
          <a:lstStyle/>
          <a:p>
            <a:r>
              <a:rPr lang="en-US" dirty="0">
                <a:solidFill>
                  <a:schemeClr val="tx1"/>
                </a:solidFill>
              </a:rPr>
              <a:t>Sealed Records May Still Be Used For…</a:t>
            </a:r>
          </a:p>
        </p:txBody>
      </p:sp>
      <p:sp>
        <p:nvSpPr>
          <p:cNvPr id="4" name="Content Placeholder 3">
            <a:extLst>
              <a:ext uri="{FF2B5EF4-FFF2-40B4-BE49-F238E27FC236}">
                <a16:creationId xmlns:a16="http://schemas.microsoft.com/office/drawing/2014/main" id="{D8A1E0F7-6446-6CD4-7577-58FBE7AAB00D}"/>
              </a:ext>
            </a:extLst>
          </p:cNvPr>
          <p:cNvSpPr>
            <a:spLocks noGrp="1"/>
          </p:cNvSpPr>
          <p:nvPr>
            <p:ph sz="half" idx="1"/>
          </p:nvPr>
        </p:nvSpPr>
        <p:spPr>
          <a:xfrm>
            <a:off x="767644" y="1905003"/>
            <a:ext cx="5051742" cy="3962398"/>
          </a:xfrm>
        </p:spPr>
        <p:txBody>
          <a:bodyPr/>
          <a:lstStyle/>
          <a:p>
            <a:r>
              <a:rPr lang="en-US" sz="2800" dirty="0">
                <a:solidFill>
                  <a:schemeClr val="tx1"/>
                </a:solidFill>
              </a:rPr>
              <a:t>Firearm background checks.</a:t>
            </a:r>
          </a:p>
          <a:p>
            <a:r>
              <a:rPr lang="en-US" sz="2800" dirty="0">
                <a:solidFill>
                  <a:schemeClr val="tx1"/>
                </a:solidFill>
              </a:rPr>
              <a:t>Fingerprint and DNA comparisons.</a:t>
            </a:r>
          </a:p>
          <a:p>
            <a:r>
              <a:rPr lang="en-US" sz="2800" dirty="0">
                <a:solidFill>
                  <a:schemeClr val="tx1"/>
                </a:solidFill>
              </a:rPr>
              <a:t>Employment with law enforcement, DFS, and certain other agencies.</a:t>
            </a:r>
          </a:p>
          <a:p>
            <a:r>
              <a:rPr lang="en-US" sz="2800" dirty="0">
                <a:solidFill>
                  <a:schemeClr val="tx1"/>
                </a:solidFill>
              </a:rPr>
              <a:t>Employment when federal or state law requires a background check. </a:t>
            </a:r>
          </a:p>
          <a:p>
            <a:r>
              <a:rPr lang="en-US" sz="2800" dirty="0">
                <a:solidFill>
                  <a:schemeClr val="tx1"/>
                </a:solidFill>
              </a:rPr>
              <a:t>Collection of restitution, costs, etc.</a:t>
            </a:r>
          </a:p>
          <a:p>
            <a:r>
              <a:rPr lang="en-US" sz="2800" dirty="0">
                <a:solidFill>
                  <a:schemeClr val="tx1"/>
                </a:solidFill>
              </a:rPr>
              <a:t>Jury selection.</a:t>
            </a:r>
          </a:p>
          <a:p>
            <a:r>
              <a:rPr lang="en-US" sz="2800" dirty="0">
                <a:solidFill>
                  <a:schemeClr val="tx1"/>
                </a:solidFill>
              </a:rPr>
              <a:t>Child care and custody hearings. </a:t>
            </a:r>
          </a:p>
        </p:txBody>
      </p:sp>
      <p:sp>
        <p:nvSpPr>
          <p:cNvPr id="5" name="Content Placeholder 4">
            <a:extLst>
              <a:ext uri="{FF2B5EF4-FFF2-40B4-BE49-F238E27FC236}">
                <a16:creationId xmlns:a16="http://schemas.microsoft.com/office/drawing/2014/main" id="{E48A35A4-8FC1-4DD4-EB62-BDABB0E6AB5A}"/>
              </a:ext>
            </a:extLst>
          </p:cNvPr>
          <p:cNvSpPr>
            <a:spLocks noGrp="1"/>
          </p:cNvSpPr>
          <p:nvPr>
            <p:ph sz="half" idx="2"/>
          </p:nvPr>
        </p:nvSpPr>
        <p:spPr>
          <a:xfrm>
            <a:off x="6175022" y="1905002"/>
            <a:ext cx="5249334" cy="4732865"/>
          </a:xfrm>
        </p:spPr>
        <p:txBody>
          <a:bodyPr/>
          <a:lstStyle/>
          <a:p>
            <a:r>
              <a:rPr lang="en-US" sz="2800" dirty="0">
                <a:solidFill>
                  <a:schemeClr val="tx1"/>
                </a:solidFill>
              </a:rPr>
              <a:t>“to any attorney for the Commonwealth and any person accused of a violation of law, or counsel for the accused, in order to comply with any constitutional and statutory duties to provide exculpatory, mitigating, and impeachment evidence to an accused”</a:t>
            </a:r>
          </a:p>
          <a:p>
            <a:r>
              <a:rPr lang="en-US" sz="2800" dirty="0">
                <a:solidFill>
                  <a:schemeClr val="tx1"/>
                </a:solidFill>
              </a:rPr>
              <a:t>Many other exceptions in the Code.</a:t>
            </a:r>
          </a:p>
        </p:txBody>
      </p:sp>
    </p:spTree>
    <p:extLst>
      <p:ext uri="{BB962C8B-B14F-4D97-AF65-F5344CB8AC3E}">
        <p14:creationId xmlns:p14="http://schemas.microsoft.com/office/powerpoint/2010/main" val="3572172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E225C-E21D-1DFB-1372-B61FB949E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76717-CEE7-8899-9E66-D115F41E224A}"/>
              </a:ext>
            </a:extLst>
          </p:cNvPr>
          <p:cNvSpPr>
            <a:spLocks noGrp="1"/>
          </p:cNvSpPr>
          <p:nvPr>
            <p:ph type="title"/>
          </p:nvPr>
        </p:nvSpPr>
        <p:spPr/>
        <p:txBody>
          <a:bodyPr/>
          <a:lstStyle/>
          <a:p>
            <a:r>
              <a:rPr lang="en-US" dirty="0"/>
              <a:t>Sealing: Timing</a:t>
            </a:r>
          </a:p>
        </p:txBody>
      </p:sp>
      <p:sp>
        <p:nvSpPr>
          <p:cNvPr id="3" name="Content Placeholder 2">
            <a:extLst>
              <a:ext uri="{FF2B5EF4-FFF2-40B4-BE49-F238E27FC236}">
                <a16:creationId xmlns:a16="http://schemas.microsoft.com/office/drawing/2014/main" id="{EE4B7CAC-3877-E259-E91C-A6F3A3BF295F}"/>
              </a:ext>
            </a:extLst>
          </p:cNvPr>
          <p:cNvSpPr>
            <a:spLocks noGrp="1"/>
          </p:cNvSpPr>
          <p:nvPr>
            <p:ph idx="1"/>
          </p:nvPr>
        </p:nvSpPr>
        <p:spPr/>
        <p:txBody>
          <a:bodyPr/>
          <a:lstStyle/>
          <a:p>
            <a:r>
              <a:rPr lang="en-US" dirty="0"/>
              <a:t>Effective July 1, 2026 (In general)</a:t>
            </a:r>
          </a:p>
          <a:p>
            <a:r>
              <a:rPr lang="en-US" dirty="0"/>
              <a:t>Applies to convictions from January 1, 1986 (In general)</a:t>
            </a:r>
          </a:p>
          <a:p>
            <a:r>
              <a:rPr lang="en-US" dirty="0"/>
              <a:t>Available after 7 years for any misdemeanor offense or 10 years for any felony offense. </a:t>
            </a:r>
          </a:p>
          <a:p>
            <a:pPr lvl="1"/>
            <a:r>
              <a:rPr lang="en-US" sz="2600" dirty="0"/>
              <a:t>Date is counted after the date of (</a:t>
            </a:r>
            <a:r>
              <a:rPr lang="en-US" sz="2600" dirty="0" err="1"/>
              <a:t>i</a:t>
            </a:r>
            <a:r>
              <a:rPr lang="en-US" sz="2600" dirty="0"/>
              <a:t>) dismissal of a deferred charge, (ii) conviction, or (iii) release from incarceration of on the charge or conviction set forth in the petition, (iv) a finding that the person was in violation of a suspended sentence, probation, or parole related to the charge or conviction set forth in the petition, or (v) release from incarceration following a finding that the person was in violation of a suspended sentence, probation, or parole related to the charge or conviction set forth in the petition. </a:t>
            </a:r>
          </a:p>
        </p:txBody>
      </p:sp>
    </p:spTree>
    <p:extLst>
      <p:ext uri="{BB962C8B-B14F-4D97-AF65-F5344CB8AC3E}">
        <p14:creationId xmlns:p14="http://schemas.microsoft.com/office/powerpoint/2010/main" val="574902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103FD-825C-AEB0-1A8E-CE234B91FF17}"/>
              </a:ext>
            </a:extLst>
          </p:cNvPr>
          <p:cNvSpPr>
            <a:spLocks noGrp="1"/>
          </p:cNvSpPr>
          <p:nvPr>
            <p:ph type="title"/>
          </p:nvPr>
        </p:nvSpPr>
        <p:spPr/>
        <p:txBody>
          <a:bodyPr/>
          <a:lstStyle/>
          <a:p>
            <a:r>
              <a:rPr lang="en-US" dirty="0"/>
              <a:t>Sealing: Lawful Use</a:t>
            </a:r>
          </a:p>
        </p:txBody>
      </p:sp>
      <p:sp>
        <p:nvSpPr>
          <p:cNvPr id="3" name="Content Placeholder 2">
            <a:extLst>
              <a:ext uri="{FF2B5EF4-FFF2-40B4-BE49-F238E27FC236}">
                <a16:creationId xmlns:a16="http://schemas.microsoft.com/office/drawing/2014/main" id="{B162C35F-4B4B-1DD4-A167-1CBF45885CC8}"/>
              </a:ext>
            </a:extLst>
          </p:cNvPr>
          <p:cNvSpPr>
            <a:spLocks noGrp="1"/>
          </p:cNvSpPr>
          <p:nvPr>
            <p:ph idx="1"/>
          </p:nvPr>
        </p:nvSpPr>
        <p:spPr/>
        <p:txBody>
          <a:bodyPr/>
          <a:lstStyle/>
          <a:p>
            <a:r>
              <a:rPr lang="en-US" dirty="0"/>
              <a:t>Sealed convictions may be shared within Commonwealth agencies or with any federal agency, for the purpose of administering any duties or functions required by state or federal law.</a:t>
            </a:r>
          </a:p>
          <a:p>
            <a:r>
              <a:rPr lang="en-US" dirty="0"/>
              <a:t>Sealed convictions may still be </a:t>
            </a:r>
          </a:p>
          <a:p>
            <a:pPr marL="571500" indent="-571500">
              <a:buFont typeface="+mj-lt"/>
              <a:buAutoNum type="romanLcPeriod"/>
            </a:pPr>
            <a:r>
              <a:rPr lang="en-US" dirty="0"/>
              <a:t>disclosed in any pretrial or sentencing report, including any discretionary sentencing guidelines; </a:t>
            </a:r>
          </a:p>
          <a:p>
            <a:pPr marL="571500" indent="-571500">
              <a:buFont typeface="+mj-lt"/>
              <a:buAutoNum type="romanLcPeriod"/>
            </a:pPr>
            <a:r>
              <a:rPr lang="en-US" dirty="0"/>
              <a:t>considered when ascertaining the punishment of a defendant; or</a:t>
            </a:r>
          </a:p>
          <a:p>
            <a:pPr marL="571500" indent="-571500">
              <a:buFont typeface="+mj-lt"/>
              <a:buAutoNum type="romanLcPeriod"/>
            </a:pPr>
            <a:r>
              <a:rPr lang="en-US" dirty="0"/>
              <a:t>considered in any hearing on the issue of bail, release, or detention of a defendant.</a:t>
            </a:r>
          </a:p>
        </p:txBody>
      </p:sp>
    </p:spTree>
    <p:extLst>
      <p:ext uri="{BB962C8B-B14F-4D97-AF65-F5344CB8AC3E}">
        <p14:creationId xmlns:p14="http://schemas.microsoft.com/office/powerpoint/2010/main" val="2642392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51E35-191F-811C-B762-2CABD4D6902D}"/>
              </a:ext>
            </a:extLst>
          </p:cNvPr>
          <p:cNvSpPr>
            <a:spLocks noGrp="1"/>
          </p:cNvSpPr>
          <p:nvPr>
            <p:ph type="title"/>
          </p:nvPr>
        </p:nvSpPr>
        <p:spPr/>
        <p:txBody>
          <a:bodyPr/>
          <a:lstStyle/>
          <a:p>
            <a:r>
              <a:rPr lang="en-US" dirty="0"/>
              <a:t>Exclusions</a:t>
            </a:r>
          </a:p>
        </p:txBody>
      </p:sp>
      <p:sp>
        <p:nvSpPr>
          <p:cNvPr id="3" name="Content Placeholder 2">
            <a:extLst>
              <a:ext uri="{FF2B5EF4-FFF2-40B4-BE49-F238E27FC236}">
                <a16:creationId xmlns:a16="http://schemas.microsoft.com/office/drawing/2014/main" id="{0CD6DC2D-D970-8C58-39F8-E962A21D2A7F}"/>
              </a:ext>
            </a:extLst>
          </p:cNvPr>
          <p:cNvSpPr>
            <a:spLocks noGrp="1"/>
          </p:cNvSpPr>
          <p:nvPr>
            <p:ph idx="1"/>
          </p:nvPr>
        </p:nvSpPr>
        <p:spPr/>
        <p:txBody>
          <a:bodyPr/>
          <a:lstStyle/>
          <a:p>
            <a:r>
              <a:rPr lang="en-US" dirty="0"/>
              <a:t>Sealing is not available:</a:t>
            </a:r>
          </a:p>
          <a:p>
            <a:r>
              <a:rPr lang="en-US" dirty="0"/>
              <a:t>To defendants who </a:t>
            </a:r>
          </a:p>
          <a:p>
            <a:pPr marL="571500" indent="-571500">
              <a:buFont typeface="+mj-lt"/>
              <a:buAutoNum type="romanLcPeriod"/>
            </a:pPr>
            <a:r>
              <a:rPr lang="en-US" dirty="0"/>
              <a:t>have been convicted of a Class 1 or 2 felony or any other felony punishable by imprisonment for life, </a:t>
            </a:r>
          </a:p>
          <a:p>
            <a:pPr marL="571500" indent="-571500">
              <a:buFont typeface="+mj-lt"/>
              <a:buAutoNum type="romanLcPeriod"/>
            </a:pPr>
            <a:r>
              <a:rPr lang="en-US" dirty="0"/>
              <a:t>have been convicted of a Class 3 or 4 felony within the past 20 years, </a:t>
            </a:r>
          </a:p>
          <a:p>
            <a:pPr marL="571500" indent="-571500">
              <a:buFont typeface="+mj-lt"/>
              <a:buAutoNum type="romanLcPeriod"/>
            </a:pPr>
            <a:r>
              <a:rPr lang="en-US" dirty="0"/>
              <a:t>have been convicted of any other felony within the past 10 years from the date the petition was filed.</a:t>
            </a:r>
          </a:p>
          <a:p>
            <a:r>
              <a:rPr lang="en-US" dirty="0"/>
              <a:t>To defendants who have not yet paid restitution. </a:t>
            </a:r>
          </a:p>
          <a:p>
            <a:r>
              <a:rPr lang="en-US" dirty="0"/>
              <a:t>Sealing is only available twice in a lifetime. </a:t>
            </a:r>
          </a:p>
        </p:txBody>
      </p:sp>
    </p:spTree>
    <p:extLst>
      <p:ext uri="{BB962C8B-B14F-4D97-AF65-F5344CB8AC3E}">
        <p14:creationId xmlns:p14="http://schemas.microsoft.com/office/powerpoint/2010/main" val="2114949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1C8EC-A5E0-23ED-3B76-4F84F499D986}"/>
              </a:ext>
            </a:extLst>
          </p:cNvPr>
          <p:cNvSpPr>
            <a:spLocks noGrp="1"/>
          </p:cNvSpPr>
          <p:nvPr>
            <p:ph type="title"/>
          </p:nvPr>
        </p:nvSpPr>
        <p:spPr/>
        <p:txBody>
          <a:bodyPr/>
          <a:lstStyle/>
          <a:p>
            <a:r>
              <a:rPr lang="en-US" dirty="0"/>
              <a:t>Exclusions – Offenses</a:t>
            </a:r>
          </a:p>
        </p:txBody>
      </p:sp>
      <p:sp>
        <p:nvSpPr>
          <p:cNvPr id="3" name="Content Placeholder 2">
            <a:extLst>
              <a:ext uri="{FF2B5EF4-FFF2-40B4-BE49-F238E27FC236}">
                <a16:creationId xmlns:a16="http://schemas.microsoft.com/office/drawing/2014/main" id="{AA9E5F89-F923-17A8-1C77-2B5F0A2E6702}"/>
              </a:ext>
            </a:extLst>
          </p:cNvPr>
          <p:cNvSpPr>
            <a:spLocks noGrp="1"/>
          </p:cNvSpPr>
          <p:nvPr>
            <p:ph idx="1"/>
          </p:nvPr>
        </p:nvSpPr>
        <p:spPr/>
        <p:txBody>
          <a:bodyPr/>
          <a:lstStyle/>
          <a:p>
            <a:pPr marL="514350" indent="-514350">
              <a:buFont typeface="+mj-lt"/>
              <a:buAutoNum type="arabicPeriod"/>
            </a:pPr>
            <a:r>
              <a:rPr lang="en-US" dirty="0"/>
              <a:t>Sections 4.1-309.1, 5.1-13, 18.2-36, 18.2-36.1, 18.2-36.2, and 18.2-47; subsection A of § 18.2-49.1; § 18.2-51.5; subsection C of § 18.2-57; §§ 18.2-57.2, 18.2-57.3, 18.2-59.1, 18.2-60, 18.2-60.3, 18.2-60.5, 18.2-130, 18.2-130.1, 18.2-144, 18.2-144.1, 18.2-154, 18.2-178.1, 18.2-266, 18.2-266.1, 18.2-268.3, 18.2-282.1, and 18.2-324.2; former subsection B of 18.2-346; and §§ 18.2-405, 18.2-406, 18.2-472.1, 19.2-62, 29.1-738, 29.1-738.02, 29.1-738.2, 37.2-912, 40.1-100.2, 40.1-103, 46.2-341.24, and 46.2-341.26:3;</a:t>
            </a:r>
          </a:p>
        </p:txBody>
      </p:sp>
    </p:spTree>
    <p:extLst>
      <p:ext uri="{BB962C8B-B14F-4D97-AF65-F5344CB8AC3E}">
        <p14:creationId xmlns:p14="http://schemas.microsoft.com/office/powerpoint/2010/main" val="3226013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4113C-8337-7DA9-BF63-4DAEC9FAC041}"/>
              </a:ext>
            </a:extLst>
          </p:cNvPr>
          <p:cNvSpPr>
            <a:spLocks noGrp="1"/>
          </p:cNvSpPr>
          <p:nvPr>
            <p:ph type="title"/>
          </p:nvPr>
        </p:nvSpPr>
        <p:spPr/>
        <p:txBody>
          <a:bodyPr/>
          <a:lstStyle/>
          <a:p>
            <a:r>
              <a:rPr lang="en-US" dirty="0"/>
              <a:t>Exclusions – Offenses (</a:t>
            </a:r>
            <a:r>
              <a:rPr lang="en-US" dirty="0" err="1"/>
              <a:t>con’d</a:t>
            </a:r>
            <a:r>
              <a:rPr lang="en-US" dirty="0"/>
              <a:t>)</a:t>
            </a:r>
          </a:p>
        </p:txBody>
      </p:sp>
      <p:sp>
        <p:nvSpPr>
          <p:cNvPr id="3" name="Content Placeholder 2">
            <a:extLst>
              <a:ext uri="{FF2B5EF4-FFF2-40B4-BE49-F238E27FC236}">
                <a16:creationId xmlns:a16="http://schemas.microsoft.com/office/drawing/2014/main" id="{16D1511D-B4B1-73C9-4A63-282343E344D4}"/>
              </a:ext>
            </a:extLst>
          </p:cNvPr>
          <p:cNvSpPr>
            <a:spLocks noGrp="1"/>
          </p:cNvSpPr>
          <p:nvPr>
            <p:ph idx="1"/>
          </p:nvPr>
        </p:nvSpPr>
        <p:spPr>
          <a:xfrm>
            <a:off x="609600" y="1600202"/>
            <a:ext cx="11844270" cy="5257798"/>
          </a:xfrm>
        </p:spPr>
        <p:txBody>
          <a:bodyPr/>
          <a:lstStyle/>
          <a:p>
            <a:pPr marL="514350" indent="-514350">
              <a:buFont typeface="+mj-lt"/>
              <a:buAutoNum type="arabicPeriod" startAt="2"/>
            </a:pPr>
            <a:r>
              <a:rPr lang="en-US" sz="2400" dirty="0"/>
              <a:t>Any violation of any offense under § 9.1-902 for which registration with the Sex Offender and Crimes Against Minors Registry is required;</a:t>
            </a:r>
          </a:p>
          <a:p>
            <a:pPr marL="514350" indent="-514350">
              <a:buFont typeface="+mj-lt"/>
              <a:buAutoNum type="arabicPeriod" startAt="2"/>
            </a:pPr>
            <a:r>
              <a:rPr lang="en-US" sz="2400" dirty="0"/>
              <a:t>Any violation of any violent felony offense listed under subsection C of § 17.1-805;</a:t>
            </a:r>
          </a:p>
          <a:p>
            <a:pPr marL="514350" indent="-514350">
              <a:buFont typeface="+mj-lt"/>
              <a:buAutoNum type="arabicPeriod" startAt="2"/>
            </a:pPr>
            <a:r>
              <a:rPr lang="en-US" sz="2400" dirty="0"/>
              <a:t>Any violation of any felony offense not listed as a violent felony under subsection C of § 17.1-805 where the person utilized a firearm, as defined in § 18.2-308.2:2, as part of the transaction or occurrence in the underlying offense to be sealed, unless such person's right to possess, transport, or carry a firearm, ammunition for a firearm, or a stun weapon has been restored pursuant to § 18.2-308.2;</a:t>
            </a:r>
          </a:p>
          <a:p>
            <a:pPr marL="514350" indent="-514350">
              <a:buFont typeface="+mj-lt"/>
              <a:buAutoNum type="arabicPeriod" startAt="2"/>
            </a:pPr>
            <a:r>
              <a:rPr lang="en-US" sz="2400" dirty="0"/>
              <a:t>Any violation of an emergency, preliminary, or permanent protective order issued pursuant to Article 4 (§ 16.1-246 et seq.) of Chapter 11 of Title 16.1 or Chapter 9.1 (§ 19.2-152.7:1 et seq.) or any family abuse protective order issued pursuant to Article 9 (§ 16.1-278 et seq.) of Chapter 11 of Title 16.1;</a:t>
            </a:r>
          </a:p>
          <a:p>
            <a:pPr marL="514350" indent="-514350">
              <a:buFont typeface="+mj-lt"/>
              <a:buAutoNum type="arabicPeriod" startAt="2"/>
            </a:pPr>
            <a:r>
              <a:rPr lang="en-US" sz="2400" dirty="0"/>
              <a:t>Any violation of any hate crime as defined in § 52-8.5;</a:t>
            </a:r>
          </a:p>
          <a:p>
            <a:pPr marL="514350" indent="-514350">
              <a:buFont typeface="+mj-lt"/>
              <a:buAutoNum type="arabicPeriod" startAt="2"/>
            </a:pPr>
            <a:r>
              <a:rPr lang="en-US" sz="2400" dirty="0"/>
              <a:t>Any violation of Article 9 (§ 3.2-6570 et seq.) of Chapter 65 of Title 3.2;</a:t>
            </a:r>
          </a:p>
        </p:txBody>
      </p:sp>
    </p:spTree>
    <p:extLst>
      <p:ext uri="{BB962C8B-B14F-4D97-AF65-F5344CB8AC3E}">
        <p14:creationId xmlns:p14="http://schemas.microsoft.com/office/powerpoint/2010/main" val="3591033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6CFC5-EA14-4684-AEEE-C2A1261A9F6F}"/>
              </a:ext>
            </a:extLst>
          </p:cNvPr>
          <p:cNvSpPr>
            <a:spLocks noGrp="1"/>
          </p:cNvSpPr>
          <p:nvPr>
            <p:ph type="title"/>
          </p:nvPr>
        </p:nvSpPr>
        <p:spPr/>
        <p:txBody>
          <a:bodyPr/>
          <a:lstStyle/>
          <a:p>
            <a:r>
              <a:rPr lang="en-US" dirty="0"/>
              <a:t>Ch. 175: Juvenile Fingerprints</a:t>
            </a:r>
          </a:p>
        </p:txBody>
      </p:sp>
      <p:sp>
        <p:nvSpPr>
          <p:cNvPr id="3" name="Content Placeholder 2">
            <a:extLst>
              <a:ext uri="{FF2B5EF4-FFF2-40B4-BE49-F238E27FC236}">
                <a16:creationId xmlns:a16="http://schemas.microsoft.com/office/drawing/2014/main" id="{3D0D7016-867B-A550-5346-F3088A91FDDA}"/>
              </a:ext>
            </a:extLst>
          </p:cNvPr>
          <p:cNvSpPr>
            <a:spLocks noGrp="1"/>
          </p:cNvSpPr>
          <p:nvPr>
            <p:ph idx="1"/>
          </p:nvPr>
        </p:nvSpPr>
        <p:spPr>
          <a:xfrm>
            <a:off x="812800" y="1752009"/>
            <a:ext cx="10769600" cy="4699000"/>
          </a:xfrm>
        </p:spPr>
        <p:txBody>
          <a:bodyPr/>
          <a:lstStyle/>
          <a:p>
            <a:r>
              <a:rPr lang="en-US" sz="2933" dirty="0"/>
              <a:t>Amends §16.1-299</a:t>
            </a:r>
          </a:p>
          <a:p>
            <a:r>
              <a:rPr lang="en-US" sz="2933" dirty="0"/>
              <a:t>Requires law-enforcement officers to obtain, electronically when possible, fingerprints, palm prints with accompanying distal prints, if available, and photographs of any juvenile taken into custody and charged with a delinquent act. </a:t>
            </a:r>
          </a:p>
          <a:p>
            <a:r>
              <a:rPr lang="en-US" sz="2933" dirty="0"/>
              <a:t>Requires such fingerprints, palm prints, or photographs to be both filed with the Central Criminal Records Exchange and submitted electronically, when possible, to the State Police to be maintained in a confidential and secure area within the system in which the record is maintained that is inaccessible during routine use of such system. </a:t>
            </a:r>
          </a:p>
        </p:txBody>
      </p:sp>
    </p:spTree>
    <p:extLst>
      <p:ext uri="{BB962C8B-B14F-4D97-AF65-F5344CB8AC3E}">
        <p14:creationId xmlns:p14="http://schemas.microsoft.com/office/powerpoint/2010/main" val="1242125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97FBD-72E4-F7C5-E6FD-89F351149EB4}"/>
              </a:ext>
            </a:extLst>
          </p:cNvPr>
          <p:cNvSpPr>
            <a:spLocks noGrp="1"/>
          </p:cNvSpPr>
          <p:nvPr>
            <p:ph type="title"/>
          </p:nvPr>
        </p:nvSpPr>
        <p:spPr/>
        <p:txBody>
          <a:bodyPr/>
          <a:lstStyle/>
          <a:p>
            <a:r>
              <a:rPr lang="en-US" dirty="0"/>
              <a:t>Exclusions – Offenses (</a:t>
            </a:r>
            <a:r>
              <a:rPr lang="en-US" dirty="0" err="1"/>
              <a:t>con’d</a:t>
            </a:r>
            <a:r>
              <a:rPr lang="en-US" dirty="0"/>
              <a:t>)</a:t>
            </a:r>
          </a:p>
        </p:txBody>
      </p:sp>
      <p:sp>
        <p:nvSpPr>
          <p:cNvPr id="3" name="Content Placeholder 2">
            <a:extLst>
              <a:ext uri="{FF2B5EF4-FFF2-40B4-BE49-F238E27FC236}">
                <a16:creationId xmlns:a16="http://schemas.microsoft.com/office/drawing/2014/main" id="{796396E3-CACA-BC72-06BA-4A10DD15CFF5}"/>
              </a:ext>
            </a:extLst>
          </p:cNvPr>
          <p:cNvSpPr>
            <a:spLocks noGrp="1"/>
          </p:cNvSpPr>
          <p:nvPr>
            <p:ph idx="1"/>
          </p:nvPr>
        </p:nvSpPr>
        <p:spPr>
          <a:xfrm>
            <a:off x="231819" y="1600202"/>
            <a:ext cx="12192000" cy="5673143"/>
          </a:xfrm>
        </p:spPr>
        <p:txBody>
          <a:bodyPr/>
          <a:lstStyle/>
          <a:p>
            <a:pPr marL="514350" indent="-514350">
              <a:buFont typeface="+mj-lt"/>
              <a:buAutoNum type="arabicPeriod" startAt="8"/>
            </a:pPr>
            <a:r>
              <a:rPr lang="en-US" sz="2300" dirty="0"/>
              <a:t>Any violation of Title 24.2 (§ 24.2-100 et seq.);</a:t>
            </a:r>
          </a:p>
          <a:p>
            <a:pPr marL="514350" indent="-514350">
              <a:buFont typeface="+mj-lt"/>
              <a:buAutoNum type="arabicPeriod" startAt="8"/>
            </a:pPr>
            <a:r>
              <a:rPr lang="en-US" sz="2300" dirty="0"/>
              <a:t>Any violation involving the possession and distribution of flunitrazepam pursuant to § 18.2-251.2 or the possession of Gamma hydroxybutyric acid (some other names include GHB; gamma hydroxybutyrate; 4- hydroxybutyrate; 4-hydroxybutanoic acid; sodium </a:t>
            </a:r>
            <a:r>
              <a:rPr lang="en-US" sz="2300" dirty="0" err="1"/>
              <a:t>oxybate</a:t>
            </a:r>
            <a:r>
              <a:rPr lang="en-US" sz="2300" dirty="0"/>
              <a:t>; sodium </a:t>
            </a:r>
            <a:r>
              <a:rPr lang="en-US" sz="2300" dirty="0" err="1"/>
              <a:t>oxybutyrate</a:t>
            </a:r>
            <a:r>
              <a:rPr lang="en-US" sz="2300" dirty="0"/>
              <a:t>) pursuant to § 18.2-250;</a:t>
            </a:r>
          </a:p>
          <a:p>
            <a:pPr marL="514350" indent="-514350">
              <a:buFont typeface="+mj-lt"/>
              <a:buAutoNum type="arabicPeriod" startAt="8"/>
            </a:pPr>
            <a:r>
              <a:rPr lang="en-US" sz="2300" dirty="0"/>
              <a:t>Any violation where a person was found not guilty by reason of insanity;</a:t>
            </a:r>
          </a:p>
          <a:p>
            <a:pPr marL="514350" indent="-514350">
              <a:buFont typeface="+mj-lt"/>
              <a:buAutoNum type="arabicPeriod" startAt="8"/>
            </a:pPr>
            <a:r>
              <a:rPr lang="en-US" sz="2300" dirty="0"/>
              <a:t>Any conspiracy, attempt, or solicitation, and any principal in the second degree, accessory before the fact, or accessory after the fact, or any similar ordinance of any county, city, or town, for any offense deemed ineligible under this subsection;</a:t>
            </a:r>
          </a:p>
          <a:p>
            <a:pPr marL="514350" indent="-514350">
              <a:buFont typeface="+mj-lt"/>
              <a:buAutoNum type="arabicPeriod" startAt="8"/>
            </a:pPr>
            <a:r>
              <a:rPr lang="en-US" sz="2300" dirty="0"/>
              <a:t>Any conspiracy, attempt, or solicitation, and any principal in the second degree, accessory before the fact, or accessory after the fact where the completed substantive offense would be punishable as a Class 1, 2, 3, or 4 felony or by a term of imprisonment of more than 10 years, with the exception of a violation of § 18.2-95 or any other felony offense in which the defendant is deemed guilty of larceny and punished as provided in § 18.2-95;</a:t>
            </a:r>
          </a:p>
          <a:p>
            <a:endParaRPr lang="en-US" sz="2300" dirty="0"/>
          </a:p>
          <a:p>
            <a:endParaRPr lang="en-US" sz="2300" dirty="0"/>
          </a:p>
        </p:txBody>
      </p:sp>
    </p:spTree>
    <p:extLst>
      <p:ext uri="{BB962C8B-B14F-4D97-AF65-F5344CB8AC3E}">
        <p14:creationId xmlns:p14="http://schemas.microsoft.com/office/powerpoint/2010/main" val="2097456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4AC02-745A-0B08-0156-7E834F69808D}"/>
              </a:ext>
            </a:extLst>
          </p:cNvPr>
          <p:cNvSpPr>
            <a:spLocks noGrp="1"/>
          </p:cNvSpPr>
          <p:nvPr>
            <p:ph type="title"/>
          </p:nvPr>
        </p:nvSpPr>
        <p:spPr/>
        <p:txBody>
          <a:bodyPr/>
          <a:lstStyle/>
          <a:p>
            <a:r>
              <a:rPr lang="en-US" dirty="0"/>
              <a:t>Exclusions – Offenses (</a:t>
            </a:r>
            <a:r>
              <a:rPr lang="en-US" dirty="0" err="1"/>
              <a:t>con’d</a:t>
            </a:r>
            <a:r>
              <a:rPr lang="en-US" dirty="0"/>
              <a:t>)</a:t>
            </a:r>
          </a:p>
        </p:txBody>
      </p:sp>
      <p:sp>
        <p:nvSpPr>
          <p:cNvPr id="3" name="Content Placeholder 2">
            <a:extLst>
              <a:ext uri="{FF2B5EF4-FFF2-40B4-BE49-F238E27FC236}">
                <a16:creationId xmlns:a16="http://schemas.microsoft.com/office/drawing/2014/main" id="{9C43AE06-262F-49BD-06B9-052AAA64A476}"/>
              </a:ext>
            </a:extLst>
          </p:cNvPr>
          <p:cNvSpPr>
            <a:spLocks noGrp="1"/>
          </p:cNvSpPr>
          <p:nvPr>
            <p:ph idx="1"/>
          </p:nvPr>
        </p:nvSpPr>
        <p:spPr>
          <a:xfrm>
            <a:off x="180304" y="1600202"/>
            <a:ext cx="12209172" cy="5257798"/>
          </a:xfrm>
        </p:spPr>
        <p:txBody>
          <a:bodyPr/>
          <a:lstStyle/>
          <a:p>
            <a:pPr marL="514350" indent="-514350">
              <a:buFont typeface="+mj-lt"/>
              <a:buAutoNum type="arabicPeriod" startAt="13"/>
            </a:pPr>
            <a:r>
              <a:rPr lang="en-US" sz="2200" dirty="0"/>
              <a:t>Any violation of any offense where the person was prohibited by the court from possessing or owning a companion animal as a result of the transaction or occurrence in the underlying offense to be sealed, while such prohibition remains in effect;</a:t>
            </a:r>
          </a:p>
          <a:p>
            <a:pPr marL="514350" indent="-514350">
              <a:buFont typeface="+mj-lt"/>
              <a:buAutoNum type="arabicPeriod" startAt="13"/>
            </a:pPr>
            <a:r>
              <a:rPr lang="en-US" sz="2200" dirty="0"/>
              <a:t>Any violation of Article 6 (§ 3.2-6537 et seq.) of Chapter 65 of Title 3.2 that involved a dangerous or vicious dog as a part of the transaction or occurrence in the underlying offense to be sealed, while the person continues to own or possess such dog;</a:t>
            </a:r>
          </a:p>
          <a:p>
            <a:pPr marL="514350" indent="-514350">
              <a:buFont typeface="+mj-lt"/>
              <a:buAutoNum type="arabicPeriod" startAt="13"/>
            </a:pPr>
            <a:r>
              <a:rPr lang="en-US" sz="2200" dirty="0"/>
              <a:t>Any violation of Article 7 (§ 18.2-61 et seq.) of Chapter 4 of Title 18.2;</a:t>
            </a:r>
          </a:p>
          <a:p>
            <a:pPr marL="514350" indent="-514350">
              <a:buFont typeface="+mj-lt"/>
              <a:buAutoNum type="arabicPeriod" startAt="13"/>
            </a:pPr>
            <a:r>
              <a:rPr lang="en-US" sz="2200" dirty="0"/>
              <a:t>Any violation of Article 3 (§ 18.2-346 et seq.) of Chapter 8 of Title 18.2, with the exception of § 18.2-346, former subsection A of § 18.2-346, and § 18.2-347;</a:t>
            </a:r>
          </a:p>
          <a:p>
            <a:pPr marL="514350" indent="-514350">
              <a:buFont typeface="+mj-lt"/>
              <a:buAutoNum type="arabicPeriod" startAt="13"/>
            </a:pPr>
            <a:r>
              <a:rPr lang="en-US" sz="2200" dirty="0"/>
              <a:t>Any violation of Article 4 (§ 18.2-362 et seq.) of Chapter 8 of Title 18.2, with the exception of §§ 18.2-365, 18.2-371.2, 18.2-371.3, and 18.2-371.4;</a:t>
            </a:r>
          </a:p>
          <a:p>
            <a:pPr marL="514350" indent="-514350">
              <a:buFont typeface="+mj-lt"/>
              <a:buAutoNum type="arabicPeriod" startAt="13"/>
            </a:pPr>
            <a:r>
              <a:rPr lang="en-US" sz="2200" dirty="0"/>
              <a:t>Any violation of Article 5 (§ 18.2-372 et seq.) of Chapter 8 of Title 18.2, with the exception of § 18.2-388; and</a:t>
            </a:r>
          </a:p>
          <a:p>
            <a:pPr marL="514350" indent="-514350">
              <a:buFont typeface="+mj-lt"/>
              <a:buAutoNum type="arabicPeriod" startAt="13"/>
            </a:pPr>
            <a:r>
              <a:rPr lang="en-US" sz="2200" dirty="0"/>
              <a:t>Any offense where the victim of the crime to be sealed was a family or household member, as defined in § 16.1-228, of the person.</a:t>
            </a:r>
          </a:p>
        </p:txBody>
      </p:sp>
    </p:spTree>
    <p:extLst>
      <p:ext uri="{BB962C8B-B14F-4D97-AF65-F5344CB8AC3E}">
        <p14:creationId xmlns:p14="http://schemas.microsoft.com/office/powerpoint/2010/main" val="1891539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BE545-7F44-B55A-D2B9-3DBAA6B1E18E}"/>
              </a:ext>
            </a:extLst>
          </p:cNvPr>
          <p:cNvSpPr>
            <a:spLocks noGrp="1"/>
          </p:cNvSpPr>
          <p:nvPr>
            <p:ph type="title"/>
          </p:nvPr>
        </p:nvSpPr>
        <p:spPr/>
        <p:txBody>
          <a:bodyPr/>
          <a:lstStyle/>
          <a:p>
            <a:r>
              <a:rPr lang="en-US" dirty="0"/>
              <a:t>Crime of Disclosure</a:t>
            </a:r>
          </a:p>
        </p:txBody>
      </p:sp>
      <p:sp>
        <p:nvSpPr>
          <p:cNvPr id="3" name="Content Placeholder 2">
            <a:extLst>
              <a:ext uri="{FF2B5EF4-FFF2-40B4-BE49-F238E27FC236}">
                <a16:creationId xmlns:a16="http://schemas.microsoft.com/office/drawing/2014/main" id="{D4C560AA-B7B6-849B-B885-1E4C8A7CEAA0}"/>
              </a:ext>
            </a:extLst>
          </p:cNvPr>
          <p:cNvSpPr>
            <a:spLocks noGrp="1"/>
          </p:cNvSpPr>
          <p:nvPr>
            <p:ph idx="1"/>
          </p:nvPr>
        </p:nvSpPr>
        <p:spPr>
          <a:xfrm>
            <a:off x="1094704" y="2331076"/>
            <a:ext cx="9878096" cy="4526923"/>
          </a:xfrm>
        </p:spPr>
        <p:txBody>
          <a:bodyPr/>
          <a:lstStyle/>
          <a:p>
            <a:r>
              <a:rPr lang="en-US" dirty="0"/>
              <a:t>§ 19.2-392.14(A) It is a Class 1 misdemeanor for any employee having or acquiring access to sealed criminal history record information or a court record, including any sealed records relating to an arrest, charge, or conviction to disclose such record or any information from such record to another person, except in accordance with the purposes set forth in the Code.</a:t>
            </a:r>
          </a:p>
        </p:txBody>
      </p:sp>
    </p:spTree>
    <p:extLst>
      <p:ext uri="{BB962C8B-B14F-4D97-AF65-F5344CB8AC3E}">
        <p14:creationId xmlns:p14="http://schemas.microsoft.com/office/powerpoint/2010/main" val="3669510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18941B-E61C-244F-9619-61BAD3C6FA99}"/>
              </a:ext>
            </a:extLst>
          </p:cNvPr>
          <p:cNvSpPr>
            <a:spLocks noGrp="1"/>
          </p:cNvSpPr>
          <p:nvPr>
            <p:ph type="title" idx="4294967295"/>
          </p:nvPr>
        </p:nvSpPr>
        <p:spPr>
          <a:xfrm>
            <a:off x="2306320" y="4084320"/>
            <a:ext cx="7020560" cy="1137920"/>
          </a:xfrm>
        </p:spPr>
        <p:txBody>
          <a:bodyPr/>
          <a:lstStyle/>
          <a:p>
            <a:pPr algn="l"/>
            <a:r>
              <a:rPr lang="en-US" b="1" dirty="0"/>
              <a:t>NEW AND AMENDED </a:t>
            </a:r>
            <a:br>
              <a:rPr lang="en-US" b="1" dirty="0"/>
            </a:br>
            <a:r>
              <a:rPr lang="en-US" b="1" dirty="0"/>
              <a:t>CRIMES AND OFFENSES</a:t>
            </a:r>
          </a:p>
        </p:txBody>
      </p:sp>
    </p:spTree>
    <p:extLst>
      <p:ext uri="{BB962C8B-B14F-4D97-AF65-F5344CB8AC3E}">
        <p14:creationId xmlns:p14="http://schemas.microsoft.com/office/powerpoint/2010/main" val="2843695359"/>
      </p:ext>
    </p:extLst>
  </p:cSld>
  <p:clrMapOvr>
    <a:masterClrMapping/>
  </p:clrMapOvr>
  <p:transition spd="med"/>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C43B1-39F1-A4D8-8742-32E5CD3F9F7C}"/>
              </a:ext>
            </a:extLst>
          </p:cNvPr>
          <p:cNvSpPr>
            <a:spLocks noGrp="1"/>
          </p:cNvSpPr>
          <p:nvPr>
            <p:ph type="title"/>
          </p:nvPr>
        </p:nvSpPr>
        <p:spPr/>
        <p:txBody>
          <a:bodyPr/>
          <a:lstStyle/>
          <a:p>
            <a:r>
              <a:rPr lang="en-US" dirty="0"/>
              <a:t>Ch. 38 Escape from Jail or Custody</a:t>
            </a:r>
          </a:p>
        </p:txBody>
      </p:sp>
      <p:sp>
        <p:nvSpPr>
          <p:cNvPr id="3" name="Content Placeholder 2">
            <a:extLst>
              <a:ext uri="{FF2B5EF4-FFF2-40B4-BE49-F238E27FC236}">
                <a16:creationId xmlns:a16="http://schemas.microsoft.com/office/drawing/2014/main" id="{EA12C2D2-13D6-5BA2-135C-499C50DD9228}"/>
              </a:ext>
            </a:extLst>
          </p:cNvPr>
          <p:cNvSpPr>
            <a:spLocks noGrp="1"/>
          </p:cNvSpPr>
          <p:nvPr>
            <p:ph idx="1"/>
          </p:nvPr>
        </p:nvSpPr>
        <p:spPr/>
        <p:txBody>
          <a:bodyPr/>
          <a:lstStyle/>
          <a:p>
            <a:endParaRPr lang="en-US" dirty="0"/>
          </a:p>
          <a:p>
            <a:r>
              <a:rPr lang="en-US" dirty="0"/>
              <a:t>Amends §18.2-478, which currently only applies to escape from a “police” officer, and §18.2-479</a:t>
            </a:r>
          </a:p>
          <a:p>
            <a:r>
              <a:rPr lang="en-US" dirty="0"/>
              <a:t>Specifies that the definition of law-enforcement officer that currently applies for the crime of assault and battery of a law-enforcement officer shall be used for the purposes of the crimes related to escaping from jail or custody of a law-enforcement officer. </a:t>
            </a:r>
          </a:p>
          <a:p>
            <a:endParaRPr lang="en-US" dirty="0"/>
          </a:p>
        </p:txBody>
      </p:sp>
    </p:spTree>
    <p:extLst>
      <p:ext uri="{BB962C8B-B14F-4D97-AF65-F5344CB8AC3E}">
        <p14:creationId xmlns:p14="http://schemas.microsoft.com/office/powerpoint/2010/main" val="122253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CB149-0528-0E4E-0AAB-4BDC618808A6}"/>
              </a:ext>
            </a:extLst>
          </p:cNvPr>
          <p:cNvSpPr>
            <a:spLocks noGrp="1"/>
          </p:cNvSpPr>
          <p:nvPr>
            <p:ph type="title"/>
          </p:nvPr>
        </p:nvSpPr>
        <p:spPr/>
        <p:txBody>
          <a:bodyPr/>
          <a:lstStyle/>
          <a:p>
            <a:r>
              <a:rPr lang="en-US" dirty="0"/>
              <a:t>Ch. 61: Derelict Buildings</a:t>
            </a:r>
          </a:p>
        </p:txBody>
      </p:sp>
      <p:sp>
        <p:nvSpPr>
          <p:cNvPr id="3" name="Content Placeholder 2">
            <a:extLst>
              <a:ext uri="{FF2B5EF4-FFF2-40B4-BE49-F238E27FC236}">
                <a16:creationId xmlns:a16="http://schemas.microsoft.com/office/drawing/2014/main" id="{98A84716-CA39-1E5C-27C3-CBD49F401744}"/>
              </a:ext>
            </a:extLst>
          </p:cNvPr>
          <p:cNvSpPr>
            <a:spLocks noGrp="1"/>
          </p:cNvSpPr>
          <p:nvPr>
            <p:ph idx="1"/>
          </p:nvPr>
        </p:nvSpPr>
        <p:spPr/>
        <p:txBody>
          <a:bodyPr/>
          <a:lstStyle/>
          <a:p>
            <a:r>
              <a:rPr lang="en-US" dirty="0"/>
              <a:t>Amends §15.2-907.1</a:t>
            </a:r>
          </a:p>
          <a:p>
            <a:r>
              <a:rPr lang="en-US" dirty="0"/>
              <a:t>Expands the authority of localities to impose civil penalties not exceeding $500 per month on the owners of certain derelict buildings to include non-residential property. </a:t>
            </a:r>
          </a:p>
          <a:p>
            <a:r>
              <a:rPr lang="en-US" dirty="0"/>
              <a:t>Previous law limited such civil penalties to residential property.</a:t>
            </a:r>
          </a:p>
        </p:txBody>
      </p:sp>
    </p:spTree>
    <p:extLst>
      <p:ext uri="{BB962C8B-B14F-4D97-AF65-F5344CB8AC3E}">
        <p14:creationId xmlns:p14="http://schemas.microsoft.com/office/powerpoint/2010/main" val="3746164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26EF6-F9A1-9AF7-F240-B2ADFC9F57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454366-BB6D-C69D-1F0B-69762C86C0BA}"/>
              </a:ext>
            </a:extLst>
          </p:cNvPr>
          <p:cNvSpPr>
            <a:spLocks noGrp="1"/>
          </p:cNvSpPr>
          <p:nvPr>
            <p:ph type="title"/>
          </p:nvPr>
        </p:nvSpPr>
        <p:spPr>
          <a:xfrm>
            <a:off x="609600" y="311015"/>
            <a:ext cx="10972800" cy="1508127"/>
          </a:xfrm>
        </p:spPr>
        <p:txBody>
          <a:bodyPr/>
          <a:lstStyle/>
          <a:p>
            <a:r>
              <a:rPr lang="en-US" dirty="0"/>
              <a:t>Ch. 449: Vacant and blighted or derelict property; </a:t>
            </a:r>
          </a:p>
        </p:txBody>
      </p:sp>
      <p:sp>
        <p:nvSpPr>
          <p:cNvPr id="3" name="Content Placeholder 2">
            <a:extLst>
              <a:ext uri="{FF2B5EF4-FFF2-40B4-BE49-F238E27FC236}">
                <a16:creationId xmlns:a16="http://schemas.microsoft.com/office/drawing/2014/main" id="{4C8DEF63-4201-29D4-C65D-2FD88CF69CEE}"/>
              </a:ext>
            </a:extLst>
          </p:cNvPr>
          <p:cNvSpPr>
            <a:spLocks noGrp="1"/>
          </p:cNvSpPr>
          <p:nvPr>
            <p:ph idx="1"/>
          </p:nvPr>
        </p:nvSpPr>
        <p:spPr/>
        <p:txBody>
          <a:bodyPr/>
          <a:lstStyle/>
          <a:p>
            <a:r>
              <a:rPr lang="en-US" dirty="0"/>
              <a:t>Creates a new Code section, §15.2-958.1:1</a:t>
            </a:r>
          </a:p>
          <a:p>
            <a:r>
              <a:rPr lang="en-US" dirty="0"/>
              <a:t>Allows a locality where certain vacant and blighted or derelict property is located to petition the circuit court to appoint a special commissioner to execute the necessary deed or deeds to convey the real estate, in lieu of a sale at public auction, to the locality, to the locality's land bank entity, or to an existing nonprofit entity designated by the locality to carry out the functions of a land bank. </a:t>
            </a:r>
          </a:p>
        </p:txBody>
      </p:sp>
    </p:spTree>
    <p:extLst>
      <p:ext uri="{BB962C8B-B14F-4D97-AF65-F5344CB8AC3E}">
        <p14:creationId xmlns:p14="http://schemas.microsoft.com/office/powerpoint/2010/main" val="895194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9208F-068D-F01E-5E74-0F332330D7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0DF46D-1215-C6A5-3213-9D5EE76690B6}"/>
              </a:ext>
            </a:extLst>
          </p:cNvPr>
          <p:cNvSpPr>
            <a:spLocks noGrp="1"/>
          </p:cNvSpPr>
          <p:nvPr>
            <p:ph type="title"/>
          </p:nvPr>
        </p:nvSpPr>
        <p:spPr/>
        <p:txBody>
          <a:bodyPr/>
          <a:lstStyle/>
          <a:p>
            <a:r>
              <a:rPr lang="en-US" dirty="0"/>
              <a:t>Ch. 449 (</a:t>
            </a:r>
            <a:r>
              <a:rPr lang="en-US" dirty="0" err="1"/>
              <a:t>con’d</a:t>
            </a:r>
            <a:r>
              <a:rPr lang="en-US" dirty="0"/>
              <a:t>)</a:t>
            </a:r>
          </a:p>
        </p:txBody>
      </p:sp>
      <p:sp>
        <p:nvSpPr>
          <p:cNvPr id="3" name="Content Placeholder 2">
            <a:extLst>
              <a:ext uri="{FF2B5EF4-FFF2-40B4-BE49-F238E27FC236}">
                <a16:creationId xmlns:a16="http://schemas.microsoft.com/office/drawing/2014/main" id="{B4220A33-6EB5-0054-236A-AA985D206069}"/>
              </a:ext>
            </a:extLst>
          </p:cNvPr>
          <p:cNvSpPr>
            <a:spLocks noGrp="1"/>
          </p:cNvSpPr>
          <p:nvPr>
            <p:ph idx="1"/>
          </p:nvPr>
        </p:nvSpPr>
        <p:spPr/>
        <p:txBody>
          <a:bodyPr/>
          <a:lstStyle/>
          <a:p>
            <a:r>
              <a:rPr lang="en-US" sz="3467" dirty="0"/>
              <a:t>The bill provides that the locality shall require any purchaser by covenants in the deed or other security instrument to </a:t>
            </a:r>
          </a:p>
          <a:p>
            <a:pPr lvl="1"/>
            <a:r>
              <a:rPr lang="en-US" sz="3467" dirty="0"/>
              <a:t>(</a:t>
            </a:r>
            <a:r>
              <a:rPr lang="en-US" sz="3467" dirty="0" err="1"/>
              <a:t>i</a:t>
            </a:r>
            <a:r>
              <a:rPr lang="en-US" sz="3467" dirty="0"/>
              <a:t>) begin repair or renovation of the property within six months of purchase and </a:t>
            </a:r>
          </a:p>
          <a:p>
            <a:pPr lvl="1"/>
            <a:r>
              <a:rPr lang="en-US" sz="3467" dirty="0"/>
              <a:t>(ii) complete all repairs or renovations necessary to bring the property into compliance with the local building code within a period not to exceed two years of the purchase.</a:t>
            </a:r>
          </a:p>
        </p:txBody>
      </p:sp>
    </p:spTree>
    <p:extLst>
      <p:ext uri="{BB962C8B-B14F-4D97-AF65-F5344CB8AC3E}">
        <p14:creationId xmlns:p14="http://schemas.microsoft.com/office/powerpoint/2010/main" val="74774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F7A29-850B-92AE-39E1-DE78555DE477}"/>
              </a:ext>
            </a:extLst>
          </p:cNvPr>
          <p:cNvSpPr>
            <a:spLocks noGrp="1"/>
          </p:cNvSpPr>
          <p:nvPr>
            <p:ph type="title"/>
          </p:nvPr>
        </p:nvSpPr>
        <p:spPr/>
        <p:txBody>
          <a:bodyPr/>
          <a:lstStyle/>
          <a:p>
            <a:r>
              <a:rPr lang="en-US" dirty="0"/>
              <a:t>Ch. 97: Counterfeit and Unsafe Lighters</a:t>
            </a:r>
          </a:p>
        </p:txBody>
      </p:sp>
      <p:sp>
        <p:nvSpPr>
          <p:cNvPr id="3" name="Content Placeholder 2">
            <a:extLst>
              <a:ext uri="{FF2B5EF4-FFF2-40B4-BE49-F238E27FC236}">
                <a16:creationId xmlns:a16="http://schemas.microsoft.com/office/drawing/2014/main" id="{296D533F-74E8-2241-AD37-34D8F7AECB22}"/>
              </a:ext>
            </a:extLst>
          </p:cNvPr>
          <p:cNvSpPr>
            <a:spLocks noGrp="1"/>
          </p:cNvSpPr>
          <p:nvPr>
            <p:ph idx="1"/>
          </p:nvPr>
        </p:nvSpPr>
        <p:spPr/>
        <p:txBody>
          <a:bodyPr/>
          <a:lstStyle/>
          <a:p>
            <a:r>
              <a:rPr lang="en-US" dirty="0"/>
              <a:t>Amends § 27-95 and § 27-97 </a:t>
            </a:r>
          </a:p>
          <a:p>
            <a:r>
              <a:rPr lang="en-US" dirty="0"/>
              <a:t>Prohibits the offering or sale to the public of unsafe lighters or counterfeit lighters, regardless of whether such offering or sale is conducted on a retail basis or wholesale basis.</a:t>
            </a:r>
          </a:p>
          <a:p>
            <a:r>
              <a:rPr lang="en-US" dirty="0"/>
              <a:t>"Counterfeit lighter" means any lighter designed in a way that infringes on the intellectual property rights of any citizen of the United States or any entity that is protected by any federal or state intellectual property law.</a:t>
            </a:r>
          </a:p>
        </p:txBody>
      </p:sp>
    </p:spTree>
    <p:extLst>
      <p:ext uri="{BB962C8B-B14F-4D97-AF65-F5344CB8AC3E}">
        <p14:creationId xmlns:p14="http://schemas.microsoft.com/office/powerpoint/2010/main" val="1579586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156B8-A9EC-9B84-23C6-75797F2413BE}"/>
              </a:ext>
            </a:extLst>
          </p:cNvPr>
          <p:cNvSpPr>
            <a:spLocks noGrp="1"/>
          </p:cNvSpPr>
          <p:nvPr>
            <p:ph type="title"/>
          </p:nvPr>
        </p:nvSpPr>
        <p:spPr/>
        <p:txBody>
          <a:bodyPr/>
          <a:lstStyle/>
          <a:p>
            <a:r>
              <a:rPr lang="en-US" dirty="0"/>
              <a:t>Ch. 97: Counterfeit and Unsafe Lighters (</a:t>
            </a:r>
            <a:r>
              <a:rPr lang="en-US" dirty="0" err="1"/>
              <a:t>con’d</a:t>
            </a:r>
            <a:r>
              <a:rPr lang="en-US" dirty="0"/>
              <a:t>)</a:t>
            </a:r>
          </a:p>
        </p:txBody>
      </p:sp>
      <p:sp>
        <p:nvSpPr>
          <p:cNvPr id="3" name="Content Placeholder 2">
            <a:extLst>
              <a:ext uri="{FF2B5EF4-FFF2-40B4-BE49-F238E27FC236}">
                <a16:creationId xmlns:a16="http://schemas.microsoft.com/office/drawing/2014/main" id="{F390AB62-2ECB-D886-B2B1-605CCE1D5EFF}"/>
              </a:ext>
            </a:extLst>
          </p:cNvPr>
          <p:cNvSpPr>
            <a:spLocks noGrp="1"/>
          </p:cNvSpPr>
          <p:nvPr>
            <p:ph idx="1"/>
          </p:nvPr>
        </p:nvSpPr>
        <p:spPr>
          <a:xfrm>
            <a:off x="711200" y="1600200"/>
            <a:ext cx="11277600" cy="5080000"/>
          </a:xfrm>
        </p:spPr>
        <p:txBody>
          <a:bodyPr/>
          <a:lstStyle/>
          <a:p>
            <a:r>
              <a:rPr lang="en-US" sz="2933" dirty="0"/>
              <a:t>"Unsafe lighter" means (</a:t>
            </a:r>
            <a:r>
              <a:rPr lang="en-US" sz="2933" dirty="0" err="1"/>
              <a:t>i</a:t>
            </a:r>
            <a:r>
              <a:rPr lang="en-US" sz="2933" dirty="0"/>
              <a:t>) a disposable or refillable lighter used for cigarettes, cigars, or pipes that does not comply with ASTM International standard F400-20, as amended from time to time, or (ii) a lighter used for utilities, grills, or fireplaces or a lighting rod or gas match that does not comply with ASTM International standard F2201-20, as amended from time to time.</a:t>
            </a:r>
          </a:p>
          <a:p>
            <a:r>
              <a:rPr lang="en-US" sz="2933" dirty="0"/>
              <a:t>Exception: the Fire Prevention Code shall not prohibit (</a:t>
            </a:r>
            <a:r>
              <a:rPr lang="en-US" sz="2933" dirty="0" err="1"/>
              <a:t>i</a:t>
            </a:r>
            <a:r>
              <a:rPr lang="en-US" sz="2933" dirty="0"/>
              <a:t>) the interstate transportation of counterfeit lighters or unsafe lighters through the Commonwealth or (ii) the storage of counterfeit lighters or unsafe lighters in any distribution center or warehouse located in the Commonwealth, if such distribution center or warehouse is closed to the public and does not distribute or sell such lighters to the public.</a:t>
            </a:r>
          </a:p>
          <a:p>
            <a:endParaRPr lang="en-US" sz="2933" dirty="0"/>
          </a:p>
        </p:txBody>
      </p:sp>
    </p:spTree>
    <p:extLst>
      <p:ext uri="{BB962C8B-B14F-4D97-AF65-F5344CB8AC3E}">
        <p14:creationId xmlns:p14="http://schemas.microsoft.com/office/powerpoint/2010/main" val="1969476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353BD-ACCE-6009-9CED-199386B10949}"/>
              </a:ext>
            </a:extLst>
          </p:cNvPr>
          <p:cNvSpPr>
            <a:spLocks noGrp="1"/>
          </p:cNvSpPr>
          <p:nvPr>
            <p:ph type="title"/>
          </p:nvPr>
        </p:nvSpPr>
        <p:spPr/>
        <p:txBody>
          <a:bodyPr/>
          <a:lstStyle/>
          <a:p>
            <a:r>
              <a:rPr lang="en-US" dirty="0"/>
              <a:t>Ch. 175: Juvenile Fingerprints (</a:t>
            </a:r>
            <a:r>
              <a:rPr lang="en-US" dirty="0" err="1"/>
              <a:t>con’d</a:t>
            </a:r>
            <a:r>
              <a:rPr lang="en-US" dirty="0"/>
              <a:t>)</a:t>
            </a:r>
          </a:p>
        </p:txBody>
      </p:sp>
      <p:sp>
        <p:nvSpPr>
          <p:cNvPr id="3" name="Content Placeholder 2">
            <a:extLst>
              <a:ext uri="{FF2B5EF4-FFF2-40B4-BE49-F238E27FC236}">
                <a16:creationId xmlns:a16="http://schemas.microsoft.com/office/drawing/2014/main" id="{D98FFBFA-6E26-6247-39A8-1999AC57A7E8}"/>
              </a:ext>
            </a:extLst>
          </p:cNvPr>
          <p:cNvSpPr>
            <a:spLocks noGrp="1"/>
          </p:cNvSpPr>
          <p:nvPr>
            <p:ph idx="1"/>
          </p:nvPr>
        </p:nvSpPr>
        <p:spPr>
          <a:xfrm>
            <a:off x="1097280" y="2235200"/>
            <a:ext cx="10485120" cy="4622800"/>
          </a:xfrm>
        </p:spPr>
        <p:txBody>
          <a:bodyPr/>
          <a:lstStyle/>
          <a:p>
            <a:r>
              <a:rPr lang="en-US" dirty="0"/>
              <a:t>The bill further requires any electronic record of such fingerprints, palm prints, or photographs to be destroyed as soon as possible after the State Police have been notified that a petition or warrant has not been filed against the juvenile. </a:t>
            </a:r>
          </a:p>
          <a:p>
            <a:r>
              <a:rPr lang="en-US" dirty="0"/>
              <a:t>The bill has a delayed effective date of July 1, 2026.</a:t>
            </a:r>
          </a:p>
        </p:txBody>
      </p:sp>
    </p:spTree>
    <p:extLst>
      <p:ext uri="{BB962C8B-B14F-4D97-AF65-F5344CB8AC3E}">
        <p14:creationId xmlns:p14="http://schemas.microsoft.com/office/powerpoint/2010/main" val="2444898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BC6E0-7B80-EBA0-0AF2-2CA151C119D3}"/>
              </a:ext>
            </a:extLst>
          </p:cNvPr>
          <p:cNvSpPr>
            <a:spLocks noGrp="1"/>
          </p:cNvSpPr>
          <p:nvPr>
            <p:ph type="title"/>
          </p:nvPr>
        </p:nvSpPr>
        <p:spPr/>
        <p:txBody>
          <a:bodyPr/>
          <a:lstStyle/>
          <a:p>
            <a:r>
              <a:rPr lang="en-US" dirty="0"/>
              <a:t>Ch. 128 / 132: Mail Theft</a:t>
            </a:r>
          </a:p>
        </p:txBody>
      </p:sp>
      <p:sp>
        <p:nvSpPr>
          <p:cNvPr id="3" name="Content Placeholder 2">
            <a:extLst>
              <a:ext uri="{FF2B5EF4-FFF2-40B4-BE49-F238E27FC236}">
                <a16:creationId xmlns:a16="http://schemas.microsoft.com/office/drawing/2014/main" id="{EEDD11B1-09B2-0BC2-4459-EBE7E9CD38D3}"/>
              </a:ext>
            </a:extLst>
          </p:cNvPr>
          <p:cNvSpPr>
            <a:spLocks noGrp="1"/>
          </p:cNvSpPr>
          <p:nvPr>
            <p:ph idx="1"/>
          </p:nvPr>
        </p:nvSpPr>
        <p:spPr>
          <a:xfrm>
            <a:off x="1468192" y="2240924"/>
            <a:ext cx="9594760" cy="4617075"/>
          </a:xfrm>
        </p:spPr>
        <p:txBody>
          <a:bodyPr/>
          <a:lstStyle/>
          <a:p>
            <a:r>
              <a:rPr lang="en-US" dirty="0"/>
              <a:t>New Offense: § 18.2-110.1. </a:t>
            </a:r>
          </a:p>
          <a:p>
            <a:r>
              <a:rPr lang="en-US" dirty="0"/>
              <a:t>Creates the offense of mail theft, punishable as a Class 6 felony, for any person who </a:t>
            </a:r>
          </a:p>
          <a:p>
            <a:r>
              <a:rPr lang="en-US" dirty="0"/>
              <a:t>(</a:t>
            </a:r>
            <a:r>
              <a:rPr lang="en-US" dirty="0" err="1"/>
              <a:t>i</a:t>
            </a:r>
            <a:r>
              <a:rPr lang="en-US" dirty="0"/>
              <a:t>) knowingly, willfully, and with the intent to deprive, injure, damage, or defraud another </a:t>
            </a:r>
          </a:p>
          <a:p>
            <a:pPr lvl="1"/>
            <a:r>
              <a:rPr lang="en-US" dirty="0"/>
              <a:t>(a) takes, destroys, hides, or embezzles mail or </a:t>
            </a:r>
          </a:p>
          <a:p>
            <a:pPr lvl="1"/>
            <a:r>
              <a:rPr lang="en-US" dirty="0"/>
              <a:t>(b) obtains any mail by fraud or deception; </a:t>
            </a:r>
          </a:p>
        </p:txBody>
      </p:sp>
    </p:spTree>
    <p:extLst>
      <p:ext uri="{BB962C8B-B14F-4D97-AF65-F5344CB8AC3E}">
        <p14:creationId xmlns:p14="http://schemas.microsoft.com/office/powerpoint/2010/main" val="2597428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91B9D-1E21-8339-9A39-47B8B1A0AD3D}"/>
              </a:ext>
            </a:extLst>
          </p:cNvPr>
          <p:cNvSpPr>
            <a:spLocks noGrp="1"/>
          </p:cNvSpPr>
          <p:nvPr>
            <p:ph type="title"/>
          </p:nvPr>
        </p:nvSpPr>
        <p:spPr/>
        <p:txBody>
          <a:bodyPr/>
          <a:lstStyle/>
          <a:p>
            <a:r>
              <a:rPr lang="en-US" dirty="0"/>
              <a:t>Ch. 128 / 132: Mail Theft (</a:t>
            </a:r>
            <a:r>
              <a:rPr lang="en-US" dirty="0" err="1"/>
              <a:t>con’d</a:t>
            </a:r>
            <a:r>
              <a:rPr lang="en-US" dirty="0"/>
              <a:t>)</a:t>
            </a:r>
          </a:p>
        </p:txBody>
      </p:sp>
      <p:sp>
        <p:nvSpPr>
          <p:cNvPr id="3" name="Content Placeholder 2">
            <a:extLst>
              <a:ext uri="{FF2B5EF4-FFF2-40B4-BE49-F238E27FC236}">
                <a16:creationId xmlns:a16="http://schemas.microsoft.com/office/drawing/2014/main" id="{31BE4480-E5D4-130C-DE56-9CADAE2D43B0}"/>
              </a:ext>
            </a:extLst>
          </p:cNvPr>
          <p:cNvSpPr>
            <a:spLocks noGrp="1"/>
          </p:cNvSpPr>
          <p:nvPr>
            <p:ph idx="1"/>
          </p:nvPr>
        </p:nvSpPr>
        <p:spPr/>
        <p:txBody>
          <a:bodyPr/>
          <a:lstStyle/>
          <a:p>
            <a:r>
              <a:rPr lang="en-US" sz="2500" dirty="0"/>
              <a:t>Also a Class 6 felony for any person who </a:t>
            </a:r>
          </a:p>
          <a:p>
            <a:r>
              <a:rPr lang="en-US" sz="2500" dirty="0"/>
              <a:t>(ii) buys, receives, conceals, or possesses </a:t>
            </a:r>
          </a:p>
          <a:p>
            <a:pPr marL="914400" lvl="1" indent="-457200">
              <a:buFont typeface="+mj-lt"/>
              <a:buAutoNum type="alphaLcParenR"/>
            </a:pPr>
            <a:r>
              <a:rPr lang="en-US" sz="2500" dirty="0"/>
              <a:t>mail and knows or reasonably should know that the mail was unlawfully taken or obtained; </a:t>
            </a:r>
          </a:p>
          <a:p>
            <a:pPr marL="914400" lvl="1" indent="-457200">
              <a:buFont typeface="+mj-lt"/>
              <a:buAutoNum type="alphaLcParenR"/>
            </a:pPr>
            <a:r>
              <a:rPr lang="en-US" sz="2500" dirty="0"/>
              <a:t>any key he knows or reasonably should know is suited to any lock adopted by the United States Postal Service that provides access to any mail receptacle located in a cluster mailbox unit or other mailbox panel used for the purpose of centralized mail in any neighborhood, including any condominium or apartment complex; or </a:t>
            </a:r>
          </a:p>
          <a:p>
            <a:pPr marL="914400" lvl="1" indent="-457200">
              <a:buFont typeface="+mj-lt"/>
              <a:buAutoNum type="alphaLcParenR"/>
            </a:pPr>
            <a:r>
              <a:rPr lang="en-US" sz="2500" dirty="0"/>
              <a:t>a counterfeit device or key designed to provide access to any lock described in clause (b); or </a:t>
            </a:r>
          </a:p>
          <a:p>
            <a:r>
              <a:rPr lang="en-US" sz="2500" dirty="0"/>
              <a:t>(iii) knowingly, willfully, and with the intent to steal any mail inside damages, opens, removes, injures, vandalizes, or destroys any mail receptacle. </a:t>
            </a:r>
          </a:p>
          <a:p>
            <a:endParaRPr lang="en-US" sz="2500" dirty="0"/>
          </a:p>
        </p:txBody>
      </p:sp>
    </p:spTree>
    <p:extLst>
      <p:ext uri="{BB962C8B-B14F-4D97-AF65-F5344CB8AC3E}">
        <p14:creationId xmlns:p14="http://schemas.microsoft.com/office/powerpoint/2010/main" val="2157074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0256D-4DFD-8948-11B8-7D6BFABD301D}"/>
              </a:ext>
            </a:extLst>
          </p:cNvPr>
          <p:cNvSpPr>
            <a:spLocks noGrp="1"/>
          </p:cNvSpPr>
          <p:nvPr>
            <p:ph type="title"/>
          </p:nvPr>
        </p:nvSpPr>
        <p:spPr/>
        <p:txBody>
          <a:bodyPr/>
          <a:lstStyle/>
          <a:p>
            <a:r>
              <a:rPr lang="en-US" dirty="0"/>
              <a:t>Ch. 227: Sexual Extortion</a:t>
            </a:r>
          </a:p>
        </p:txBody>
      </p:sp>
      <p:sp>
        <p:nvSpPr>
          <p:cNvPr id="3" name="Content Placeholder 2">
            <a:extLst>
              <a:ext uri="{FF2B5EF4-FFF2-40B4-BE49-F238E27FC236}">
                <a16:creationId xmlns:a16="http://schemas.microsoft.com/office/drawing/2014/main" id="{60AEBF2F-9DBF-84DC-C3D9-EC4F7C2AC0EC}"/>
              </a:ext>
            </a:extLst>
          </p:cNvPr>
          <p:cNvSpPr>
            <a:spLocks noGrp="1"/>
          </p:cNvSpPr>
          <p:nvPr>
            <p:ph idx="1"/>
          </p:nvPr>
        </p:nvSpPr>
        <p:spPr>
          <a:xfrm>
            <a:off x="251137" y="1603424"/>
            <a:ext cx="12038833" cy="5257800"/>
          </a:xfrm>
        </p:spPr>
        <p:txBody>
          <a:bodyPr/>
          <a:lstStyle/>
          <a:p>
            <a:r>
              <a:rPr lang="en-US" sz="3000" dirty="0"/>
              <a:t>Amends § 18.2-59.1 by adding section (B), a Class 5 felony </a:t>
            </a:r>
          </a:p>
          <a:p>
            <a:r>
              <a:rPr lang="en-US" sz="3000" dirty="0"/>
              <a:t>Applies to any person who maliciously threatens eviction, loss of housing, property damage, or any financial loss with the intent to cause the complaining witness to engage in sexual intercourse, cunnilingus, fellatio, anilingus, anal intercourse, inanimate or animate object sexual penetration, or an act of sexual abuse and thereby engage in sexual intercourse, cunnilingus, fellatio, anilingus, anal intercourse, inanimate or animate object sexual penetration, or an act of sexual abuse. </a:t>
            </a:r>
          </a:p>
          <a:p>
            <a:r>
              <a:rPr lang="en-US" sz="3000" dirty="0"/>
              <a:t>The bill also creates an unclassified felony punishable by not less than one nor more than 20 years and a fine of not more than $100,000 for any adult who violates the provisions of the bill with a person younger than 15 years of age.</a:t>
            </a:r>
          </a:p>
        </p:txBody>
      </p:sp>
    </p:spTree>
    <p:extLst>
      <p:ext uri="{BB962C8B-B14F-4D97-AF65-F5344CB8AC3E}">
        <p14:creationId xmlns:p14="http://schemas.microsoft.com/office/powerpoint/2010/main" val="1264129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6873A-EDE2-EA2C-22E6-D0B7D80B2858}"/>
              </a:ext>
            </a:extLst>
          </p:cNvPr>
          <p:cNvSpPr>
            <a:spLocks noGrp="1"/>
          </p:cNvSpPr>
          <p:nvPr>
            <p:ph type="title"/>
          </p:nvPr>
        </p:nvSpPr>
        <p:spPr/>
        <p:txBody>
          <a:bodyPr/>
          <a:lstStyle/>
          <a:p>
            <a:r>
              <a:rPr lang="en-US" dirty="0"/>
              <a:t>Ch. 259: Inhalant Drugs</a:t>
            </a:r>
            <a:br>
              <a:rPr lang="en-US" dirty="0"/>
            </a:br>
            <a:r>
              <a:rPr lang="en-US" dirty="0"/>
              <a:t>§ 18.2-264.</a:t>
            </a:r>
          </a:p>
        </p:txBody>
      </p:sp>
      <p:sp>
        <p:nvSpPr>
          <p:cNvPr id="3" name="Content Placeholder 2">
            <a:extLst>
              <a:ext uri="{FF2B5EF4-FFF2-40B4-BE49-F238E27FC236}">
                <a16:creationId xmlns:a16="http://schemas.microsoft.com/office/drawing/2014/main" id="{1AFD1A13-FB0E-383E-5F8F-FB92F0AB4D2E}"/>
              </a:ext>
            </a:extLst>
          </p:cNvPr>
          <p:cNvSpPr>
            <a:spLocks noGrp="1"/>
          </p:cNvSpPr>
          <p:nvPr>
            <p:ph idx="1"/>
          </p:nvPr>
        </p:nvSpPr>
        <p:spPr>
          <a:xfrm>
            <a:off x="609600" y="1600200"/>
            <a:ext cx="11341994" cy="5165725"/>
          </a:xfrm>
        </p:spPr>
        <p:txBody>
          <a:bodyPr/>
          <a:lstStyle/>
          <a:p>
            <a:r>
              <a:rPr lang="en-US" sz="3000" dirty="0"/>
              <a:t>Prohibits the sale or distribution of a device that is designed or intended to deliver a gas containing nitrous oxide to persons under 18 years of age with exceptions as defined in the bill. </a:t>
            </a:r>
          </a:p>
          <a:p>
            <a:r>
              <a:rPr lang="en-US" sz="3000" dirty="0"/>
              <a:t>Any person who fails to make diligent inquiry as to whether the person trying to obtain such a device is 18 years of age or older or sells, distributes, or attempts to sell or distribute such a device to a person under 18 years of age is guilty of a Class 1 misdemeanor. </a:t>
            </a:r>
          </a:p>
          <a:p>
            <a:r>
              <a:rPr lang="en-US" sz="3000" dirty="0"/>
              <a:t>The bill also adds nitrous oxide to the list of noxious chemical substances for which it is unlawful to deliberately smell or inhale with the intent to become intoxicated, inebriated, excited, or stupefied or to dull the brain or nervous system, or to deliberately cause another person to do so. </a:t>
            </a:r>
          </a:p>
        </p:txBody>
      </p:sp>
    </p:spTree>
    <p:extLst>
      <p:ext uri="{BB962C8B-B14F-4D97-AF65-F5344CB8AC3E}">
        <p14:creationId xmlns:p14="http://schemas.microsoft.com/office/powerpoint/2010/main" val="921525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75E04-4D9F-4593-CF07-83566002D784}"/>
              </a:ext>
            </a:extLst>
          </p:cNvPr>
          <p:cNvSpPr>
            <a:spLocks noGrp="1"/>
          </p:cNvSpPr>
          <p:nvPr>
            <p:ph type="title"/>
          </p:nvPr>
        </p:nvSpPr>
        <p:spPr/>
        <p:txBody>
          <a:bodyPr/>
          <a:lstStyle/>
          <a:p>
            <a:r>
              <a:rPr lang="en-US" dirty="0"/>
              <a:t>Ch. 261: Electronic Exposure to a Child</a:t>
            </a:r>
          </a:p>
        </p:txBody>
      </p:sp>
      <p:sp>
        <p:nvSpPr>
          <p:cNvPr id="3" name="Content Placeholder 2">
            <a:extLst>
              <a:ext uri="{FF2B5EF4-FFF2-40B4-BE49-F238E27FC236}">
                <a16:creationId xmlns:a16="http://schemas.microsoft.com/office/drawing/2014/main" id="{580B354C-4489-5129-E11E-42E00FD7AACB}"/>
              </a:ext>
            </a:extLst>
          </p:cNvPr>
          <p:cNvSpPr>
            <a:spLocks noGrp="1"/>
          </p:cNvSpPr>
          <p:nvPr>
            <p:ph idx="1"/>
          </p:nvPr>
        </p:nvSpPr>
        <p:spPr>
          <a:xfrm>
            <a:off x="609600" y="2047739"/>
            <a:ext cx="11277600" cy="4449651"/>
          </a:xfrm>
        </p:spPr>
        <p:txBody>
          <a:bodyPr/>
          <a:lstStyle/>
          <a:p>
            <a:r>
              <a:rPr lang="en-US" dirty="0"/>
              <a:t>Amends §§ 17.1-805 and 18.2-374.3</a:t>
            </a:r>
          </a:p>
          <a:p>
            <a:r>
              <a:rPr lang="en-US" dirty="0"/>
              <a:t>Creates a Class 1 misdemeanor for any person 18 years of age or older who uses a communications system, including computers or computer networks or bulletin boards, or any other electronic means, with lascivious intent, to expose his sexual or genital parts to any person he knows or has reason to know is a child to whom he is not legally married and such child is 15 years of age or older. </a:t>
            </a:r>
          </a:p>
        </p:txBody>
      </p:sp>
    </p:spTree>
    <p:extLst>
      <p:ext uri="{BB962C8B-B14F-4D97-AF65-F5344CB8AC3E}">
        <p14:creationId xmlns:p14="http://schemas.microsoft.com/office/powerpoint/2010/main" val="1557649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537D7-DE90-C2AE-6860-A7EC1FDC7BB9}"/>
              </a:ext>
            </a:extLst>
          </p:cNvPr>
          <p:cNvSpPr>
            <a:spLocks noGrp="1"/>
          </p:cNvSpPr>
          <p:nvPr>
            <p:ph type="title"/>
          </p:nvPr>
        </p:nvSpPr>
        <p:spPr/>
        <p:txBody>
          <a:bodyPr/>
          <a:lstStyle/>
          <a:p>
            <a:r>
              <a:rPr lang="en-US" dirty="0"/>
              <a:t>Ch. 261: </a:t>
            </a:r>
            <a:r>
              <a:rPr lang="en-US" dirty="0" err="1"/>
              <a:t>Con’d</a:t>
            </a:r>
            <a:r>
              <a:rPr lang="en-US" dirty="0"/>
              <a:t> </a:t>
            </a:r>
          </a:p>
        </p:txBody>
      </p:sp>
      <p:sp>
        <p:nvSpPr>
          <p:cNvPr id="3" name="Content Placeholder 2">
            <a:extLst>
              <a:ext uri="{FF2B5EF4-FFF2-40B4-BE49-F238E27FC236}">
                <a16:creationId xmlns:a16="http://schemas.microsoft.com/office/drawing/2014/main" id="{1F5C931E-2CE3-896C-150D-5E398D7DE986}"/>
              </a:ext>
            </a:extLst>
          </p:cNvPr>
          <p:cNvSpPr>
            <a:spLocks noGrp="1"/>
          </p:cNvSpPr>
          <p:nvPr>
            <p:ph idx="1"/>
          </p:nvPr>
        </p:nvSpPr>
        <p:spPr/>
        <p:txBody>
          <a:bodyPr/>
          <a:lstStyle/>
          <a:p>
            <a:r>
              <a:rPr lang="en-US" sz="3200" dirty="0"/>
              <a:t>Under current law, it is a Class 5 felony for any person 18 years of age or older to use such communications system for the purposes of soliciting, with lascivious intent, any person he knows or has reason to believe is a child younger than 15 years of age to knowingly and intentionally commit certain sexual activities, including exposing his sexual or genital parts to any child to whom he is not legally married or proposing that any such child expose his sexual or genital parts to such person. </a:t>
            </a:r>
            <a:endParaRPr lang="en-US" dirty="0"/>
          </a:p>
        </p:txBody>
      </p:sp>
    </p:spTree>
    <p:extLst>
      <p:ext uri="{BB962C8B-B14F-4D97-AF65-F5344CB8AC3E}">
        <p14:creationId xmlns:p14="http://schemas.microsoft.com/office/powerpoint/2010/main" val="3160833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C8DAE-E4C7-D509-A502-D1740ED4433C}"/>
              </a:ext>
            </a:extLst>
          </p:cNvPr>
          <p:cNvSpPr>
            <a:spLocks noGrp="1"/>
          </p:cNvSpPr>
          <p:nvPr>
            <p:ph type="title"/>
          </p:nvPr>
        </p:nvSpPr>
        <p:spPr/>
        <p:txBody>
          <a:bodyPr/>
          <a:lstStyle/>
          <a:p>
            <a:r>
              <a:rPr lang="en-US" dirty="0"/>
              <a:t>Ch. 261: </a:t>
            </a:r>
            <a:r>
              <a:rPr lang="en-US" dirty="0" err="1"/>
              <a:t>Con’d</a:t>
            </a:r>
            <a:r>
              <a:rPr lang="en-US" dirty="0"/>
              <a:t> </a:t>
            </a:r>
          </a:p>
        </p:txBody>
      </p:sp>
      <p:sp>
        <p:nvSpPr>
          <p:cNvPr id="3" name="Content Placeholder 2">
            <a:extLst>
              <a:ext uri="{FF2B5EF4-FFF2-40B4-BE49-F238E27FC236}">
                <a16:creationId xmlns:a16="http://schemas.microsoft.com/office/drawing/2014/main" id="{E5B8C888-2566-0FB5-D0D0-D64C76A78533}"/>
              </a:ext>
            </a:extLst>
          </p:cNvPr>
          <p:cNvSpPr>
            <a:spLocks noGrp="1"/>
          </p:cNvSpPr>
          <p:nvPr>
            <p:ph idx="1"/>
          </p:nvPr>
        </p:nvSpPr>
        <p:spPr>
          <a:xfrm>
            <a:off x="1004552" y="1944710"/>
            <a:ext cx="10577848" cy="4913290"/>
          </a:xfrm>
        </p:spPr>
        <p:txBody>
          <a:bodyPr/>
          <a:lstStyle/>
          <a:p>
            <a:r>
              <a:rPr lang="en-US" sz="3200" dirty="0"/>
              <a:t>It is also a Class 5 felony under current law for any person to commit such acts with any child he knows or has reason to believe is at least 15 years of age but younger than 18 years of age if such person is at least seven years older than the child. </a:t>
            </a:r>
          </a:p>
          <a:p>
            <a:r>
              <a:rPr lang="en-US" sz="3200" dirty="0"/>
              <a:t>As introduced, this bill was a recommendation of the Virginia Criminal Justice Conference.</a:t>
            </a:r>
            <a:endParaRPr lang="en-US" dirty="0"/>
          </a:p>
        </p:txBody>
      </p:sp>
    </p:spTree>
    <p:extLst>
      <p:ext uri="{BB962C8B-B14F-4D97-AF65-F5344CB8AC3E}">
        <p14:creationId xmlns:p14="http://schemas.microsoft.com/office/powerpoint/2010/main" val="1009093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300EA-2897-1CE2-8A06-A6848E934BC9}"/>
              </a:ext>
            </a:extLst>
          </p:cNvPr>
          <p:cNvSpPr>
            <a:spLocks noGrp="1"/>
          </p:cNvSpPr>
          <p:nvPr>
            <p:ph type="title"/>
          </p:nvPr>
        </p:nvSpPr>
        <p:spPr/>
        <p:txBody>
          <a:bodyPr/>
          <a:lstStyle/>
          <a:p>
            <a:r>
              <a:rPr lang="en-US" dirty="0"/>
              <a:t>Ch. 266 / 281: Drug Checking Paraphernalia</a:t>
            </a:r>
          </a:p>
        </p:txBody>
      </p:sp>
      <p:sp>
        <p:nvSpPr>
          <p:cNvPr id="3" name="Content Placeholder 2">
            <a:extLst>
              <a:ext uri="{FF2B5EF4-FFF2-40B4-BE49-F238E27FC236}">
                <a16:creationId xmlns:a16="http://schemas.microsoft.com/office/drawing/2014/main" id="{07899E7E-905C-CD16-AF1C-4FAAED5E8EA1}"/>
              </a:ext>
            </a:extLst>
          </p:cNvPr>
          <p:cNvSpPr>
            <a:spLocks noGrp="1"/>
          </p:cNvSpPr>
          <p:nvPr>
            <p:ph idx="1"/>
          </p:nvPr>
        </p:nvSpPr>
        <p:spPr>
          <a:xfrm>
            <a:off x="875762" y="2009104"/>
            <a:ext cx="10706637" cy="4848896"/>
          </a:xfrm>
        </p:spPr>
        <p:txBody>
          <a:bodyPr/>
          <a:lstStyle/>
          <a:p>
            <a:r>
              <a:rPr lang="en-US" dirty="0"/>
              <a:t>Amends §§ 18.2-265.1 and 54.1-3466.</a:t>
            </a:r>
          </a:p>
          <a:p>
            <a:r>
              <a:rPr lang="en-US" dirty="0"/>
              <a:t>Creates an exception for drug checking products used to determine the presence or concentration of a contaminant that can cause physical harm or death from the definitions of drug paraphernalia and controlled paraphernalia. </a:t>
            </a:r>
          </a:p>
          <a:p>
            <a:r>
              <a:rPr lang="en-US" dirty="0"/>
              <a:t>Under current law, the exception applies only to narcotic testing products used to determine whether a controlled substance contains fentanyl or a fentanyl analog.</a:t>
            </a:r>
          </a:p>
        </p:txBody>
      </p:sp>
    </p:spTree>
    <p:extLst>
      <p:ext uri="{BB962C8B-B14F-4D97-AF65-F5344CB8AC3E}">
        <p14:creationId xmlns:p14="http://schemas.microsoft.com/office/powerpoint/2010/main" val="3382848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84060-A407-AD73-5D73-9FE4E8B6FCFD}"/>
              </a:ext>
            </a:extLst>
          </p:cNvPr>
          <p:cNvSpPr>
            <a:spLocks noGrp="1"/>
          </p:cNvSpPr>
          <p:nvPr>
            <p:ph type="title"/>
          </p:nvPr>
        </p:nvSpPr>
        <p:spPr/>
        <p:txBody>
          <a:bodyPr/>
          <a:lstStyle/>
          <a:p>
            <a:r>
              <a:rPr lang="en-US" dirty="0"/>
              <a:t>Ch.361: Assault and Battery – Sports</a:t>
            </a:r>
            <a:br>
              <a:rPr lang="en-US" dirty="0"/>
            </a:br>
            <a:r>
              <a:rPr lang="en-US" dirty="0"/>
              <a:t>§ 18.2-57 Amended</a:t>
            </a:r>
          </a:p>
        </p:txBody>
      </p:sp>
      <p:sp>
        <p:nvSpPr>
          <p:cNvPr id="3" name="Content Placeholder 2">
            <a:extLst>
              <a:ext uri="{FF2B5EF4-FFF2-40B4-BE49-F238E27FC236}">
                <a16:creationId xmlns:a16="http://schemas.microsoft.com/office/drawing/2014/main" id="{B29E810D-D638-4A14-7ED8-D15FD1AEC8E7}"/>
              </a:ext>
            </a:extLst>
          </p:cNvPr>
          <p:cNvSpPr>
            <a:spLocks noGrp="1"/>
          </p:cNvSpPr>
          <p:nvPr>
            <p:ph idx="1"/>
          </p:nvPr>
        </p:nvSpPr>
        <p:spPr/>
        <p:txBody>
          <a:bodyPr/>
          <a:lstStyle/>
          <a:p>
            <a:r>
              <a:rPr lang="en-US" dirty="0"/>
              <a:t>Makes it a Class 1 misdemeanor for a person to commit a battery against another knowing or having reason to know that such individual is a sports official, defined in the bill, for an entity sponsoring an interscholastic or intercollegiate sports event or any person performing services as a sports official for a public entity or a private, nonprofit organization that sponsors an amateur sports event who </a:t>
            </a:r>
          </a:p>
          <a:p>
            <a:pPr marL="1028700" lvl="1" indent="-571500">
              <a:buFont typeface="+mj-lt"/>
              <a:buAutoNum type="romanLcPeriod"/>
            </a:pPr>
            <a:r>
              <a:rPr lang="en-US" dirty="0"/>
              <a:t>is engaged in the performance of his duties or </a:t>
            </a:r>
          </a:p>
          <a:p>
            <a:pPr marL="1028700" lvl="1" indent="-571500">
              <a:buFont typeface="+mj-lt"/>
              <a:buAutoNum type="romanLcPeriod"/>
            </a:pPr>
            <a:r>
              <a:rPr lang="en-US" dirty="0"/>
              <a:t>is on the premises of such event prior to engaging in his duties or upon conclusion of his duties. </a:t>
            </a:r>
          </a:p>
        </p:txBody>
      </p:sp>
    </p:spTree>
    <p:extLst>
      <p:ext uri="{BB962C8B-B14F-4D97-AF65-F5344CB8AC3E}">
        <p14:creationId xmlns:p14="http://schemas.microsoft.com/office/powerpoint/2010/main" val="783646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81CF7-D620-7BAD-2AC3-9B7113C90124}"/>
              </a:ext>
            </a:extLst>
          </p:cNvPr>
          <p:cNvSpPr>
            <a:spLocks noGrp="1"/>
          </p:cNvSpPr>
          <p:nvPr>
            <p:ph type="title"/>
          </p:nvPr>
        </p:nvSpPr>
        <p:spPr/>
        <p:txBody>
          <a:bodyPr/>
          <a:lstStyle/>
          <a:p>
            <a:r>
              <a:rPr lang="en-US" dirty="0"/>
              <a:t>Ch.361: </a:t>
            </a:r>
            <a:r>
              <a:rPr lang="en-US" dirty="0" err="1"/>
              <a:t>Con’d</a:t>
            </a:r>
            <a:r>
              <a:rPr lang="en-US" dirty="0"/>
              <a:t> </a:t>
            </a:r>
          </a:p>
        </p:txBody>
      </p:sp>
      <p:sp>
        <p:nvSpPr>
          <p:cNvPr id="3" name="Content Placeholder 2">
            <a:extLst>
              <a:ext uri="{FF2B5EF4-FFF2-40B4-BE49-F238E27FC236}">
                <a16:creationId xmlns:a16="http://schemas.microsoft.com/office/drawing/2014/main" id="{5BAEAB2C-E03F-A892-8A6B-AFE98BDBC901}"/>
              </a:ext>
            </a:extLst>
          </p:cNvPr>
          <p:cNvSpPr>
            <a:spLocks noGrp="1"/>
          </p:cNvSpPr>
          <p:nvPr>
            <p:ph idx="1"/>
          </p:nvPr>
        </p:nvSpPr>
        <p:spPr>
          <a:xfrm>
            <a:off x="1120462" y="2459864"/>
            <a:ext cx="10461938" cy="4398135"/>
          </a:xfrm>
        </p:spPr>
        <p:txBody>
          <a:bodyPr/>
          <a:lstStyle/>
          <a:p>
            <a:r>
              <a:rPr lang="en-US" sz="3200" dirty="0"/>
              <a:t>The bill provides that such person, upon conviction, may be prohibited from attending any such sports event operated by the entity or organization that employed such sports official for a period of not less than six months as a term and condition of such sentence.</a:t>
            </a:r>
          </a:p>
          <a:p>
            <a:endParaRPr lang="en-US" dirty="0"/>
          </a:p>
        </p:txBody>
      </p:sp>
    </p:spTree>
    <p:extLst>
      <p:ext uri="{BB962C8B-B14F-4D97-AF65-F5344CB8AC3E}">
        <p14:creationId xmlns:p14="http://schemas.microsoft.com/office/powerpoint/2010/main" val="2248700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4D07F-9843-0F1F-ED41-230A8DD5AF07}"/>
              </a:ext>
            </a:extLst>
          </p:cNvPr>
          <p:cNvSpPr>
            <a:spLocks noGrp="1"/>
          </p:cNvSpPr>
          <p:nvPr>
            <p:ph type="title"/>
          </p:nvPr>
        </p:nvSpPr>
        <p:spPr>
          <a:xfrm>
            <a:off x="1219200" y="317455"/>
            <a:ext cx="10972800" cy="1508127"/>
          </a:xfrm>
        </p:spPr>
        <p:txBody>
          <a:bodyPr/>
          <a:lstStyle/>
          <a:p>
            <a:r>
              <a:rPr lang="en-US" dirty="0"/>
              <a:t>Ch. 286: </a:t>
            </a:r>
            <a:r>
              <a:rPr lang="en-US" sz="3733" dirty="0"/>
              <a:t>Electronic communication service or remote computing service; obtaining records without a warrant.</a:t>
            </a:r>
          </a:p>
        </p:txBody>
      </p:sp>
      <p:sp>
        <p:nvSpPr>
          <p:cNvPr id="3" name="Content Placeholder 2">
            <a:extLst>
              <a:ext uri="{FF2B5EF4-FFF2-40B4-BE49-F238E27FC236}">
                <a16:creationId xmlns:a16="http://schemas.microsoft.com/office/drawing/2014/main" id="{B32F8C43-5DED-8D24-B720-640FD094CA09}"/>
              </a:ext>
            </a:extLst>
          </p:cNvPr>
          <p:cNvSpPr>
            <a:spLocks noGrp="1"/>
          </p:cNvSpPr>
          <p:nvPr>
            <p:ph idx="1"/>
          </p:nvPr>
        </p:nvSpPr>
        <p:spPr>
          <a:xfrm>
            <a:off x="802783" y="1936348"/>
            <a:ext cx="10972800" cy="4604197"/>
          </a:xfrm>
        </p:spPr>
        <p:txBody>
          <a:bodyPr/>
          <a:lstStyle/>
          <a:p>
            <a:r>
              <a:rPr lang="en-US" dirty="0"/>
              <a:t>Amends §19.2-70.3(E), which governs when an investigative or law-enforcement officer may obtain real-time location data or subscriber data without a warrant.</a:t>
            </a:r>
          </a:p>
          <a:p>
            <a:r>
              <a:rPr lang="en-US" dirty="0"/>
              <a:t>Adds a new exception for threats against a school, subsection (6).</a:t>
            </a:r>
          </a:p>
          <a:p>
            <a:r>
              <a:rPr lang="en-US" dirty="0"/>
              <a:t>Adds new procedural restrictions that may make all six exceptions more difficult to use, or potentially impossible to use. </a:t>
            </a:r>
          </a:p>
          <a:p>
            <a:r>
              <a:rPr lang="en-US" dirty="0"/>
              <a:t>Creates new subcategory of data, “subscriber data.”</a:t>
            </a:r>
          </a:p>
        </p:txBody>
      </p:sp>
    </p:spTree>
    <p:extLst>
      <p:ext uri="{BB962C8B-B14F-4D97-AF65-F5344CB8AC3E}">
        <p14:creationId xmlns:p14="http://schemas.microsoft.com/office/powerpoint/2010/main" val="1325640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CF73D-3047-0552-79E4-09822FB648D0}"/>
              </a:ext>
            </a:extLst>
          </p:cNvPr>
          <p:cNvSpPr>
            <a:spLocks noGrp="1"/>
          </p:cNvSpPr>
          <p:nvPr>
            <p:ph type="title"/>
          </p:nvPr>
        </p:nvSpPr>
        <p:spPr/>
        <p:txBody>
          <a:bodyPr/>
          <a:lstStyle/>
          <a:p>
            <a:r>
              <a:rPr lang="en-US" dirty="0"/>
              <a:t>Ch. 368: Threats to Burn or Destroy</a:t>
            </a:r>
          </a:p>
        </p:txBody>
      </p:sp>
      <p:sp>
        <p:nvSpPr>
          <p:cNvPr id="3" name="Content Placeholder 2">
            <a:extLst>
              <a:ext uri="{FF2B5EF4-FFF2-40B4-BE49-F238E27FC236}">
                <a16:creationId xmlns:a16="http://schemas.microsoft.com/office/drawing/2014/main" id="{7E89A9AA-C74B-DB91-8CD6-DDC1F7ED7A82}"/>
              </a:ext>
            </a:extLst>
          </p:cNvPr>
          <p:cNvSpPr>
            <a:spLocks noGrp="1"/>
          </p:cNvSpPr>
          <p:nvPr>
            <p:ph idx="1"/>
          </p:nvPr>
        </p:nvSpPr>
        <p:spPr>
          <a:xfrm>
            <a:off x="837126" y="1906072"/>
            <a:ext cx="10745273" cy="4951927"/>
          </a:xfrm>
        </p:spPr>
        <p:txBody>
          <a:bodyPr/>
          <a:lstStyle/>
          <a:p>
            <a:r>
              <a:rPr lang="en-US" sz="2800" dirty="0"/>
              <a:t>Amends § 18.2-83 to provide that any person </a:t>
            </a:r>
          </a:p>
          <a:p>
            <a:pPr marL="514350" indent="-514350">
              <a:buFont typeface="+mj-lt"/>
              <a:buAutoNum type="romanLcPeriod"/>
            </a:pPr>
            <a:r>
              <a:rPr lang="en-US" sz="2800" dirty="0"/>
              <a:t>who makes and communicates to another by any means any threat to bomb, burn, destroy, discharge a firearm within or at, or in any manner damage any place of assembly, building or other structure, or means of transportation or </a:t>
            </a:r>
          </a:p>
          <a:p>
            <a:pPr marL="514350" indent="-514350">
              <a:buFont typeface="+mj-lt"/>
              <a:buAutoNum type="romanLcPeriod"/>
            </a:pPr>
            <a:r>
              <a:rPr lang="en-US" sz="2800" dirty="0"/>
              <a:t>who communicates to another, by any means, information, knowing the same to be false, as to the existence of any peril of bombing, burning, destruction, discharging of a firearm within or at, or damage to any such place of assembly, building or other structure, or means of transportation is guilty of a Class 5 felony, provided, however, that if such person is under 18 years of age, he is guilty of a Class 1 misdemeanor. </a:t>
            </a:r>
          </a:p>
        </p:txBody>
      </p:sp>
    </p:spTree>
    <p:extLst>
      <p:ext uri="{BB962C8B-B14F-4D97-AF65-F5344CB8AC3E}">
        <p14:creationId xmlns:p14="http://schemas.microsoft.com/office/powerpoint/2010/main" val="1080494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ECAA6-2153-A18E-4482-4ECD3B658436}"/>
              </a:ext>
            </a:extLst>
          </p:cNvPr>
          <p:cNvSpPr>
            <a:spLocks noGrp="1"/>
          </p:cNvSpPr>
          <p:nvPr>
            <p:ph type="title"/>
          </p:nvPr>
        </p:nvSpPr>
        <p:spPr/>
        <p:txBody>
          <a:bodyPr/>
          <a:lstStyle/>
          <a:p>
            <a:r>
              <a:rPr lang="en-US" dirty="0"/>
              <a:t>Ch. 368: </a:t>
            </a:r>
            <a:r>
              <a:rPr lang="en-US" dirty="0" err="1"/>
              <a:t>Con’d</a:t>
            </a:r>
            <a:r>
              <a:rPr lang="en-US" dirty="0"/>
              <a:t> </a:t>
            </a:r>
          </a:p>
        </p:txBody>
      </p:sp>
      <p:sp>
        <p:nvSpPr>
          <p:cNvPr id="3" name="Content Placeholder 2">
            <a:extLst>
              <a:ext uri="{FF2B5EF4-FFF2-40B4-BE49-F238E27FC236}">
                <a16:creationId xmlns:a16="http://schemas.microsoft.com/office/drawing/2014/main" id="{FD79DE8D-8F0A-3F8D-8257-A10DC853E4AD}"/>
              </a:ext>
            </a:extLst>
          </p:cNvPr>
          <p:cNvSpPr>
            <a:spLocks noGrp="1"/>
          </p:cNvSpPr>
          <p:nvPr>
            <p:ph idx="1"/>
          </p:nvPr>
        </p:nvSpPr>
        <p:spPr/>
        <p:txBody>
          <a:bodyPr/>
          <a:lstStyle/>
          <a:p>
            <a:r>
              <a:rPr lang="en-US" sz="3200" dirty="0"/>
              <a:t>Under current law, any person 15 years of age or older (a) who makes and communicates to another by any means any threat to bomb, burn, destroy, or in any manner damage any place of assembly, building or other structure, or means of transportation or (b) who communicates to another, by any means, information, knowing the same to be false, as to the existence of any peril of bombing, burning, destruction, or damage to any such place of assembly, building or other structure, or means of transportation is guilty of a Class 5 felony. This bill is a recommendation of the Virginia Criminal Justice Conference.</a:t>
            </a:r>
            <a:endParaRPr lang="en-US" dirty="0"/>
          </a:p>
        </p:txBody>
      </p:sp>
    </p:spTree>
    <p:extLst>
      <p:ext uri="{BB962C8B-B14F-4D97-AF65-F5344CB8AC3E}">
        <p14:creationId xmlns:p14="http://schemas.microsoft.com/office/powerpoint/2010/main" val="425032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E422A-8482-44A8-A48F-85EC0297339E}"/>
              </a:ext>
            </a:extLst>
          </p:cNvPr>
          <p:cNvSpPr>
            <a:spLocks noGrp="1"/>
          </p:cNvSpPr>
          <p:nvPr>
            <p:ph type="title"/>
          </p:nvPr>
        </p:nvSpPr>
        <p:spPr>
          <a:xfrm>
            <a:off x="609600" y="298137"/>
            <a:ext cx="10972800" cy="1508127"/>
          </a:xfrm>
        </p:spPr>
        <p:txBody>
          <a:bodyPr/>
          <a:lstStyle/>
          <a:p>
            <a:r>
              <a:rPr lang="en-US" dirty="0"/>
              <a:t>Ch. 374: Trespass by Drone – Defense Facility</a:t>
            </a:r>
          </a:p>
        </p:txBody>
      </p:sp>
      <p:sp>
        <p:nvSpPr>
          <p:cNvPr id="3" name="Content Placeholder 2">
            <a:extLst>
              <a:ext uri="{FF2B5EF4-FFF2-40B4-BE49-F238E27FC236}">
                <a16:creationId xmlns:a16="http://schemas.microsoft.com/office/drawing/2014/main" id="{D4DB35EE-176D-8296-97AC-7E41618F72FF}"/>
              </a:ext>
            </a:extLst>
          </p:cNvPr>
          <p:cNvSpPr>
            <a:spLocks noGrp="1"/>
          </p:cNvSpPr>
          <p:nvPr>
            <p:ph idx="1"/>
          </p:nvPr>
        </p:nvSpPr>
        <p:spPr>
          <a:xfrm>
            <a:off x="811369" y="2086377"/>
            <a:ext cx="10431888" cy="4771623"/>
          </a:xfrm>
        </p:spPr>
        <p:txBody>
          <a:bodyPr/>
          <a:lstStyle/>
          <a:p>
            <a:r>
              <a:rPr lang="en-US" dirty="0"/>
              <a:t>Amends § 18.2-121.3 </a:t>
            </a:r>
          </a:p>
          <a:p>
            <a:r>
              <a:rPr lang="en-US" dirty="0"/>
              <a:t>Creates a Class 4 felony for any person who knowingly, intentionally, and without authorization causes an unmanned aircraft system to enter the property of and obtains or attempts to obtain any videographic or still image that contains or reveals any controlled technical information located within a contracted defense facility, as those terms are defined in the bill. </a:t>
            </a:r>
          </a:p>
        </p:txBody>
      </p:sp>
    </p:spTree>
    <p:extLst>
      <p:ext uri="{BB962C8B-B14F-4D97-AF65-F5344CB8AC3E}">
        <p14:creationId xmlns:p14="http://schemas.microsoft.com/office/powerpoint/2010/main" val="3246795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070CE-CAB4-487B-C057-35D90952DC5B}"/>
              </a:ext>
            </a:extLst>
          </p:cNvPr>
          <p:cNvSpPr>
            <a:spLocks noGrp="1"/>
          </p:cNvSpPr>
          <p:nvPr>
            <p:ph type="title"/>
          </p:nvPr>
        </p:nvSpPr>
        <p:spPr/>
        <p:txBody>
          <a:bodyPr/>
          <a:lstStyle/>
          <a:p>
            <a:r>
              <a:rPr lang="en-US" dirty="0"/>
              <a:t>Ch. 374: </a:t>
            </a:r>
            <a:r>
              <a:rPr lang="en-US" dirty="0" err="1"/>
              <a:t>Con’d</a:t>
            </a:r>
            <a:endParaRPr lang="en-US" dirty="0"/>
          </a:p>
        </p:txBody>
      </p:sp>
      <p:sp>
        <p:nvSpPr>
          <p:cNvPr id="3" name="Content Placeholder 2">
            <a:extLst>
              <a:ext uri="{FF2B5EF4-FFF2-40B4-BE49-F238E27FC236}">
                <a16:creationId xmlns:a16="http://schemas.microsoft.com/office/drawing/2014/main" id="{0A466440-9D18-9D2F-9A20-4FA68488073A}"/>
              </a:ext>
            </a:extLst>
          </p:cNvPr>
          <p:cNvSpPr>
            <a:spLocks noGrp="1"/>
          </p:cNvSpPr>
          <p:nvPr>
            <p:ph idx="1"/>
          </p:nvPr>
        </p:nvSpPr>
        <p:spPr/>
        <p:txBody>
          <a:bodyPr/>
          <a:lstStyle/>
          <a:p>
            <a:r>
              <a:rPr lang="en-US" sz="3200" dirty="0"/>
              <a:t>The bill also provides that the owner or operator of a contracted defense facility and its employees shall be immune from criminal prosecution and civil liability as a result of preventing, stopping, deterring, interrupting, or repelling, or attempting to prevent, stop, deter, interrupt, or repel, an unmanned aircraft system from entering the property of such contracted defense facility or from stopping, interrupting, or repelling, or attempting to stop, interrupt, or repel, an unmanned aircraft system that has entered such property, provided that such action does not result in injury to any person.</a:t>
            </a:r>
            <a:endParaRPr lang="en-US" dirty="0"/>
          </a:p>
        </p:txBody>
      </p:sp>
    </p:spTree>
    <p:extLst>
      <p:ext uri="{BB962C8B-B14F-4D97-AF65-F5344CB8AC3E}">
        <p14:creationId xmlns:p14="http://schemas.microsoft.com/office/powerpoint/2010/main" val="2836848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F3286-FF9C-73EA-2034-49209120178B}"/>
              </a:ext>
            </a:extLst>
          </p:cNvPr>
          <p:cNvSpPr>
            <a:spLocks noGrp="1"/>
          </p:cNvSpPr>
          <p:nvPr>
            <p:ph type="title"/>
          </p:nvPr>
        </p:nvSpPr>
        <p:spPr/>
        <p:txBody>
          <a:bodyPr/>
          <a:lstStyle/>
          <a:p>
            <a:r>
              <a:rPr lang="en-US" dirty="0"/>
              <a:t>Ch. 622: Trespass by Drone - Infrastructure</a:t>
            </a:r>
          </a:p>
        </p:txBody>
      </p:sp>
      <p:sp>
        <p:nvSpPr>
          <p:cNvPr id="3" name="Content Placeholder 2">
            <a:extLst>
              <a:ext uri="{FF2B5EF4-FFF2-40B4-BE49-F238E27FC236}">
                <a16:creationId xmlns:a16="http://schemas.microsoft.com/office/drawing/2014/main" id="{8B80DB1D-5B2E-DAC0-AF96-0EA52CF28BDE}"/>
              </a:ext>
            </a:extLst>
          </p:cNvPr>
          <p:cNvSpPr>
            <a:spLocks noGrp="1"/>
          </p:cNvSpPr>
          <p:nvPr>
            <p:ph idx="1"/>
          </p:nvPr>
        </p:nvSpPr>
        <p:spPr/>
        <p:txBody>
          <a:bodyPr/>
          <a:lstStyle/>
          <a:p>
            <a:r>
              <a:rPr lang="en-US" dirty="0"/>
              <a:t>Amends § 18.2-121.3.</a:t>
            </a:r>
          </a:p>
          <a:p>
            <a:r>
              <a:rPr lang="en-US" dirty="0"/>
              <a:t>Creates a Class 4 felony for any person who knowingly and intentionally, and without authorization, causes an unmanned aircraft system to enter the airspace over any public services or utilities or critical infrastructure, as defined in relevant law, including any military base authorized by the U.S. Department of Defense, or any facility, as defined in relevant law, covered by the federal Maritime Transportation Security Act of 2002. </a:t>
            </a:r>
          </a:p>
        </p:txBody>
      </p:sp>
    </p:spTree>
    <p:extLst>
      <p:ext uri="{BB962C8B-B14F-4D97-AF65-F5344CB8AC3E}">
        <p14:creationId xmlns:p14="http://schemas.microsoft.com/office/powerpoint/2010/main" val="3935826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3B4E9-9391-DC3F-619D-287FD9AA6A15}"/>
              </a:ext>
            </a:extLst>
          </p:cNvPr>
          <p:cNvSpPr>
            <a:spLocks noGrp="1"/>
          </p:cNvSpPr>
          <p:nvPr>
            <p:ph type="title"/>
          </p:nvPr>
        </p:nvSpPr>
        <p:spPr/>
        <p:txBody>
          <a:bodyPr/>
          <a:lstStyle/>
          <a:p>
            <a:r>
              <a:rPr lang="en-US" dirty="0"/>
              <a:t>Ch. 622: </a:t>
            </a:r>
            <a:r>
              <a:rPr lang="en-US" dirty="0" err="1"/>
              <a:t>Con’d</a:t>
            </a:r>
            <a:endParaRPr lang="en-US" dirty="0"/>
          </a:p>
        </p:txBody>
      </p:sp>
      <p:sp>
        <p:nvSpPr>
          <p:cNvPr id="3" name="Content Placeholder 2">
            <a:extLst>
              <a:ext uri="{FF2B5EF4-FFF2-40B4-BE49-F238E27FC236}">
                <a16:creationId xmlns:a16="http://schemas.microsoft.com/office/drawing/2014/main" id="{6100179C-11C4-0FBC-8601-0287784F5900}"/>
              </a:ext>
            </a:extLst>
          </p:cNvPr>
          <p:cNvSpPr>
            <a:spLocks noGrp="1"/>
          </p:cNvSpPr>
          <p:nvPr>
            <p:ph idx="1"/>
          </p:nvPr>
        </p:nvSpPr>
        <p:spPr/>
        <p:txBody>
          <a:bodyPr/>
          <a:lstStyle/>
          <a:p>
            <a:r>
              <a:rPr lang="en-US" sz="3200" dirty="0"/>
              <a:t>The bill also adds that the offenses related to trespass with an unmanned aircraft system shall not apply to any person who causes an unmanned aircraft system to enter any prohibited property if such person is </a:t>
            </a:r>
          </a:p>
          <a:p>
            <a:pPr marL="1028700" lvl="1" indent="-571500">
              <a:buFont typeface="+mj-lt"/>
              <a:buAutoNum type="romanLcPeriod"/>
            </a:pPr>
            <a:r>
              <a:rPr lang="en-US" dirty="0"/>
              <a:t>an employee of the property and is conducting official business or </a:t>
            </a:r>
          </a:p>
          <a:p>
            <a:pPr marL="1028700" lvl="1" indent="-571500">
              <a:buFont typeface="+mj-lt"/>
              <a:buAutoNum type="romanLcPeriod"/>
            </a:pPr>
            <a:r>
              <a:rPr lang="en-US" dirty="0"/>
              <a:t>an employee of a public service or utility, critical infrastructure, or facility and is conducting official business.</a:t>
            </a:r>
          </a:p>
        </p:txBody>
      </p:sp>
    </p:spTree>
    <p:extLst>
      <p:ext uri="{BB962C8B-B14F-4D97-AF65-F5344CB8AC3E}">
        <p14:creationId xmlns:p14="http://schemas.microsoft.com/office/powerpoint/2010/main" val="1204360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D9532-2157-8229-B8AF-D9279E376E55}"/>
              </a:ext>
            </a:extLst>
          </p:cNvPr>
          <p:cNvSpPr>
            <a:spLocks noGrp="1"/>
          </p:cNvSpPr>
          <p:nvPr>
            <p:ph type="title"/>
          </p:nvPr>
        </p:nvSpPr>
        <p:spPr/>
        <p:txBody>
          <a:bodyPr/>
          <a:lstStyle/>
          <a:p>
            <a:r>
              <a:rPr lang="en-US" dirty="0"/>
              <a:t>Ch. 394 / 403: Crack/Powder Distinction</a:t>
            </a:r>
          </a:p>
        </p:txBody>
      </p:sp>
      <p:sp>
        <p:nvSpPr>
          <p:cNvPr id="3" name="Content Placeholder 2">
            <a:extLst>
              <a:ext uri="{FF2B5EF4-FFF2-40B4-BE49-F238E27FC236}">
                <a16:creationId xmlns:a16="http://schemas.microsoft.com/office/drawing/2014/main" id="{2BC2116D-86BA-E24A-9012-7104B51DC511}"/>
              </a:ext>
            </a:extLst>
          </p:cNvPr>
          <p:cNvSpPr>
            <a:spLocks noGrp="1"/>
          </p:cNvSpPr>
          <p:nvPr>
            <p:ph idx="1"/>
          </p:nvPr>
        </p:nvSpPr>
        <p:spPr>
          <a:xfrm>
            <a:off x="746974" y="2112134"/>
            <a:ext cx="10835425" cy="4745865"/>
          </a:xfrm>
        </p:spPr>
        <p:txBody>
          <a:bodyPr/>
          <a:lstStyle/>
          <a:p>
            <a:r>
              <a:rPr lang="en-US" dirty="0"/>
              <a:t>Amends § 18.2-248.</a:t>
            </a:r>
          </a:p>
          <a:p>
            <a:r>
              <a:rPr lang="en-US" dirty="0"/>
              <a:t>Removes the distinction between cocaine, which refers to powder cocaine, its salts, optical and geometric isomers, and salts of isomers and a mixture or substance that contains cocaine base, which refers to crack cocaine, for the offense of manufacturing, selling, giving, distributing, or possessing with intent to manufacture, sell, give, or distribute a controlled substance or an imitation controlled substance. </a:t>
            </a:r>
          </a:p>
        </p:txBody>
      </p:sp>
    </p:spTree>
    <p:extLst>
      <p:ext uri="{BB962C8B-B14F-4D97-AF65-F5344CB8AC3E}">
        <p14:creationId xmlns:p14="http://schemas.microsoft.com/office/powerpoint/2010/main" val="663430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B08FD-7BDE-01A7-53D4-317CCD63BEBF}"/>
              </a:ext>
            </a:extLst>
          </p:cNvPr>
          <p:cNvSpPr>
            <a:spLocks noGrp="1"/>
          </p:cNvSpPr>
          <p:nvPr>
            <p:ph type="title"/>
          </p:nvPr>
        </p:nvSpPr>
        <p:spPr/>
        <p:txBody>
          <a:bodyPr/>
          <a:lstStyle/>
          <a:p>
            <a:r>
              <a:rPr lang="en-US" dirty="0"/>
              <a:t>Ch. 396: Immunity from Arrest </a:t>
            </a:r>
            <a:br>
              <a:rPr lang="en-US" dirty="0"/>
            </a:br>
            <a:r>
              <a:rPr lang="en-US" dirty="0"/>
              <a:t>While Reporting Sexual Assault</a:t>
            </a:r>
          </a:p>
        </p:txBody>
      </p:sp>
      <p:sp>
        <p:nvSpPr>
          <p:cNvPr id="3" name="Content Placeholder 2">
            <a:extLst>
              <a:ext uri="{FF2B5EF4-FFF2-40B4-BE49-F238E27FC236}">
                <a16:creationId xmlns:a16="http://schemas.microsoft.com/office/drawing/2014/main" id="{9F6D71DA-A964-A0F7-9E85-0B8AD470D832}"/>
              </a:ext>
            </a:extLst>
          </p:cNvPr>
          <p:cNvSpPr>
            <a:spLocks noGrp="1"/>
          </p:cNvSpPr>
          <p:nvPr>
            <p:ph idx="1"/>
          </p:nvPr>
        </p:nvSpPr>
        <p:spPr>
          <a:xfrm>
            <a:off x="609599" y="1790162"/>
            <a:ext cx="11329115" cy="5067837"/>
          </a:xfrm>
        </p:spPr>
        <p:txBody>
          <a:bodyPr/>
          <a:lstStyle/>
          <a:p>
            <a:r>
              <a:rPr lang="en-US" dirty="0"/>
              <a:t>Amends § 18.2-251.03. </a:t>
            </a:r>
          </a:p>
          <a:p>
            <a:r>
              <a:rPr lang="en-US" dirty="0"/>
              <a:t>Provides that no individual shall be subject to arrest or prosecution for the unlawful purchase, possession, or consumption of alcohol or marijuana, possession of a controlled substance, intoxication in public, or possession of controlled paraphernalia if the individual, in good faith, seeks or obtains assistance for himself or another individual from emergency medical services personnel, a health care provider, or a law-enforcement officer, as those terms are defined in relevant law, and seeks to report an act of sexual violence committed against himself or another individual, </a:t>
            </a:r>
          </a:p>
        </p:txBody>
      </p:sp>
    </p:spTree>
    <p:extLst>
      <p:ext uri="{BB962C8B-B14F-4D97-AF65-F5344CB8AC3E}">
        <p14:creationId xmlns:p14="http://schemas.microsoft.com/office/powerpoint/2010/main" val="888740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43028-1C55-DC44-D643-73F4090A90FC}"/>
              </a:ext>
            </a:extLst>
          </p:cNvPr>
          <p:cNvSpPr>
            <a:spLocks noGrp="1"/>
          </p:cNvSpPr>
          <p:nvPr>
            <p:ph type="title"/>
          </p:nvPr>
        </p:nvSpPr>
        <p:spPr/>
        <p:txBody>
          <a:bodyPr/>
          <a:lstStyle/>
          <a:p>
            <a:r>
              <a:rPr lang="en-US" dirty="0"/>
              <a:t>Ch. 396: </a:t>
            </a:r>
            <a:r>
              <a:rPr lang="en-US" dirty="0" err="1"/>
              <a:t>Con’d</a:t>
            </a:r>
            <a:endParaRPr lang="en-US" dirty="0"/>
          </a:p>
        </p:txBody>
      </p:sp>
      <p:sp>
        <p:nvSpPr>
          <p:cNvPr id="3" name="Content Placeholder 2">
            <a:extLst>
              <a:ext uri="{FF2B5EF4-FFF2-40B4-BE49-F238E27FC236}">
                <a16:creationId xmlns:a16="http://schemas.microsoft.com/office/drawing/2014/main" id="{EDE77EA4-4E76-C3CC-68E7-E51A19572FF0}"/>
              </a:ext>
            </a:extLst>
          </p:cNvPr>
          <p:cNvSpPr>
            <a:spLocks noGrp="1"/>
          </p:cNvSpPr>
          <p:nvPr>
            <p:ph idx="1"/>
          </p:nvPr>
        </p:nvSpPr>
        <p:spPr/>
        <p:txBody>
          <a:bodyPr/>
          <a:lstStyle/>
          <a:p>
            <a:r>
              <a:rPr lang="en-US" sz="3000" dirty="0"/>
              <a:t>Immunity applies so long as </a:t>
            </a:r>
          </a:p>
          <a:p>
            <a:pPr marL="571500" indent="-571500">
              <a:buFont typeface="+mj-lt"/>
              <a:buAutoNum type="romanLcPeriod"/>
            </a:pPr>
            <a:r>
              <a:rPr lang="en-US" sz="3000" dirty="0"/>
              <a:t>such individual identifies himself to the law-enforcement officer who responds to the report of the act of sexual violence and </a:t>
            </a:r>
          </a:p>
          <a:p>
            <a:pPr marL="571500" indent="-571500">
              <a:buFont typeface="+mj-lt"/>
              <a:buAutoNum type="romanLcPeriod"/>
            </a:pPr>
            <a:r>
              <a:rPr lang="en-US" sz="3000" dirty="0"/>
              <a:t>the evidence for the prosecution of such an offense was obtained as a result of the individual seeking or obtaining medical attention, rendering care or assistance, or reporting to law enforcement.</a:t>
            </a:r>
          </a:p>
          <a:p>
            <a:r>
              <a:rPr lang="en-US" sz="3000" dirty="0"/>
              <a:t>However, such immunity shall not apply to an individual who is alleged to have committed the act of sexual violence or if the emergency medical attention was sought or obtained during the execution of a search warrant or during the conduct of a lawful search or a lawful arrest.</a:t>
            </a:r>
          </a:p>
        </p:txBody>
      </p:sp>
    </p:spTree>
    <p:extLst>
      <p:ext uri="{BB962C8B-B14F-4D97-AF65-F5344CB8AC3E}">
        <p14:creationId xmlns:p14="http://schemas.microsoft.com/office/powerpoint/2010/main" val="930713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92306-D897-764D-9D46-70FB0DB294A8}"/>
              </a:ext>
            </a:extLst>
          </p:cNvPr>
          <p:cNvSpPr>
            <a:spLocks noGrp="1"/>
          </p:cNvSpPr>
          <p:nvPr>
            <p:ph type="title"/>
          </p:nvPr>
        </p:nvSpPr>
        <p:spPr/>
        <p:txBody>
          <a:bodyPr/>
          <a:lstStyle/>
          <a:p>
            <a:r>
              <a:rPr lang="en-US" dirty="0"/>
              <a:t>Ch. 396: </a:t>
            </a:r>
            <a:r>
              <a:rPr lang="en-US" dirty="0" err="1"/>
              <a:t>Con’d</a:t>
            </a:r>
            <a:endParaRPr lang="en-US" dirty="0"/>
          </a:p>
        </p:txBody>
      </p:sp>
      <p:sp>
        <p:nvSpPr>
          <p:cNvPr id="3" name="Content Placeholder 2">
            <a:extLst>
              <a:ext uri="{FF2B5EF4-FFF2-40B4-BE49-F238E27FC236}">
                <a16:creationId xmlns:a16="http://schemas.microsoft.com/office/drawing/2014/main" id="{4266B517-7E51-7C92-2BD4-C24C71B29A13}"/>
              </a:ext>
            </a:extLst>
          </p:cNvPr>
          <p:cNvSpPr>
            <a:spLocks noGrp="1"/>
          </p:cNvSpPr>
          <p:nvPr>
            <p:ph idx="1"/>
          </p:nvPr>
        </p:nvSpPr>
        <p:spPr>
          <a:xfrm>
            <a:off x="708338" y="1600202"/>
            <a:ext cx="10874062" cy="5257798"/>
          </a:xfrm>
        </p:spPr>
        <p:txBody>
          <a:bodyPr/>
          <a:lstStyle/>
          <a:p>
            <a:r>
              <a:rPr lang="en-US" dirty="0"/>
              <a:t>The bill also provides that no individual immune to arrest or prosecution when experiencing or reporting an overdose or act of sexual violence shall have his bail, probation, furlough, supervised release, suspended sentence, or parole revoked for the behavior immune from arrest or prosecution under the provisions of applicable law.</a:t>
            </a:r>
          </a:p>
        </p:txBody>
      </p:sp>
    </p:spTree>
    <p:extLst>
      <p:ext uri="{BB962C8B-B14F-4D97-AF65-F5344CB8AC3E}">
        <p14:creationId xmlns:p14="http://schemas.microsoft.com/office/powerpoint/2010/main" val="3776688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5DAAB-099A-BBD8-22DF-3D04B6272D06}"/>
              </a:ext>
            </a:extLst>
          </p:cNvPr>
          <p:cNvSpPr>
            <a:spLocks noGrp="1"/>
          </p:cNvSpPr>
          <p:nvPr>
            <p:ph type="title"/>
          </p:nvPr>
        </p:nvSpPr>
        <p:spPr>
          <a:xfrm>
            <a:off x="867177" y="323895"/>
            <a:ext cx="10972800" cy="1508127"/>
          </a:xfrm>
        </p:spPr>
        <p:txBody>
          <a:bodyPr/>
          <a:lstStyle/>
          <a:p>
            <a:r>
              <a:rPr lang="en-US" dirty="0"/>
              <a:t>New Subcategory of Subscriber Information</a:t>
            </a:r>
          </a:p>
        </p:txBody>
      </p:sp>
      <p:sp>
        <p:nvSpPr>
          <p:cNvPr id="3" name="Content Placeholder 2">
            <a:extLst>
              <a:ext uri="{FF2B5EF4-FFF2-40B4-BE49-F238E27FC236}">
                <a16:creationId xmlns:a16="http://schemas.microsoft.com/office/drawing/2014/main" id="{8F199648-5BF6-8884-8440-27403CE5F1F2}"/>
              </a:ext>
            </a:extLst>
          </p:cNvPr>
          <p:cNvSpPr>
            <a:spLocks noGrp="1"/>
          </p:cNvSpPr>
          <p:nvPr>
            <p:ph idx="1"/>
          </p:nvPr>
        </p:nvSpPr>
        <p:spPr>
          <a:xfrm>
            <a:off x="609600" y="2099256"/>
            <a:ext cx="10972800" cy="4758744"/>
          </a:xfrm>
        </p:spPr>
        <p:txBody>
          <a:bodyPr/>
          <a:lstStyle/>
          <a:p>
            <a:r>
              <a:rPr lang="en-US" dirty="0"/>
              <a:t>"Subscriber data" means the name, address, telephone number, and any other information identifying a subscriber of a communications services provider. </a:t>
            </a:r>
          </a:p>
          <a:p>
            <a:r>
              <a:rPr lang="en-US" dirty="0"/>
              <a:t>"Subscriber data" does not include data or personally identifiable information protected by federal or state law, including viewing history, billing details, Internet usage patterns or data, and any other data protected by federal or state law.</a:t>
            </a:r>
          </a:p>
        </p:txBody>
      </p:sp>
    </p:spTree>
    <p:extLst>
      <p:ext uri="{BB962C8B-B14F-4D97-AF65-F5344CB8AC3E}">
        <p14:creationId xmlns:p14="http://schemas.microsoft.com/office/powerpoint/2010/main" val="2918096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345F6-70C4-4547-A239-9251BB911489}"/>
              </a:ext>
            </a:extLst>
          </p:cNvPr>
          <p:cNvSpPr>
            <a:spLocks noGrp="1"/>
          </p:cNvSpPr>
          <p:nvPr>
            <p:ph type="title"/>
          </p:nvPr>
        </p:nvSpPr>
        <p:spPr/>
        <p:txBody>
          <a:bodyPr/>
          <a:lstStyle/>
          <a:p>
            <a:r>
              <a:rPr lang="en-US" dirty="0"/>
              <a:t>Ch. 398: Synthetic Digital Content</a:t>
            </a:r>
          </a:p>
        </p:txBody>
      </p:sp>
      <p:sp>
        <p:nvSpPr>
          <p:cNvPr id="3" name="Content Placeholder 2">
            <a:extLst>
              <a:ext uri="{FF2B5EF4-FFF2-40B4-BE49-F238E27FC236}">
                <a16:creationId xmlns:a16="http://schemas.microsoft.com/office/drawing/2014/main" id="{91B587D4-5C8E-4915-CF34-46519EEF1B3D}"/>
              </a:ext>
            </a:extLst>
          </p:cNvPr>
          <p:cNvSpPr>
            <a:spLocks noGrp="1"/>
          </p:cNvSpPr>
          <p:nvPr>
            <p:ph idx="1"/>
          </p:nvPr>
        </p:nvSpPr>
        <p:spPr>
          <a:xfrm>
            <a:off x="609600" y="1600200"/>
            <a:ext cx="11582400" cy="5257800"/>
          </a:xfrm>
        </p:spPr>
        <p:txBody>
          <a:bodyPr/>
          <a:lstStyle/>
          <a:p>
            <a:r>
              <a:rPr lang="en-US" dirty="0"/>
              <a:t>Amends §§ 8.01-45, 8.01-46, and 18.2-417 and adds § 18.2-213.3.</a:t>
            </a:r>
          </a:p>
          <a:p>
            <a:r>
              <a:rPr lang="en-US" dirty="0"/>
              <a:t>Expands the applicability of provisions related to defamation, slander, and libel to include synthetic digital content, defined in the bill. The bill makes it a Class 1 misdemeanor for any person to use any synthetic digital content for the purpose of committing any criminal offense involving fraud, constituting a separate and distinct offense with punishment separate and apart from any punishment received for the commission of the primary criminal offense. </a:t>
            </a:r>
          </a:p>
          <a:p>
            <a:r>
              <a:rPr lang="en-US" dirty="0"/>
              <a:t>The substantive provisions of the bill do not become effective unless reenacted by the 2026 Session of the General Assembly.</a:t>
            </a:r>
          </a:p>
        </p:txBody>
      </p:sp>
    </p:spTree>
    <p:extLst>
      <p:ext uri="{BB962C8B-B14F-4D97-AF65-F5344CB8AC3E}">
        <p14:creationId xmlns:p14="http://schemas.microsoft.com/office/powerpoint/2010/main" val="4231910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39464-9D5D-D4BA-C3B3-391EE741F774}"/>
              </a:ext>
            </a:extLst>
          </p:cNvPr>
          <p:cNvSpPr>
            <a:spLocks noGrp="1"/>
          </p:cNvSpPr>
          <p:nvPr>
            <p:ph type="title"/>
          </p:nvPr>
        </p:nvSpPr>
        <p:spPr>
          <a:xfrm>
            <a:off x="609599" y="385586"/>
            <a:ext cx="10972800" cy="1508127"/>
          </a:xfrm>
        </p:spPr>
        <p:txBody>
          <a:bodyPr/>
          <a:lstStyle/>
          <a:p>
            <a:r>
              <a:rPr lang="en-US" dirty="0"/>
              <a:t>Ch. 719 / 721 – Involuntary Manslaughter: Drugs</a:t>
            </a:r>
          </a:p>
        </p:txBody>
      </p:sp>
      <p:sp>
        <p:nvSpPr>
          <p:cNvPr id="3" name="Content Placeholder 2">
            <a:extLst>
              <a:ext uri="{FF2B5EF4-FFF2-40B4-BE49-F238E27FC236}">
                <a16:creationId xmlns:a16="http://schemas.microsoft.com/office/drawing/2014/main" id="{FC6E0DB9-2788-2B10-FE35-3C709346082C}"/>
              </a:ext>
            </a:extLst>
          </p:cNvPr>
          <p:cNvSpPr>
            <a:spLocks noGrp="1"/>
          </p:cNvSpPr>
          <p:nvPr>
            <p:ph idx="1"/>
          </p:nvPr>
        </p:nvSpPr>
        <p:spPr>
          <a:xfrm>
            <a:off x="783770" y="1741714"/>
            <a:ext cx="10798629" cy="5116286"/>
          </a:xfrm>
        </p:spPr>
        <p:txBody>
          <a:bodyPr/>
          <a:lstStyle/>
          <a:p>
            <a:r>
              <a:rPr lang="en-US" sz="2800" dirty="0"/>
              <a:t>Creates a new involuntary manslaughter offense, § 18.2-36.3, for person who knowingly, intentionally, and feloniously manufactures, sells, or distributes a controlled substance knowing that such controlled substance contains a detectable amount of fentanyl and unintentionally causes the death of another person if:</a:t>
            </a:r>
          </a:p>
          <a:p>
            <a:pPr marL="571500" indent="-571500">
              <a:buFont typeface="+mj-lt"/>
              <a:buAutoNum type="romanLcPeriod"/>
            </a:pPr>
            <a:r>
              <a:rPr lang="en-US" sz="2800" dirty="0"/>
              <a:t>such death results from the use of the controlled substance and </a:t>
            </a:r>
          </a:p>
          <a:p>
            <a:pPr marL="571500" indent="-571500">
              <a:buFont typeface="+mj-lt"/>
              <a:buAutoNum type="romanLcPeriod"/>
            </a:pPr>
            <a:r>
              <a:rPr lang="en-US" sz="2800" dirty="0"/>
              <a:t>such controlled substance is the proximate cause of the death regardless of the time or place death occurred in relation to the commission of the underlying manufacturing, sale, or distribution of a controlled substance that contains a detectable amount of fentanyl.</a:t>
            </a:r>
          </a:p>
        </p:txBody>
      </p:sp>
    </p:spTree>
    <p:extLst>
      <p:ext uri="{BB962C8B-B14F-4D97-AF65-F5344CB8AC3E}">
        <p14:creationId xmlns:p14="http://schemas.microsoft.com/office/powerpoint/2010/main" val="3125210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FE67-7513-61BA-2AF1-1EF4D6A96C86}"/>
              </a:ext>
            </a:extLst>
          </p:cNvPr>
          <p:cNvSpPr>
            <a:spLocks noGrp="1"/>
          </p:cNvSpPr>
          <p:nvPr>
            <p:ph type="title"/>
          </p:nvPr>
        </p:nvSpPr>
        <p:spPr/>
        <p:txBody>
          <a:bodyPr/>
          <a:lstStyle/>
          <a:p>
            <a:r>
              <a:rPr lang="en-US" dirty="0"/>
              <a:t>Venue for Drug Manslaughter</a:t>
            </a:r>
          </a:p>
        </p:txBody>
      </p:sp>
      <p:sp>
        <p:nvSpPr>
          <p:cNvPr id="3" name="Content Placeholder 2">
            <a:extLst>
              <a:ext uri="{FF2B5EF4-FFF2-40B4-BE49-F238E27FC236}">
                <a16:creationId xmlns:a16="http://schemas.microsoft.com/office/drawing/2014/main" id="{5462CB12-0DB2-AF2B-4D69-FBF477464048}"/>
              </a:ext>
            </a:extLst>
          </p:cNvPr>
          <p:cNvSpPr>
            <a:spLocks noGrp="1"/>
          </p:cNvSpPr>
          <p:nvPr>
            <p:ph idx="1"/>
          </p:nvPr>
        </p:nvSpPr>
        <p:spPr>
          <a:xfrm>
            <a:off x="1295400" y="2166257"/>
            <a:ext cx="10395857" cy="4691743"/>
          </a:xfrm>
        </p:spPr>
        <p:txBody>
          <a:bodyPr/>
          <a:lstStyle/>
          <a:p>
            <a:r>
              <a:rPr lang="en-US" dirty="0"/>
              <a:t>Venue for a prosecution under this section shall lie in the locality where the manufacturing, sale, or distribution of a controlled substance that contains a detectable amount of fentanyl, including its derivatives, isomers, esters, ethers, salts, and salts of isomers, occurred, where the use of the controlled substance occurred, or where death occurred.</a:t>
            </a:r>
          </a:p>
          <a:p>
            <a:endParaRPr lang="en-US" dirty="0"/>
          </a:p>
          <a:p>
            <a:endParaRPr lang="en-US" dirty="0"/>
          </a:p>
        </p:txBody>
      </p:sp>
    </p:spTree>
    <p:extLst>
      <p:ext uri="{BB962C8B-B14F-4D97-AF65-F5344CB8AC3E}">
        <p14:creationId xmlns:p14="http://schemas.microsoft.com/office/powerpoint/2010/main" val="1346194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AA30B-E136-66FD-EE55-A8981A76A8B8}"/>
              </a:ext>
            </a:extLst>
          </p:cNvPr>
          <p:cNvSpPr>
            <a:spLocks noGrp="1"/>
          </p:cNvSpPr>
          <p:nvPr>
            <p:ph type="title"/>
          </p:nvPr>
        </p:nvSpPr>
        <p:spPr/>
        <p:txBody>
          <a:bodyPr/>
          <a:lstStyle/>
          <a:p>
            <a:r>
              <a:rPr lang="en-US" dirty="0"/>
              <a:t>Accommodation: Lesser Offense</a:t>
            </a:r>
          </a:p>
        </p:txBody>
      </p:sp>
      <p:sp>
        <p:nvSpPr>
          <p:cNvPr id="3" name="Content Placeholder 2">
            <a:extLst>
              <a:ext uri="{FF2B5EF4-FFF2-40B4-BE49-F238E27FC236}">
                <a16:creationId xmlns:a16="http://schemas.microsoft.com/office/drawing/2014/main" id="{F94F6E83-4615-D927-22FE-70FDDEBEB012}"/>
              </a:ext>
            </a:extLst>
          </p:cNvPr>
          <p:cNvSpPr>
            <a:spLocks noGrp="1"/>
          </p:cNvSpPr>
          <p:nvPr>
            <p:ph idx="1"/>
          </p:nvPr>
        </p:nvSpPr>
        <p:spPr/>
        <p:txBody>
          <a:bodyPr/>
          <a:lstStyle/>
          <a:p>
            <a:r>
              <a:rPr lang="en-US" dirty="0"/>
              <a:t>If any person proves that he gave or distributed fentanyl only as an accommodation to another individual who is not an inmate in a community correctional facility, local correctional facility, or state correctional facility, and not with intent to profit thereby from any consideration received or expected nor to induce the recipient or intended recipient of the controlled substance to use or become addicted to or dependent upon such controlled substance, he shall not be guilty of involuntary manslaughter but is guilty of an accommodation sale punishable as a Class 6 felony.</a:t>
            </a:r>
          </a:p>
        </p:txBody>
      </p:sp>
    </p:spTree>
    <p:extLst>
      <p:ext uri="{BB962C8B-B14F-4D97-AF65-F5344CB8AC3E}">
        <p14:creationId xmlns:p14="http://schemas.microsoft.com/office/powerpoint/2010/main" val="1333400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FEE70-BC8C-FAFF-0F3E-57255E56A009}"/>
              </a:ext>
            </a:extLst>
          </p:cNvPr>
          <p:cNvSpPr>
            <a:spLocks noGrp="1"/>
          </p:cNvSpPr>
          <p:nvPr>
            <p:ph type="title"/>
          </p:nvPr>
        </p:nvSpPr>
        <p:spPr/>
        <p:txBody>
          <a:bodyPr/>
          <a:lstStyle/>
          <a:p>
            <a:r>
              <a:rPr lang="en-US" dirty="0"/>
              <a:t>Limitation on Prosecution</a:t>
            </a:r>
          </a:p>
        </p:txBody>
      </p:sp>
      <p:sp>
        <p:nvSpPr>
          <p:cNvPr id="3" name="Content Placeholder 2">
            <a:extLst>
              <a:ext uri="{FF2B5EF4-FFF2-40B4-BE49-F238E27FC236}">
                <a16:creationId xmlns:a16="http://schemas.microsoft.com/office/drawing/2014/main" id="{A2DB8FEA-7319-A640-EBCB-14C098D8B89E}"/>
              </a:ext>
            </a:extLst>
          </p:cNvPr>
          <p:cNvSpPr>
            <a:spLocks noGrp="1"/>
          </p:cNvSpPr>
          <p:nvPr>
            <p:ph idx="1"/>
          </p:nvPr>
        </p:nvSpPr>
        <p:spPr/>
        <p:txBody>
          <a:bodyPr/>
          <a:lstStyle/>
          <a:p>
            <a:r>
              <a:rPr lang="en-US" dirty="0"/>
              <a:t>No person convicted pursuant to this section shall be subject to a prosecution for a violation of § 18.2-46.6(D)(fentanyl as weapon of terrorism) or § 18.2-248.01 (importation), 18.2-250 (possession), or 18.2-256 (conspiracy) for the same transaction or occurrence.</a:t>
            </a:r>
          </a:p>
        </p:txBody>
      </p:sp>
    </p:spTree>
    <p:extLst>
      <p:ext uri="{BB962C8B-B14F-4D97-AF65-F5344CB8AC3E}">
        <p14:creationId xmlns:p14="http://schemas.microsoft.com/office/powerpoint/2010/main" val="1160889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3FE3F9-BA74-4D4F-A5BB-57D03B6D0F2B}"/>
              </a:ext>
            </a:extLst>
          </p:cNvPr>
          <p:cNvSpPr>
            <a:spLocks noGrp="1"/>
          </p:cNvSpPr>
          <p:nvPr>
            <p:ph type="title" idx="4294967295"/>
          </p:nvPr>
        </p:nvSpPr>
        <p:spPr>
          <a:xfrm>
            <a:off x="2225040" y="4126230"/>
            <a:ext cx="5689600" cy="1766570"/>
          </a:xfrm>
        </p:spPr>
        <p:txBody>
          <a:bodyPr/>
          <a:lstStyle/>
          <a:p>
            <a:pPr algn="l"/>
            <a:r>
              <a:rPr lang="en-US" b="1" dirty="0"/>
              <a:t>TOBACCO AND </a:t>
            </a:r>
            <a:br>
              <a:rPr lang="en-US" b="1" dirty="0"/>
            </a:br>
            <a:r>
              <a:rPr lang="en-US" b="1" dirty="0"/>
              <a:t>LIQUID NICOTINE</a:t>
            </a:r>
          </a:p>
        </p:txBody>
      </p:sp>
    </p:spTree>
    <p:extLst>
      <p:ext uri="{BB962C8B-B14F-4D97-AF65-F5344CB8AC3E}">
        <p14:creationId xmlns:p14="http://schemas.microsoft.com/office/powerpoint/2010/main" val="2273669565"/>
      </p:ext>
    </p:extLst>
  </p:cSld>
  <p:clrMapOvr>
    <a:masterClrMapping/>
  </p:clrMapOvr>
  <p:transition spd="med"/>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E4E812-6C0E-481B-9093-393B196390CD}"/>
              </a:ext>
            </a:extLst>
          </p:cNvPr>
          <p:cNvSpPr>
            <a:spLocks noGrp="1"/>
          </p:cNvSpPr>
          <p:nvPr>
            <p:ph type="title"/>
          </p:nvPr>
        </p:nvSpPr>
        <p:spPr/>
        <p:txBody>
          <a:bodyPr/>
          <a:lstStyle/>
          <a:p>
            <a:r>
              <a:rPr lang="en-US" dirty="0"/>
              <a:t>Ch. 793 / 828 Liquid nicotine and nicotine vapor products; certification and directory. </a:t>
            </a:r>
          </a:p>
        </p:txBody>
      </p:sp>
      <p:sp>
        <p:nvSpPr>
          <p:cNvPr id="5" name="Content Placeholder 4">
            <a:extLst>
              <a:ext uri="{FF2B5EF4-FFF2-40B4-BE49-F238E27FC236}">
                <a16:creationId xmlns:a16="http://schemas.microsoft.com/office/drawing/2014/main" id="{A3DEBD70-5AFF-2E6A-34C9-26B65A555516}"/>
              </a:ext>
            </a:extLst>
          </p:cNvPr>
          <p:cNvSpPr>
            <a:spLocks noGrp="1"/>
          </p:cNvSpPr>
          <p:nvPr>
            <p:ph idx="1"/>
          </p:nvPr>
        </p:nvSpPr>
        <p:spPr/>
        <p:txBody>
          <a:bodyPr/>
          <a:lstStyle/>
          <a:p>
            <a:r>
              <a:rPr lang="en-US" sz="2700" dirty="0"/>
              <a:t>2024 bill that amended §§ 59.1-200 and 59.1-293.10 and adds §§ 59.1-293.12 through 59.1-293.19. Required every manufacturer of liquid nicotine or nicotine vapor products that are sold for retail sale in the Commonwealth to certify to the Attorney General that </a:t>
            </a:r>
          </a:p>
          <a:p>
            <a:pPr marL="571500" indent="-571500">
              <a:buFont typeface="+mj-lt"/>
              <a:buAutoNum type="romanLcPeriod"/>
            </a:pPr>
            <a:r>
              <a:rPr lang="en-US" sz="2700" dirty="0"/>
              <a:t>The manufacturer has received a marketing authorization or similar order for the liquid nicotine or nicotine vapor product from the U.S. Food and Drug Administration (FDA) or </a:t>
            </a:r>
          </a:p>
          <a:p>
            <a:pPr marL="571500" indent="-571500">
              <a:buFont typeface="+mj-lt"/>
              <a:buAutoNum type="romanLcPeriod"/>
            </a:pPr>
            <a:r>
              <a:rPr lang="en-US" sz="2700" dirty="0"/>
              <a:t>(a) the liquid nicotine or nicotine vapor product was marketed in the United States as of August 8, 2016, or (b) the manufacturer submitted a premarket tobacco product application for the liquid nicotine or nicotine vapor product to the FDA on or before September 9, 2020, and such application either remains under review by the FDA or a final decision on the application has not otherwise taken effect. </a:t>
            </a:r>
          </a:p>
        </p:txBody>
      </p:sp>
    </p:spTree>
    <p:extLst>
      <p:ext uri="{BB962C8B-B14F-4D97-AF65-F5344CB8AC3E}">
        <p14:creationId xmlns:p14="http://schemas.microsoft.com/office/powerpoint/2010/main" val="4082012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D3EE7-D53B-9C5D-6E58-4C113ED0FF3B}"/>
              </a:ext>
            </a:extLst>
          </p:cNvPr>
          <p:cNvSpPr>
            <a:spLocks noGrp="1"/>
          </p:cNvSpPr>
          <p:nvPr>
            <p:ph type="title"/>
          </p:nvPr>
        </p:nvSpPr>
        <p:spPr/>
        <p:txBody>
          <a:bodyPr/>
          <a:lstStyle/>
          <a:p>
            <a:r>
              <a:rPr lang="en-US" dirty="0"/>
              <a:t>2024: Ch. 793 / 828 </a:t>
            </a:r>
            <a:r>
              <a:rPr lang="en-US" dirty="0" err="1"/>
              <a:t>Con’d</a:t>
            </a:r>
            <a:endParaRPr lang="en-US" dirty="0"/>
          </a:p>
        </p:txBody>
      </p:sp>
      <p:sp>
        <p:nvSpPr>
          <p:cNvPr id="3" name="Content Placeholder 2">
            <a:extLst>
              <a:ext uri="{FF2B5EF4-FFF2-40B4-BE49-F238E27FC236}">
                <a16:creationId xmlns:a16="http://schemas.microsoft.com/office/drawing/2014/main" id="{0DE8F3D7-D4B9-EAB2-0CF0-5433768E97B1}"/>
              </a:ext>
            </a:extLst>
          </p:cNvPr>
          <p:cNvSpPr>
            <a:spLocks noGrp="1"/>
          </p:cNvSpPr>
          <p:nvPr>
            <p:ph idx="1"/>
          </p:nvPr>
        </p:nvSpPr>
        <p:spPr>
          <a:xfrm>
            <a:off x="609600" y="1600202"/>
            <a:ext cx="11582400" cy="5257798"/>
          </a:xfrm>
        </p:spPr>
        <p:txBody>
          <a:bodyPr/>
          <a:lstStyle/>
          <a:p>
            <a:r>
              <a:rPr lang="en-US" sz="3000" dirty="0"/>
              <a:t>The bill allows a 10-business-day period for a manufacturer to establish compliance. </a:t>
            </a:r>
          </a:p>
          <a:p>
            <a:r>
              <a:rPr lang="en-US" sz="3000" dirty="0"/>
              <a:t>The bill requires that any such products that are removed from the list be sold or removed from retail sale within 30 days or become subject to seizure.</a:t>
            </a:r>
          </a:p>
          <a:p>
            <a:r>
              <a:rPr lang="en-US" sz="3000" dirty="0"/>
              <a:t>The bill prohibits the sale, distribution, importation, or offer for sale of any liquid nicotine or nicotine vapor product that is not listed in the directory. </a:t>
            </a:r>
          </a:p>
          <a:p>
            <a:r>
              <a:rPr lang="en-US" sz="3000" dirty="0"/>
              <a:t>The bill provides for a civil penalty of $1,000 per day for each product offered for sale in violation of the bill's provisions until the offending product is removed from the market or until the offending product is properly listed on the directory.</a:t>
            </a:r>
          </a:p>
        </p:txBody>
      </p:sp>
    </p:spTree>
    <p:extLst>
      <p:ext uri="{BB962C8B-B14F-4D97-AF65-F5344CB8AC3E}">
        <p14:creationId xmlns:p14="http://schemas.microsoft.com/office/powerpoint/2010/main" val="2767154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577DF-DA6D-6192-3BBB-B8AA1A493AFD}"/>
              </a:ext>
            </a:extLst>
          </p:cNvPr>
          <p:cNvSpPr>
            <a:spLocks noGrp="1"/>
          </p:cNvSpPr>
          <p:nvPr>
            <p:ph type="title"/>
          </p:nvPr>
        </p:nvSpPr>
        <p:spPr/>
        <p:txBody>
          <a:bodyPr/>
          <a:lstStyle/>
          <a:p>
            <a:r>
              <a:rPr lang="en-US" dirty="0"/>
              <a:t>2024 Ch. 793 / 828 </a:t>
            </a:r>
            <a:r>
              <a:rPr lang="en-US" dirty="0" err="1"/>
              <a:t>Con’d</a:t>
            </a:r>
            <a:endParaRPr lang="en-US" dirty="0"/>
          </a:p>
        </p:txBody>
      </p:sp>
      <p:sp>
        <p:nvSpPr>
          <p:cNvPr id="3" name="Content Placeholder 2">
            <a:extLst>
              <a:ext uri="{FF2B5EF4-FFF2-40B4-BE49-F238E27FC236}">
                <a16:creationId xmlns:a16="http://schemas.microsoft.com/office/drawing/2014/main" id="{802F1ABF-A728-CA61-6846-3B9B9A3E19AB}"/>
              </a:ext>
            </a:extLst>
          </p:cNvPr>
          <p:cNvSpPr>
            <a:spLocks noGrp="1"/>
          </p:cNvSpPr>
          <p:nvPr>
            <p:ph idx="1"/>
          </p:nvPr>
        </p:nvSpPr>
        <p:spPr/>
        <p:txBody>
          <a:bodyPr/>
          <a:lstStyle/>
          <a:p>
            <a:r>
              <a:rPr lang="en-US" dirty="0"/>
              <a:t>The bill requires any person that receives, stores, sells, handles, or transports liquid nicotine or nicotine vapor products to preserve all records relating to the purchase, sale, exchange, receipt, or transportation of all liquid nicotine or nicotine vapor products for a period of three years. </a:t>
            </a:r>
          </a:p>
          <a:p>
            <a:r>
              <a:rPr lang="en-US" dirty="0"/>
              <a:t>The bill provides that all such records are subject to audit or inspection at any time by any duly authorized representative of the Attorney General. </a:t>
            </a:r>
          </a:p>
          <a:p>
            <a:r>
              <a:rPr lang="en-US" dirty="0"/>
              <a:t>Any person who violates the recordkeeping provisions of the bill is guilty of a Class 2 misdemeanor.</a:t>
            </a:r>
          </a:p>
        </p:txBody>
      </p:sp>
    </p:spTree>
    <p:extLst>
      <p:ext uri="{BB962C8B-B14F-4D97-AF65-F5344CB8AC3E}">
        <p14:creationId xmlns:p14="http://schemas.microsoft.com/office/powerpoint/2010/main" val="1568468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0B603-F109-843B-73A3-618EA75BF84C}"/>
              </a:ext>
            </a:extLst>
          </p:cNvPr>
          <p:cNvSpPr>
            <a:spLocks noGrp="1"/>
          </p:cNvSpPr>
          <p:nvPr>
            <p:ph type="title"/>
          </p:nvPr>
        </p:nvSpPr>
        <p:spPr/>
        <p:txBody>
          <a:bodyPr/>
          <a:lstStyle/>
          <a:p>
            <a:r>
              <a:rPr lang="en-US" dirty="0"/>
              <a:t>2024 Ch. 793 / 828 </a:t>
            </a:r>
            <a:r>
              <a:rPr lang="en-US" dirty="0" err="1"/>
              <a:t>Con’d</a:t>
            </a:r>
            <a:endParaRPr lang="en-US" dirty="0"/>
          </a:p>
        </p:txBody>
      </p:sp>
      <p:sp>
        <p:nvSpPr>
          <p:cNvPr id="3" name="Content Placeholder 2">
            <a:extLst>
              <a:ext uri="{FF2B5EF4-FFF2-40B4-BE49-F238E27FC236}">
                <a16:creationId xmlns:a16="http://schemas.microsoft.com/office/drawing/2014/main" id="{269F0D56-B8DA-42CD-2F4B-4A414741F654}"/>
              </a:ext>
            </a:extLst>
          </p:cNvPr>
          <p:cNvSpPr>
            <a:spLocks noGrp="1"/>
          </p:cNvSpPr>
          <p:nvPr>
            <p:ph idx="1"/>
          </p:nvPr>
        </p:nvSpPr>
        <p:spPr/>
        <p:txBody>
          <a:bodyPr/>
          <a:lstStyle/>
          <a:p>
            <a:r>
              <a:rPr lang="en-US" dirty="0"/>
              <a:t>Additionally, the bill provides that the Department of Taxation, the Attorney General, any other law-enforcement agency of the Commonwealth, or any federal law-enforcement agency conducting a criminal investigation involving the trafficking of liquid nicotine or nicotine vapor products may access at any time such records. </a:t>
            </a:r>
          </a:p>
          <a:p>
            <a:r>
              <a:rPr lang="en-US" dirty="0"/>
              <a:t>The bill requires the Department of Taxation to impose a penalty of $1,000 for each day that a person fails or refuses to allow or cooperate with an audit, inspection, or investigation of such records.</a:t>
            </a:r>
          </a:p>
        </p:txBody>
      </p:sp>
    </p:spTree>
    <p:extLst>
      <p:ext uri="{BB962C8B-B14F-4D97-AF65-F5344CB8AC3E}">
        <p14:creationId xmlns:p14="http://schemas.microsoft.com/office/powerpoint/2010/main" val="1480657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actus">
  <a:themeElements>
    <a:clrScheme name="Cactus">
      <a:dk1>
        <a:srgbClr val="000000"/>
      </a:dk1>
      <a:lt1>
        <a:srgbClr val="FFFFFF"/>
      </a:lt1>
      <a:dk2>
        <a:srgbClr val="A7A7A7"/>
      </a:dk2>
      <a:lt2>
        <a:srgbClr val="535353"/>
      </a:lt2>
      <a:accent1>
        <a:srgbClr val="F5EBC1"/>
      </a:accent1>
      <a:accent2>
        <a:srgbClr val="FFCC00"/>
      </a:accent2>
      <a:accent3>
        <a:srgbClr val="9BBB59"/>
      </a:accent3>
      <a:accent4>
        <a:srgbClr val="8064A2"/>
      </a:accent4>
      <a:accent5>
        <a:srgbClr val="4BACC6"/>
      </a:accent5>
      <a:accent6>
        <a:srgbClr val="F79646"/>
      </a:accent6>
      <a:hlink>
        <a:srgbClr val="0000FF"/>
      </a:hlink>
      <a:folHlink>
        <a:srgbClr val="FF00FF"/>
      </a:folHlink>
    </a:clrScheme>
    <a:fontScheme name="Cactus">
      <a:majorFont>
        <a:latin typeface="Helvetica"/>
        <a:ea typeface="Helvetica"/>
        <a:cs typeface="Helvetica"/>
      </a:majorFont>
      <a:minorFont>
        <a:latin typeface="Times New Roman"/>
        <a:ea typeface="Times New Roman"/>
        <a:cs typeface="Times New Roman"/>
      </a:minorFont>
    </a:fontScheme>
    <a:fmtScheme name="Cactu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Cactus" id="{47BAD275-9057-E44B-BEA2-00ECAFFA210C}" vid="{56B4C549-73F2-E242-8DA5-2ADFB8F7EB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Cactus</Template>
  <TotalTime>21124</TotalTime>
  <Words>14055</Words>
  <Application>Microsoft Macintosh PowerPoint</Application>
  <PresentationFormat>Widescreen</PresentationFormat>
  <Paragraphs>602</Paragraphs>
  <Slides>145</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145</vt:i4>
      </vt:variant>
    </vt:vector>
  </HeadingPairs>
  <TitlesOfParts>
    <vt:vector size="150" baseType="lpstr">
      <vt:lpstr>times</vt:lpstr>
      <vt:lpstr>Arial Narrow</vt:lpstr>
      <vt:lpstr>Calibri</vt:lpstr>
      <vt:lpstr>Times New Roman</vt:lpstr>
      <vt:lpstr>Cactus</vt:lpstr>
      <vt:lpstr>CASC 2025  Legislative Update For Virginia  Law Enforcement</vt:lpstr>
      <vt:lpstr>Materials</vt:lpstr>
      <vt:lpstr>Materials</vt:lpstr>
      <vt:lpstr>Topics for this Presentation</vt:lpstr>
      <vt:lpstr>Criminal Investigations</vt:lpstr>
      <vt:lpstr>Ch. 175: Juvenile Fingerprints</vt:lpstr>
      <vt:lpstr>Ch. 175: Juvenile Fingerprints (con’d)</vt:lpstr>
      <vt:lpstr>Ch. 286: Electronic communication service or remote computing service; obtaining records without a warrant.</vt:lpstr>
      <vt:lpstr>New Subcategory of Subscriber Information</vt:lpstr>
      <vt:lpstr>Previous Exceptions</vt:lpstr>
      <vt:lpstr>NEW: “If the investigative or  law-enforcement officer reasonably believes that …</vt:lpstr>
      <vt:lpstr>Reporting Requirement</vt:lpstr>
      <vt:lpstr>New Statutory Exclusionary Rule</vt:lpstr>
      <vt:lpstr>Ch. 214: Money Transmitters;  Deregulation of Cryptocurrency Transmission</vt:lpstr>
      <vt:lpstr>Ch. 345: Search Warrants for Out-of-State Data</vt:lpstr>
      <vt:lpstr>Ch. 345: Changes to §19.2-53.</vt:lpstr>
      <vt:lpstr>Ch. 345: Changes to §19.2-56(A): #1</vt:lpstr>
      <vt:lpstr>Ch. 345: Changes to §19.2-56(A): #2</vt:lpstr>
      <vt:lpstr>Ch. 345: Changes to §19.2-56(A): #3</vt:lpstr>
      <vt:lpstr>Ch. 345: Changes to §19.2-56(A): #4</vt:lpstr>
      <vt:lpstr>Ch. 400: Law Enforcement Drones</vt:lpstr>
      <vt:lpstr>Ch. 400: Con’d</vt:lpstr>
      <vt:lpstr>Ch. 669: Juvenile Interrogations</vt:lpstr>
      <vt:lpstr>Ch. 669: Con’d</vt:lpstr>
      <vt:lpstr>Parental Notification:  Virginia Code § 16.1-247.1 </vt:lpstr>
      <vt:lpstr>Exceptions Under Existing Law</vt:lpstr>
      <vt:lpstr>§ 16.1-247.1 New Language from 2024</vt:lpstr>
      <vt:lpstr>CRIMINAL PROCEDURE</vt:lpstr>
      <vt:lpstr>Ch. 160: Seizure of Property</vt:lpstr>
      <vt:lpstr>Ch. 160: Procedure</vt:lpstr>
      <vt:lpstr>Ch. 160: Seizure Procedure</vt:lpstr>
      <vt:lpstr>Ch. 161: Permanent Protective Orders</vt:lpstr>
      <vt:lpstr>Ch. 161: Con’d</vt:lpstr>
      <vt:lpstr>Ch. 208 / 217: Military Protective Orders</vt:lpstr>
      <vt:lpstr>Ch. 208 / 217: Con’d</vt:lpstr>
      <vt:lpstr>Ch. 550/560: Foreign Protective Orders</vt:lpstr>
      <vt:lpstr>Ch. 213: Compensation for  Wrongful Incarceration</vt:lpstr>
      <vt:lpstr>Ch. 213: Con’d</vt:lpstr>
      <vt:lpstr>Ch. 225: Crime Victims Compensation</vt:lpstr>
      <vt:lpstr>Ch. 225: Con’d</vt:lpstr>
      <vt:lpstr>Ch. 225: Crime Victims Compensation</vt:lpstr>
      <vt:lpstr>Ch. 320: Ignition Interlock</vt:lpstr>
      <vt:lpstr>Ch. 433: Sex Offender Registration</vt:lpstr>
      <vt:lpstr>Ch. 454: Restraints on Juveniles New Section § 16.1-276.4.</vt:lpstr>
      <vt:lpstr>Ch. 454: Restraints on Juveniles</vt:lpstr>
      <vt:lpstr>Ch. 454: Con’d</vt:lpstr>
      <vt:lpstr>Ch. 543 / 556: Dissemination of  Criminal Records</vt:lpstr>
      <vt:lpstr>Chapter 717 – Bail and Pregnancy</vt:lpstr>
      <vt:lpstr>SEALING</vt:lpstr>
      <vt:lpstr>Ch. 634 / 671: Sealing of Convictions</vt:lpstr>
      <vt:lpstr>Effect of Sealing on Reporting</vt:lpstr>
      <vt:lpstr>Effect of Sealing on Individual</vt:lpstr>
      <vt:lpstr>Individual Still Must Admit Convictions</vt:lpstr>
      <vt:lpstr>Sealed Records May Still Be Used For…</vt:lpstr>
      <vt:lpstr>Sealing: Timing</vt:lpstr>
      <vt:lpstr>Sealing: Lawful Use</vt:lpstr>
      <vt:lpstr>Exclusions</vt:lpstr>
      <vt:lpstr>Exclusions – Offenses</vt:lpstr>
      <vt:lpstr>Exclusions – Offenses (con’d)</vt:lpstr>
      <vt:lpstr>Exclusions – Offenses (con’d)</vt:lpstr>
      <vt:lpstr>Exclusions – Offenses (con’d)</vt:lpstr>
      <vt:lpstr>Crime of Disclosure</vt:lpstr>
      <vt:lpstr>NEW AND AMENDED  CRIMES AND OFFENSES</vt:lpstr>
      <vt:lpstr>Ch. 38 Escape from Jail or Custody</vt:lpstr>
      <vt:lpstr>Ch. 61: Derelict Buildings</vt:lpstr>
      <vt:lpstr>Ch. 449: Vacant and blighted or derelict property; </vt:lpstr>
      <vt:lpstr>Ch. 449 (con’d)</vt:lpstr>
      <vt:lpstr>Ch. 97: Counterfeit and Unsafe Lighters</vt:lpstr>
      <vt:lpstr>Ch. 97: Counterfeit and Unsafe Lighters (con’d)</vt:lpstr>
      <vt:lpstr>Ch. 128 / 132: Mail Theft</vt:lpstr>
      <vt:lpstr>Ch. 128 / 132: Mail Theft (con’d)</vt:lpstr>
      <vt:lpstr>Ch. 227: Sexual Extortion</vt:lpstr>
      <vt:lpstr>Ch. 259: Inhalant Drugs § 18.2-264.</vt:lpstr>
      <vt:lpstr>Ch. 261: Electronic Exposure to a Child</vt:lpstr>
      <vt:lpstr>Ch. 261: Con’d </vt:lpstr>
      <vt:lpstr>Ch. 261: Con’d </vt:lpstr>
      <vt:lpstr>Ch. 266 / 281: Drug Checking Paraphernalia</vt:lpstr>
      <vt:lpstr>Ch.361: Assault and Battery – Sports § 18.2-57 Amended</vt:lpstr>
      <vt:lpstr>Ch.361: Con’d </vt:lpstr>
      <vt:lpstr>Ch. 368: Threats to Burn or Destroy</vt:lpstr>
      <vt:lpstr>Ch. 368: Con’d </vt:lpstr>
      <vt:lpstr>Ch. 374: Trespass by Drone – Defense Facility</vt:lpstr>
      <vt:lpstr>Ch. 374: Con’d</vt:lpstr>
      <vt:lpstr>Ch. 622: Trespass by Drone - Infrastructure</vt:lpstr>
      <vt:lpstr>Ch. 622: Con’d</vt:lpstr>
      <vt:lpstr>Ch. 394 / 403: Crack/Powder Distinction</vt:lpstr>
      <vt:lpstr>Ch. 396: Immunity from Arrest  While Reporting Sexual Assault</vt:lpstr>
      <vt:lpstr>Ch. 396: Con’d</vt:lpstr>
      <vt:lpstr>Ch. 396: Con’d</vt:lpstr>
      <vt:lpstr>Ch. 398: Synthetic Digital Content</vt:lpstr>
      <vt:lpstr>Ch. 719 / 721 – Involuntary Manslaughter: Drugs</vt:lpstr>
      <vt:lpstr>Venue for Drug Manslaughter</vt:lpstr>
      <vt:lpstr>Accommodation: Lesser Offense</vt:lpstr>
      <vt:lpstr>Limitation on Prosecution</vt:lpstr>
      <vt:lpstr>TOBACCO AND  LIQUID NICOTINE</vt:lpstr>
      <vt:lpstr>Ch. 793 / 828 Liquid nicotine and nicotine vapor products; certification and directory. </vt:lpstr>
      <vt:lpstr>2024: Ch. 793 / 828 Con’d</vt:lpstr>
      <vt:lpstr>2024 Ch. 793 / 828 Con’d</vt:lpstr>
      <vt:lpstr>2024 Ch. 793 / 828 Con’d</vt:lpstr>
      <vt:lpstr>2024 Ch. 793 / 828 Con’d</vt:lpstr>
      <vt:lpstr>2024 Ch. 796 / 821</vt:lpstr>
      <vt:lpstr>Ch. 595/596:  Tobacco/Hemp Possession Under 21</vt:lpstr>
      <vt:lpstr>Ch. 595/596: Con’d </vt:lpstr>
      <vt:lpstr>Ch. 673: Nazi Symbols</vt:lpstr>
      <vt:lpstr>TRAFFIC</vt:lpstr>
      <vt:lpstr>Ch. 82 Social Services Vehicles’ Amber Lights</vt:lpstr>
      <vt:lpstr>Ch. 121: Dismissal of No OL</vt:lpstr>
      <vt:lpstr>Ch. 121 Con’d</vt:lpstr>
      <vt:lpstr>Ch. 366: Allowing Unlicensed Minor to Drive</vt:lpstr>
      <vt:lpstr>Ch. 366: Con’d</vt:lpstr>
      <vt:lpstr>Ch. 431: Unlicensed Driving</vt:lpstr>
      <vt:lpstr>Ch. 431: (Con’d)</vt:lpstr>
      <vt:lpstr>Ch. 414: Seatbelts § 46.2-1094 </vt:lpstr>
      <vt:lpstr>Ch. 648: Exhibition Driving</vt:lpstr>
      <vt:lpstr>Ch. 652: Intelligent Speed Assistance</vt:lpstr>
      <vt:lpstr>Ch. 652: Con’d</vt:lpstr>
      <vt:lpstr>Ch. 652: Con’d</vt:lpstr>
      <vt:lpstr>Ch. 652: Con’d</vt:lpstr>
      <vt:lpstr>Ch. 670: Photo Speed Monitoring</vt:lpstr>
      <vt:lpstr>Ch. 718 – Trailer Exemption  From Tail/Brake Lights </vt:lpstr>
      <vt:lpstr>Unlit Trailers - Rules</vt:lpstr>
      <vt:lpstr>Law Enforcement Regulatory &amp;  Reporting Requirements</vt:lpstr>
      <vt:lpstr>Ch. 69: Fire Programs Fund; aid to localities, Requirement for emergency incidents reporting.</vt:lpstr>
      <vt:lpstr>Ch. 720 – License Plate Readers</vt:lpstr>
      <vt:lpstr>Effective Date</vt:lpstr>
      <vt:lpstr>New Statute: § 2.2-5517(D)</vt:lpstr>
      <vt:lpstr>Limitations on Use</vt:lpstr>
      <vt:lpstr>Vehicle Stops - Limits</vt:lpstr>
      <vt:lpstr>Violations of Limits</vt:lpstr>
      <vt:lpstr>Limitations on Storage</vt:lpstr>
      <vt:lpstr>Limitations on Sharing</vt:lpstr>
      <vt:lpstr>Other Permitted Sharing</vt:lpstr>
      <vt:lpstr>Other Permitted Sharing</vt:lpstr>
      <vt:lpstr>Process for ALPR Approval</vt:lpstr>
      <vt:lpstr>Exclusions</vt:lpstr>
      <vt:lpstr>Amendment to § 52-30.2 – Traffic Stop Data</vt:lpstr>
      <vt:lpstr>Chapter 698 – Pregnant Prisoners</vt:lpstr>
      <vt:lpstr>“Restraints” </vt:lpstr>
      <vt:lpstr>Limitations on Prisoners in  Labor/Delivery/Post-Partum Recovery</vt:lpstr>
      <vt:lpstr>Limitations on Body Cavity Searches</vt:lpstr>
      <vt:lpstr>Law Enforcement Procedural Guarantees and Regulations</vt:lpstr>
      <vt:lpstr>Ch. 204 / 219: Line of Duty Act</vt:lpstr>
      <vt:lpstr>Ch. 207: Publication of Retired/Former LEO Info.</vt:lpstr>
      <vt:lpstr>Ch. 289 / 303: Firearm Safety Tax Credit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CASC 2020  Legislative Update: Special Session Fall 2020</dc:title>
  <dc:creator>Casey, Elliott</dc:creator>
  <cp:lastModifiedBy>Casey, Elliott (CASC)</cp:lastModifiedBy>
  <cp:revision>244</cp:revision>
  <cp:lastPrinted>2022-06-22T22:49:28Z</cp:lastPrinted>
  <dcterms:created xsi:type="dcterms:W3CDTF">2020-10-26T17:34:22Z</dcterms:created>
  <dcterms:modified xsi:type="dcterms:W3CDTF">2025-05-28T14:27:30Z</dcterms:modified>
</cp:coreProperties>
</file>