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1" r:id="rId1"/>
  </p:sldMasterIdLst>
  <p:notesMasterIdLst>
    <p:notesMasterId r:id="rId213"/>
  </p:notesMasterIdLst>
  <p:sldIdLst>
    <p:sldId id="256" r:id="rId2"/>
    <p:sldId id="1303" r:id="rId3"/>
    <p:sldId id="887" r:id="rId4"/>
    <p:sldId id="1360" r:id="rId5"/>
    <p:sldId id="2111" r:id="rId6"/>
    <p:sldId id="260" r:id="rId7"/>
    <p:sldId id="1793" r:id="rId8"/>
    <p:sldId id="1794" r:id="rId9"/>
    <p:sldId id="1821" r:id="rId10"/>
    <p:sldId id="2002" r:id="rId11"/>
    <p:sldId id="1946" r:id="rId12"/>
    <p:sldId id="1971" r:id="rId13"/>
    <p:sldId id="1981" r:id="rId14"/>
    <p:sldId id="1988" r:id="rId15"/>
    <p:sldId id="2030" r:id="rId16"/>
    <p:sldId id="2031" r:id="rId17"/>
    <p:sldId id="2032" r:id="rId18"/>
    <p:sldId id="1989" r:id="rId19"/>
    <p:sldId id="1993" r:id="rId20"/>
    <p:sldId id="2000" r:id="rId21"/>
    <p:sldId id="2001" r:id="rId22"/>
    <p:sldId id="2003" r:id="rId23"/>
    <p:sldId id="1547" r:id="rId24"/>
    <p:sldId id="1459" r:id="rId25"/>
    <p:sldId id="1932" r:id="rId26"/>
    <p:sldId id="1936" r:id="rId27"/>
    <p:sldId id="1943" r:id="rId28"/>
    <p:sldId id="1965" r:id="rId29"/>
    <p:sldId id="1966" r:id="rId30"/>
    <p:sldId id="1979" r:id="rId31"/>
    <p:sldId id="1980" r:id="rId32"/>
    <p:sldId id="1997" r:id="rId33"/>
    <p:sldId id="1998" r:id="rId34"/>
    <p:sldId id="1999" r:id="rId35"/>
    <p:sldId id="2007" r:id="rId36"/>
    <p:sldId id="2008" r:id="rId37"/>
    <p:sldId id="2009" r:id="rId38"/>
    <p:sldId id="2011" r:id="rId39"/>
    <p:sldId id="2012" r:id="rId40"/>
    <p:sldId id="2016" r:id="rId41"/>
    <p:sldId id="2054" r:id="rId42"/>
    <p:sldId id="2103" r:id="rId43"/>
    <p:sldId id="2017" r:id="rId44"/>
    <p:sldId id="2018" r:id="rId45"/>
    <p:sldId id="2039" r:id="rId46"/>
    <p:sldId id="2040" r:id="rId47"/>
    <p:sldId id="2043" r:id="rId48"/>
    <p:sldId id="2047" r:id="rId49"/>
    <p:sldId id="2046" r:id="rId50"/>
    <p:sldId id="2044" r:id="rId51"/>
    <p:sldId id="2045" r:id="rId52"/>
    <p:sldId id="2073" r:id="rId53"/>
    <p:sldId id="2074" r:id="rId54"/>
    <p:sldId id="2075" r:id="rId55"/>
    <p:sldId id="2076" r:id="rId56"/>
    <p:sldId id="2077" r:id="rId57"/>
    <p:sldId id="2069" r:id="rId58"/>
    <p:sldId id="2072" r:id="rId59"/>
    <p:sldId id="2070" r:id="rId60"/>
    <p:sldId id="2071" r:id="rId61"/>
    <p:sldId id="2081" r:id="rId62"/>
    <p:sldId id="2084" r:id="rId63"/>
    <p:sldId id="2085" r:id="rId64"/>
    <p:sldId id="2082" r:id="rId65"/>
    <p:sldId id="2083" r:id="rId66"/>
    <p:sldId id="2096" r:id="rId67"/>
    <p:sldId id="2097" r:id="rId68"/>
    <p:sldId id="2099" r:id="rId69"/>
    <p:sldId id="2107" r:id="rId70"/>
    <p:sldId id="2108" r:id="rId71"/>
    <p:sldId id="2100" r:id="rId72"/>
    <p:sldId id="2101" r:id="rId73"/>
    <p:sldId id="2102" r:id="rId74"/>
    <p:sldId id="1930" r:id="rId75"/>
    <p:sldId id="1931" r:id="rId76"/>
    <p:sldId id="1948" r:id="rId77"/>
    <p:sldId id="1949" r:id="rId78"/>
    <p:sldId id="1954" r:id="rId79"/>
    <p:sldId id="1955" r:id="rId80"/>
    <p:sldId id="1967" r:id="rId81"/>
    <p:sldId id="1974" r:id="rId82"/>
    <p:sldId id="1969" r:id="rId83"/>
    <p:sldId id="1970" r:id="rId84"/>
    <p:sldId id="1976" r:id="rId85"/>
    <p:sldId id="1977" r:id="rId86"/>
    <p:sldId id="1978" r:id="rId87"/>
    <p:sldId id="2020" r:id="rId88"/>
    <p:sldId id="2021" r:id="rId89"/>
    <p:sldId id="2048" r:id="rId90"/>
    <p:sldId id="2049" r:id="rId91"/>
    <p:sldId id="2015" r:id="rId92"/>
    <p:sldId id="2019" r:id="rId93"/>
    <p:sldId id="1927" r:id="rId94"/>
    <p:sldId id="1928" r:id="rId95"/>
    <p:sldId id="1940" r:id="rId96"/>
    <p:sldId id="1941" r:id="rId97"/>
    <p:sldId id="1942" r:id="rId98"/>
    <p:sldId id="1945" r:id="rId99"/>
    <p:sldId id="2055" r:id="rId100"/>
    <p:sldId id="1947" r:id="rId101"/>
    <p:sldId id="1972" r:id="rId102"/>
    <p:sldId id="1973" r:id="rId103"/>
    <p:sldId id="2004" r:id="rId104"/>
    <p:sldId id="2005" r:id="rId105"/>
    <p:sldId id="2006" r:id="rId106"/>
    <p:sldId id="2010" r:id="rId107"/>
    <p:sldId id="1983" r:id="rId108"/>
    <p:sldId id="1994" r:id="rId109"/>
    <p:sldId id="1984" r:id="rId110"/>
    <p:sldId id="1985" r:id="rId111"/>
    <p:sldId id="1986" r:id="rId112"/>
    <p:sldId id="2056" r:id="rId113"/>
    <p:sldId id="2057" r:id="rId114"/>
    <p:sldId id="2058" r:id="rId115"/>
    <p:sldId id="2059" r:id="rId116"/>
    <p:sldId id="2060" r:id="rId117"/>
    <p:sldId id="2061" r:id="rId118"/>
    <p:sldId id="2062" r:id="rId119"/>
    <p:sldId id="2063" r:id="rId120"/>
    <p:sldId id="2064" r:id="rId121"/>
    <p:sldId id="2065" r:id="rId122"/>
    <p:sldId id="2066" r:id="rId123"/>
    <p:sldId id="2067" r:id="rId124"/>
    <p:sldId id="2068" r:id="rId125"/>
    <p:sldId id="2022" r:id="rId126"/>
    <p:sldId id="2029" r:id="rId127"/>
    <p:sldId id="2023" r:id="rId128"/>
    <p:sldId id="2024" r:id="rId129"/>
    <p:sldId id="2025" r:id="rId130"/>
    <p:sldId id="2026" r:id="rId131"/>
    <p:sldId id="2027" r:id="rId132"/>
    <p:sldId id="2028" r:id="rId133"/>
    <p:sldId id="2110" r:id="rId134"/>
    <p:sldId id="2050" r:id="rId135"/>
    <p:sldId id="2051" r:id="rId136"/>
    <p:sldId id="2052" r:id="rId137"/>
    <p:sldId id="2078" r:id="rId138"/>
    <p:sldId id="2079" r:id="rId139"/>
    <p:sldId id="2080" r:id="rId140"/>
    <p:sldId id="1925" r:id="rId141"/>
    <p:sldId id="1938" r:id="rId142"/>
    <p:sldId id="1924" r:id="rId143"/>
    <p:sldId id="1933" r:id="rId144"/>
    <p:sldId id="1935" r:id="rId145"/>
    <p:sldId id="1939" r:id="rId146"/>
    <p:sldId id="1959" r:id="rId147"/>
    <p:sldId id="1995" r:id="rId148"/>
    <p:sldId id="1926" r:id="rId149"/>
    <p:sldId id="1937" r:id="rId150"/>
    <p:sldId id="1944" r:id="rId151"/>
    <p:sldId id="1950" r:id="rId152"/>
    <p:sldId id="1958" r:id="rId153"/>
    <p:sldId id="1964" r:id="rId154"/>
    <p:sldId id="1960" r:id="rId155"/>
    <p:sldId id="1961" r:id="rId156"/>
    <p:sldId id="1962" r:id="rId157"/>
    <p:sldId id="1996" r:id="rId158"/>
    <p:sldId id="2038" r:id="rId159"/>
    <p:sldId id="2041" r:id="rId160"/>
    <p:sldId id="2042" r:id="rId161"/>
    <p:sldId id="1923" r:id="rId162"/>
    <p:sldId id="1851" r:id="rId163"/>
    <p:sldId id="1876" r:id="rId164"/>
    <p:sldId id="1852" r:id="rId165"/>
    <p:sldId id="1877" r:id="rId166"/>
    <p:sldId id="1849" r:id="rId167"/>
    <p:sldId id="1848" r:id="rId168"/>
    <p:sldId id="1913" r:id="rId169"/>
    <p:sldId id="1914" r:id="rId170"/>
    <p:sldId id="1915" r:id="rId171"/>
    <p:sldId id="1916" r:id="rId172"/>
    <p:sldId id="1904" r:id="rId173"/>
    <p:sldId id="1907" r:id="rId174"/>
    <p:sldId id="1905" r:id="rId175"/>
    <p:sldId id="1908" r:id="rId176"/>
    <p:sldId id="1909" r:id="rId177"/>
    <p:sldId id="1910" r:id="rId178"/>
    <p:sldId id="1911" r:id="rId179"/>
    <p:sldId id="1906" r:id="rId180"/>
    <p:sldId id="1649" r:id="rId181"/>
    <p:sldId id="1987" r:id="rId182"/>
    <p:sldId id="1990" r:id="rId183"/>
    <p:sldId id="1992" r:id="rId184"/>
    <p:sldId id="2104" r:id="rId185"/>
    <p:sldId id="2105" r:id="rId186"/>
    <p:sldId id="2106" r:id="rId187"/>
    <p:sldId id="2013" r:id="rId188"/>
    <p:sldId id="1982" r:id="rId189"/>
    <p:sldId id="2033" r:id="rId190"/>
    <p:sldId id="2035" r:id="rId191"/>
    <p:sldId id="2037" r:id="rId192"/>
    <p:sldId id="2036" r:id="rId193"/>
    <p:sldId id="2034" r:id="rId194"/>
    <p:sldId id="2086" r:id="rId195"/>
    <p:sldId id="2088" r:id="rId196"/>
    <p:sldId id="2092" r:id="rId197"/>
    <p:sldId id="2087" r:id="rId198"/>
    <p:sldId id="2089" r:id="rId199"/>
    <p:sldId id="2090" r:id="rId200"/>
    <p:sldId id="2091" r:id="rId201"/>
    <p:sldId id="2109" r:id="rId202"/>
    <p:sldId id="2095" r:id="rId203"/>
    <p:sldId id="2094" r:id="rId204"/>
    <p:sldId id="1580" r:id="rId205"/>
    <p:sldId id="1929" r:id="rId206"/>
    <p:sldId id="1934" r:id="rId207"/>
    <p:sldId id="1951" r:id="rId208"/>
    <p:sldId id="1952" r:id="rId209"/>
    <p:sldId id="1953" r:id="rId210"/>
    <p:sldId id="1956" r:id="rId211"/>
    <p:sldId id="1333" r:id="rId2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11"/>
    <p:restoredTop sz="82734"/>
  </p:normalViewPr>
  <p:slideViewPr>
    <p:cSldViewPr snapToGrid="0" snapToObjects="1">
      <p:cViewPr varScale="1">
        <p:scale>
          <a:sx n="110" d="100"/>
          <a:sy n="110" d="100"/>
        </p:scale>
        <p:origin x="184" y="208"/>
      </p:cViewPr>
      <p:guideLst/>
    </p:cSldViewPr>
  </p:slideViewPr>
  <p:notesTextViewPr>
    <p:cViewPr>
      <p:scale>
        <a:sx n="1" d="1"/>
        <a:sy n="1" d="1"/>
      </p:scale>
      <p:origin x="0" y="0"/>
    </p:cViewPr>
  </p:notesTextViewPr>
  <p:sorterViewPr>
    <p:cViewPr>
      <p:scale>
        <a:sx n="150" d="100"/>
        <a:sy n="150" d="100"/>
      </p:scale>
      <p:origin x="0" y="-4739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9AB77-0187-9C4D-8FE4-3BB0B556C1FD}" type="datetimeFigureOut">
              <a:rPr lang="en-US" smtClean="0"/>
              <a:t>6/30/26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52D18-1A53-9047-8D70-305D7E704F64}" type="slidenum">
              <a:rPr lang="en-US" smtClean="0"/>
              <a:t>‹#›</a:t>
            </a:fld>
            <a:endParaRPr lang="en-US"/>
          </a:p>
        </p:txBody>
      </p:sp>
    </p:spTree>
    <p:extLst>
      <p:ext uri="{BB962C8B-B14F-4D97-AF65-F5344CB8AC3E}">
        <p14:creationId xmlns:p14="http://schemas.microsoft.com/office/powerpoint/2010/main" val="3594427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aw.lis.virginia.gov/vacode/53.1-133.06/"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aw.lis.virginia.gov/vacode/53.1-133.06/"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aw.lis.virginia.gov/vacode/46.2-818.2/" TargetMode="External"/><Relationship Id="rId2" Type="http://schemas.openxmlformats.org/officeDocument/2006/relationships/slide" Target="../slides/slide76.xml"/><Relationship Id="rId1" Type="http://schemas.openxmlformats.org/officeDocument/2006/relationships/notesMaster" Target="../notesMasters/notesMaster1.xml"/><Relationship Id="rId6" Type="http://schemas.openxmlformats.org/officeDocument/2006/relationships/hyperlink" Target="https://law.lis.virginia.gov/vacode/46.2-920/" TargetMode="External"/><Relationship Id="rId5" Type="http://schemas.openxmlformats.org/officeDocument/2006/relationships/hyperlink" Target="https://law.lis.virginia.gov/vacode/46.2-920.1/" TargetMode="External"/><Relationship Id="rId4" Type="http://schemas.openxmlformats.org/officeDocument/2006/relationships/hyperlink" Target="https://law.lis.virginia.gov/vacode/46.2-1029.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google.com/search?client=safari&amp;rls=en&amp;q=Truck+Mounted+Attenuator+%28TMA%29&amp;ie=UTF-8&amp;oe=UTF-8&amp;ved=2ahUKEwjxmYPv9_eTAxWqhSsGHaBmM0sQgK4QegYIAQgAEAU" TargetMode="External"/><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aw.lis.virginia.gov/vacode/19.2-60.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session with this many laws was the 2020 regular session, with </a:t>
            </a:r>
            <a:r>
              <a:rPr lang="en-US" b="1" dirty="0"/>
              <a:t>1,289 statutes that became law.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Last year was 725 and 2024 was 829. The number is usually around 800. </a:t>
            </a:r>
          </a:p>
        </p:txBody>
      </p:sp>
      <p:sp>
        <p:nvSpPr>
          <p:cNvPr id="4" name="Slide Number Placeholder 3"/>
          <p:cNvSpPr>
            <a:spLocks noGrp="1"/>
          </p:cNvSpPr>
          <p:nvPr>
            <p:ph type="sldNum" sz="quarter" idx="5"/>
          </p:nvPr>
        </p:nvSpPr>
        <p:spPr/>
        <p:txBody>
          <a:bodyPr/>
          <a:lstStyle/>
          <a:p>
            <a:fld id="{C7D52D18-1A53-9047-8D70-305D7E704F64}" type="slidenum">
              <a:rPr lang="en-US" smtClean="0"/>
              <a:t>4</a:t>
            </a:fld>
            <a:endParaRPr lang="en-US"/>
          </a:p>
        </p:txBody>
      </p:sp>
    </p:spTree>
    <p:extLst>
      <p:ext uri="{BB962C8B-B14F-4D97-AF65-F5344CB8AC3E}">
        <p14:creationId xmlns:p14="http://schemas.microsoft.com/office/powerpoint/2010/main" val="215876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Rock v. Commonwealth, 76 </a:t>
            </a:r>
            <a:r>
              <a:rPr lang="en-US" sz="1200" kern="1200" dirty="0" err="1">
                <a:solidFill>
                  <a:schemeClr val="tx1"/>
                </a:solidFill>
                <a:effectLst/>
                <a:latin typeface="+mn-lt"/>
                <a:ea typeface="+mn-ea"/>
                <a:cs typeface="+mn-cs"/>
              </a:rPr>
              <a:t>Va.App</a:t>
            </a:r>
            <a:r>
              <a:rPr lang="en-US" sz="1200" kern="1200" dirty="0">
                <a:solidFill>
                  <a:schemeClr val="tx1"/>
                </a:solidFill>
                <a:effectLst/>
                <a:latin typeface="+mn-lt"/>
                <a:ea typeface="+mn-ea"/>
                <a:cs typeface="+mn-cs"/>
              </a:rPr>
              <a:t>. 419 (2023) “The court and parties therefore ha[</a:t>
            </a:r>
            <a:r>
              <a:rPr lang="en-US" sz="1200" kern="1200" dirty="0" err="1">
                <a:solidFill>
                  <a:schemeClr val="tx1"/>
                </a:solidFill>
                <a:effectLst/>
                <a:latin typeface="+mn-lt"/>
                <a:ea typeface="+mn-ea"/>
                <a:cs typeface="+mn-cs"/>
              </a:rPr>
              <a:t>ve</a:t>
            </a:r>
            <a:r>
              <a:rPr lang="en-US" sz="1200" kern="1200" dirty="0">
                <a:solidFill>
                  <a:schemeClr val="tx1"/>
                </a:solidFill>
                <a:effectLst/>
                <a:latin typeface="+mn-lt"/>
                <a:ea typeface="+mn-ea"/>
                <a:cs typeface="+mn-cs"/>
              </a:rPr>
              <a:t>] no need to ascertain whether the jurors could sit impartially in the sentencing phase of the case . . .  Nor did the jurors have any other legitimate need for information about the possible sentences the defendant could receive, as the possible sentences were irrelevant to the issue of guilt.” Id. at 431</a:t>
            </a:r>
            <a:r>
              <a:rPr lang="en-US" dirty="0">
                <a:effectLst/>
              </a:rPr>
              <a:t> </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45</a:t>
            </a:fld>
            <a:endParaRPr lang="en-US"/>
          </a:p>
        </p:txBody>
      </p:sp>
    </p:spTree>
    <p:extLst>
      <p:ext uri="{BB962C8B-B14F-4D97-AF65-F5344CB8AC3E}">
        <p14:creationId xmlns:p14="http://schemas.microsoft.com/office/powerpoint/2010/main" val="34070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 postpartum person may continue to be eligible for participation in the home/electronic incarceration program after the period of postpartum recovery, as that term is defined in § </a:t>
            </a:r>
            <a:r>
              <a:rPr lang="en-US" i="1" dirty="0">
                <a:hlinkClick r:id="rId3"/>
              </a:rPr>
              <a:t>53.1-133.06</a:t>
            </a:r>
            <a:r>
              <a:rPr lang="en-US" i="1" dirty="0"/>
              <a:t>, has ended, so long as such person remains a suitable candidate for home/electronic incarceration.</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47</a:t>
            </a:fld>
            <a:endParaRPr lang="en-US"/>
          </a:p>
        </p:txBody>
      </p:sp>
    </p:spTree>
    <p:extLst>
      <p:ext uri="{BB962C8B-B14F-4D97-AF65-F5344CB8AC3E}">
        <p14:creationId xmlns:p14="http://schemas.microsoft.com/office/powerpoint/2010/main" val="472139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1F75F-A654-3879-A594-68831A967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DD8E2-7AE5-A36B-383D-14E45B8C7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9313A-51FA-0F09-A69D-25F2268198C0}"/>
              </a:ext>
            </a:extLst>
          </p:cNvPr>
          <p:cNvSpPr>
            <a:spLocks noGrp="1"/>
          </p:cNvSpPr>
          <p:nvPr>
            <p:ph type="body" idx="1"/>
          </p:nvPr>
        </p:nvSpPr>
        <p:spPr/>
        <p:txBody>
          <a:bodyPr/>
          <a:lstStyle/>
          <a:p>
            <a:r>
              <a:rPr lang="en-US" sz="1200" dirty="0"/>
              <a:t>Such a person remains eligible for bond, as defined in § 19.2-119. </a:t>
            </a:r>
            <a:endParaRPr lang="en-US" dirty="0"/>
          </a:p>
        </p:txBody>
      </p:sp>
      <p:sp>
        <p:nvSpPr>
          <p:cNvPr id="4" name="Slide Number Placeholder 3">
            <a:extLst>
              <a:ext uri="{FF2B5EF4-FFF2-40B4-BE49-F238E27FC236}">
                <a16:creationId xmlns:a16="http://schemas.microsoft.com/office/drawing/2014/main" id="{E2D65B88-96BD-98CB-FC42-D9DF87E61018}"/>
              </a:ext>
            </a:extLst>
          </p:cNvPr>
          <p:cNvSpPr>
            <a:spLocks noGrp="1"/>
          </p:cNvSpPr>
          <p:nvPr>
            <p:ph type="sldNum" sz="quarter" idx="5"/>
          </p:nvPr>
        </p:nvSpPr>
        <p:spPr/>
        <p:txBody>
          <a:bodyPr/>
          <a:lstStyle/>
          <a:p>
            <a:fld id="{C7D52D18-1A53-9047-8D70-305D7E704F64}" type="slidenum">
              <a:rPr lang="en-US" smtClean="0"/>
              <a:t>48</a:t>
            </a:fld>
            <a:endParaRPr lang="en-US"/>
          </a:p>
        </p:txBody>
      </p:sp>
    </p:spTree>
    <p:extLst>
      <p:ext uri="{BB962C8B-B14F-4D97-AF65-F5344CB8AC3E}">
        <p14:creationId xmlns:p14="http://schemas.microsoft.com/office/powerpoint/2010/main" val="3691334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FE45E-B73D-3977-6BF6-8ECEBF9B1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3F766-CF73-5A22-388D-DE4C7C488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5DB31-26F9-2369-A1C2-39F142E395F0}"/>
              </a:ext>
            </a:extLst>
          </p:cNvPr>
          <p:cNvSpPr>
            <a:spLocks noGrp="1"/>
          </p:cNvSpPr>
          <p:nvPr>
            <p:ph type="body" idx="1"/>
          </p:nvPr>
        </p:nvSpPr>
        <p:spPr/>
        <p:txBody>
          <a:bodyPr/>
          <a:lstStyle/>
          <a:p>
            <a:r>
              <a:rPr lang="en-US" i="1" dirty="0"/>
              <a:t>A postpartum person may continue to be eligible for participation in the home/electronic incarceration program after the period of postpartum recovery, as that term is defined in § </a:t>
            </a:r>
            <a:r>
              <a:rPr lang="en-US" i="1" dirty="0">
                <a:hlinkClick r:id="rId3"/>
              </a:rPr>
              <a:t>53.1-133.06</a:t>
            </a:r>
            <a:r>
              <a:rPr lang="en-US" i="1" dirty="0"/>
              <a:t>, has ended, so long as such person remains a suitable candidate for home/electronic incarceration.</a:t>
            </a:r>
            <a:endParaRPr lang="en-US" dirty="0"/>
          </a:p>
        </p:txBody>
      </p:sp>
      <p:sp>
        <p:nvSpPr>
          <p:cNvPr id="4" name="Slide Number Placeholder 3">
            <a:extLst>
              <a:ext uri="{FF2B5EF4-FFF2-40B4-BE49-F238E27FC236}">
                <a16:creationId xmlns:a16="http://schemas.microsoft.com/office/drawing/2014/main" id="{E8E34F99-1F81-645C-4753-969C4494F54C}"/>
              </a:ext>
            </a:extLst>
          </p:cNvPr>
          <p:cNvSpPr>
            <a:spLocks noGrp="1"/>
          </p:cNvSpPr>
          <p:nvPr>
            <p:ph type="sldNum" sz="quarter" idx="5"/>
          </p:nvPr>
        </p:nvSpPr>
        <p:spPr/>
        <p:txBody>
          <a:bodyPr/>
          <a:lstStyle/>
          <a:p>
            <a:fld id="{C7D52D18-1A53-9047-8D70-305D7E704F64}" type="slidenum">
              <a:rPr lang="en-US" smtClean="0"/>
              <a:t>49</a:t>
            </a:fld>
            <a:endParaRPr lang="en-US"/>
          </a:p>
        </p:txBody>
      </p:sp>
    </p:spTree>
    <p:extLst>
      <p:ext uri="{BB962C8B-B14F-4D97-AF65-F5344CB8AC3E}">
        <p14:creationId xmlns:p14="http://schemas.microsoft.com/office/powerpoint/2010/main" val="187903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“Courthouse Personnel” is not defined in the statute. It is not clear that a deputy sheriff would qualify as “courthouse personnel,” since the Sheriff is an independent constitutional officer not employed by or in the courthouse, necessarily. </a:t>
            </a:r>
          </a:p>
        </p:txBody>
      </p:sp>
      <p:sp>
        <p:nvSpPr>
          <p:cNvPr id="4" name="Slide Number Placeholder 3"/>
          <p:cNvSpPr>
            <a:spLocks noGrp="1"/>
          </p:cNvSpPr>
          <p:nvPr>
            <p:ph type="sldNum" sz="quarter" idx="5"/>
          </p:nvPr>
        </p:nvSpPr>
        <p:spPr/>
        <p:txBody>
          <a:bodyPr/>
          <a:lstStyle/>
          <a:p>
            <a:fld id="{C7D52D18-1A53-9047-8D70-305D7E704F64}" type="slidenum">
              <a:rPr lang="en-US" smtClean="0"/>
              <a:t>72</a:t>
            </a:fld>
            <a:endParaRPr lang="en-US"/>
          </a:p>
        </p:txBody>
      </p:sp>
    </p:spTree>
    <p:extLst>
      <p:ext uri="{BB962C8B-B14F-4D97-AF65-F5344CB8AC3E}">
        <p14:creationId xmlns:p14="http://schemas.microsoft.com/office/powerpoint/2010/main" val="3321595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"Emergency vehicle" means:</a:t>
            </a:r>
          </a:p>
          <a:p>
            <a:r>
              <a:rPr lang="en-US" sz="1200" b="0" i="1" kern="1200" dirty="0">
                <a:solidFill>
                  <a:schemeClr val="tx1"/>
                </a:solidFill>
                <a:effectLst/>
                <a:latin typeface="+mn-lt"/>
                <a:ea typeface="+mn-ea"/>
                <a:cs typeface="+mn-cs"/>
              </a:rPr>
              <a:t>"Emergency vehicle" means the same as that term is defined in § </a:t>
            </a:r>
            <a:r>
              <a:rPr lang="en-US" sz="1200" b="0" i="1" u="none" strike="noStrike" kern="1200" dirty="0">
                <a:solidFill>
                  <a:schemeClr val="tx1"/>
                </a:solidFill>
                <a:effectLst/>
                <a:latin typeface="+mn-lt"/>
                <a:ea typeface="+mn-ea"/>
                <a:cs typeface="+mn-cs"/>
                <a:hlinkClick r:id="rId3"/>
              </a:rPr>
              <a:t>46.2-818.2</a:t>
            </a:r>
            <a:r>
              <a:rPr lang="en-US" sz="1200" b="0" i="1" kern="1200" dirty="0">
                <a:solidFill>
                  <a:schemeClr val="tx1"/>
                </a:solidFill>
                <a:effectLst/>
                <a:latin typeface="+mn-lt"/>
                <a:ea typeface="+mn-ea"/>
                <a:cs typeface="+mn-cs"/>
              </a:rPr>
              <a:t>. "Emergency vehicle" includes any public works or public utilities vehicle.</a:t>
            </a:r>
          </a:p>
          <a:p>
            <a:pPr fontAlgn="base"/>
            <a:r>
              <a:rPr lang="en-US" sz="1200" b="0" kern="1200" dirty="0">
                <a:solidFill>
                  <a:schemeClr val="tx1"/>
                </a:solidFill>
                <a:effectLst/>
                <a:latin typeface="+mn-lt"/>
                <a:ea typeface="+mn-ea"/>
                <a:cs typeface="+mn-cs"/>
              </a:rPr>
              <a:t>§ 46.2-818.2. Use of handheld personal communications devices in certain motor vehicles; exceptions; penalty.</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"Emergency vehicle" means:</a:t>
            </a:r>
          </a:p>
          <a:p>
            <a:pPr fontAlgn="base"/>
            <a:r>
              <a:rPr lang="en-US" sz="1200" b="0" i="0" kern="1200" dirty="0">
                <a:solidFill>
                  <a:schemeClr val="tx1"/>
                </a:solidFill>
                <a:effectLst/>
                <a:latin typeface="+mn-lt"/>
                <a:ea typeface="+mn-ea"/>
                <a:cs typeface="+mn-cs"/>
              </a:rPr>
              <a:t>1. Any law-enforcement vehicle operated by or under the direction of a federal, state, or local law-enforcement officer while engaged in the performance of official duties;</a:t>
            </a:r>
          </a:p>
          <a:p>
            <a:pPr fontAlgn="base"/>
            <a:r>
              <a:rPr lang="en-US" sz="1200" b="0" i="0" kern="1200" dirty="0">
                <a:solidFill>
                  <a:schemeClr val="tx1"/>
                </a:solidFill>
                <a:effectLst/>
                <a:latin typeface="+mn-lt"/>
                <a:ea typeface="+mn-ea"/>
                <a:cs typeface="+mn-cs"/>
              </a:rPr>
              <a:t>2. Any regional detention center vehicle operated by or under the direction of a correctional officer responding to an emergency call or operating in an emergency situation;</a:t>
            </a:r>
          </a:p>
          <a:p>
            <a:pPr fontAlgn="base"/>
            <a:r>
              <a:rPr lang="en-US" sz="1200" b="0" i="0" kern="1200" dirty="0">
                <a:solidFill>
                  <a:schemeClr val="tx1"/>
                </a:solidFill>
                <a:effectLst/>
                <a:latin typeface="+mn-lt"/>
                <a:ea typeface="+mn-ea"/>
                <a:cs typeface="+mn-cs"/>
              </a:rPr>
              <a:t>3. Any vehicle used to fight fire, including publicly owned state forest warden vehicles, when traveling in response to a fire alarm or emergency call;</a:t>
            </a:r>
          </a:p>
          <a:p>
            <a:pPr fontAlgn="base"/>
            <a:r>
              <a:rPr lang="en-US" sz="1200" b="0" i="0" kern="1200" dirty="0">
                <a:solidFill>
                  <a:schemeClr val="tx1"/>
                </a:solidFill>
                <a:effectLst/>
                <a:latin typeface="+mn-lt"/>
                <a:ea typeface="+mn-ea"/>
                <a:cs typeface="+mn-cs"/>
              </a:rPr>
              <a:t>4. Any emergency medical services vehicle designed or used for the principal purpose of supplying resuscitation or emergency relief where human life is endangered;</a:t>
            </a:r>
          </a:p>
          <a:p>
            <a:pPr fontAlgn="base"/>
            <a:r>
              <a:rPr lang="en-US" sz="1200" b="0" i="0" kern="1200" dirty="0">
                <a:solidFill>
                  <a:schemeClr val="tx1"/>
                </a:solidFill>
                <a:effectLst/>
                <a:latin typeface="+mn-lt"/>
                <a:ea typeface="+mn-ea"/>
                <a:cs typeface="+mn-cs"/>
              </a:rPr>
              <a:t>5. Any Department of Emergency Management vehicle or Office of Emergency Medical Services vehicle, when responding to an emergency call or operating in an emergency situation;</a:t>
            </a:r>
          </a:p>
          <a:p>
            <a:pPr fontAlgn="base"/>
            <a:r>
              <a:rPr lang="en-US" sz="1200" b="0" i="0" kern="1200" dirty="0">
                <a:solidFill>
                  <a:schemeClr val="tx1"/>
                </a:solidFill>
                <a:effectLst/>
                <a:latin typeface="+mn-lt"/>
                <a:ea typeface="+mn-ea"/>
                <a:cs typeface="+mn-cs"/>
              </a:rPr>
              <a:t>6. Any Department of Corrections vehicle designated by the Director of the Department of Corrections, when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responding to an emergency call at a correctional facility, (ii) participating in a drug-related investigation, (iii) pursuing escapees from a correctional facility, or (iv) responding to a request for assistance from a law-enforcement officer; and</a:t>
            </a:r>
          </a:p>
          <a:p>
            <a:pPr fontAlgn="base"/>
            <a:r>
              <a:rPr lang="en-US" sz="1200" b="0" i="0" kern="1200" dirty="0">
                <a:solidFill>
                  <a:schemeClr val="tx1"/>
                </a:solidFill>
                <a:effectLst/>
                <a:latin typeface="+mn-lt"/>
                <a:ea typeface="+mn-ea"/>
                <a:cs typeface="+mn-cs"/>
              </a:rPr>
              <a:t>7. Any vehicle authorized to be equipped with alternating, blinking, or flashing red or red and white secondary warning lights pursuant to § </a:t>
            </a:r>
            <a:r>
              <a:rPr lang="en-US" sz="1200" b="0" i="0" u="none" strike="noStrike" kern="1200" dirty="0">
                <a:solidFill>
                  <a:schemeClr val="tx1"/>
                </a:solidFill>
                <a:effectLst/>
                <a:latin typeface="+mn-lt"/>
                <a:ea typeface="+mn-ea"/>
                <a:cs typeface="+mn-cs"/>
                <a:hlinkClick r:id="rId4"/>
              </a:rPr>
              <a:t>46.2-1029.2</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 46.2-1029.2. Certain vehicles may be equipped with secondary warning lights.</a:t>
            </a:r>
          </a:p>
          <a:p>
            <a:pPr fontAlgn="base"/>
            <a:r>
              <a:rPr lang="en-US" sz="1200" kern="1200" dirty="0">
                <a:solidFill>
                  <a:schemeClr val="tx1"/>
                </a:solidFill>
                <a:effectLst/>
                <a:latin typeface="+mn-lt"/>
                <a:ea typeface="+mn-ea"/>
                <a:cs typeface="+mn-cs"/>
              </a:rPr>
              <a:t>A. For purposes of this section, "traffic incident management vehicle" means any vehicle operating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route to or at the scene of a traffic accident or similar emergency that affects the travel lanes of a highway, provided that such vehicle is a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Department of Transportation vehicle operated by an incident management coordinator or (ii) vehicle operated pursuant to the Department of Transportation safety service patrol program or a contract with the Department of Transportation that includes traffic incident management services as defined in § </a:t>
            </a:r>
            <a:r>
              <a:rPr lang="en-US" sz="1200" u="none" strike="noStrike" kern="1200" dirty="0">
                <a:solidFill>
                  <a:schemeClr val="tx1"/>
                </a:solidFill>
                <a:effectLst/>
                <a:latin typeface="+mn-lt"/>
                <a:ea typeface="+mn-ea"/>
                <a:cs typeface="+mn-cs"/>
                <a:hlinkClick r:id="rId5"/>
              </a:rPr>
              <a:t>46.2-920.1</a:t>
            </a:r>
            <a:r>
              <a:rPr lang="en-US" sz="1200" kern="1200" dirty="0">
                <a:solidFill>
                  <a:schemeClr val="tx1"/>
                </a:solidFill>
                <a:effectLst/>
                <a:latin typeface="+mn-lt"/>
                <a:ea typeface="+mn-ea"/>
                <a:cs typeface="+mn-cs"/>
              </a:rPr>
              <a:t>. The provisions of § </a:t>
            </a:r>
            <a:r>
              <a:rPr lang="en-US" sz="1200" u="none" strike="noStrike" kern="1200" dirty="0">
                <a:solidFill>
                  <a:schemeClr val="tx1"/>
                </a:solidFill>
                <a:effectLst/>
                <a:latin typeface="+mn-lt"/>
                <a:ea typeface="+mn-ea"/>
                <a:cs typeface="+mn-cs"/>
                <a:hlinkClick r:id="rId6"/>
              </a:rPr>
              <a:t>46.2-920</a:t>
            </a:r>
            <a:r>
              <a:rPr lang="en-US" sz="1200" kern="1200" dirty="0">
                <a:solidFill>
                  <a:schemeClr val="tx1"/>
                </a:solidFill>
                <a:effectLst/>
                <a:latin typeface="+mn-lt"/>
                <a:ea typeface="+mn-ea"/>
                <a:cs typeface="+mn-cs"/>
              </a:rPr>
              <a:t> shall not apply to the operation of such traffic incident management vehicle.</a:t>
            </a:r>
          </a:p>
          <a:p>
            <a:pPr fontAlgn="base"/>
            <a:r>
              <a:rPr lang="en-US" sz="1200" kern="1200" dirty="0">
                <a:solidFill>
                  <a:schemeClr val="tx1"/>
                </a:solidFill>
                <a:effectLst/>
                <a:latin typeface="+mn-lt"/>
                <a:ea typeface="+mn-ea"/>
                <a:cs typeface="+mn-cs"/>
              </a:rPr>
              <a:t>B. In addition to other lights authorized by this article, any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fire apparatus, (ii) government-owned vehicle operated on official business by a local fire chief or other local fire official, (iii) emergency medical services vehicle, or (iv) traffic incident management vehicle may be equipped with alternating, blinking, or flashing red or red and white secondary warning lights mounted inside the vehicle's taillights, headlights, or marker lights of a type approved by the Superintendent of State Police.</a:t>
            </a:r>
          </a:p>
          <a:p>
            <a:pPr fontAlgn="base"/>
            <a:r>
              <a:rPr lang="en-US" sz="1200" kern="1200" dirty="0">
                <a:solidFill>
                  <a:schemeClr val="tx1"/>
                </a:solidFill>
                <a:effectLst/>
                <a:latin typeface="+mn-lt"/>
                <a:ea typeface="+mn-ea"/>
                <a:cs typeface="+mn-cs"/>
              </a:rPr>
              <a:t>C. In order to operate a traffic incident management vehicle with lighted warning lights pursuant to this section, a traffic incident management vehicle operator shall be required to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complete an initial emergency vehicle operators course from an approved course list prepared by the Department of Fire Programs, the Office of Emergency Medical Services, or an equivalent agency and (ii) recertify as an emergency vehicle operator every two years.</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76</a:t>
            </a:fld>
            <a:endParaRPr lang="en-US"/>
          </a:p>
        </p:txBody>
      </p:sp>
    </p:spTree>
    <p:extLst>
      <p:ext uri="{BB962C8B-B14F-4D97-AF65-F5344CB8AC3E}">
        <p14:creationId xmlns:p14="http://schemas.microsoft.com/office/powerpoint/2010/main" val="33596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Current law only prohibits the display of child pornography or a grooming video or materials to a child younger than 13 years of age by a person 18 years of age or older.</a:t>
            </a: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77</a:t>
            </a:fld>
            <a:endParaRPr lang="en-US"/>
          </a:p>
        </p:txBody>
      </p:sp>
    </p:spTree>
    <p:extLst>
      <p:ext uri="{BB962C8B-B14F-4D97-AF65-F5344CB8AC3E}">
        <p14:creationId xmlns:p14="http://schemas.microsoft.com/office/powerpoint/2010/main" val="207150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Medetomidine is a tranquilizer used often in veterinary settings. Medetomidine is a similar and even more potent drug than xylazine which is unfit for human consumption and highly dangerous. Per the New York Department of Health, https://</a:t>
            </a:r>
            <a:r>
              <a:rPr lang="en-US" sz="1200" kern="1200" dirty="0" err="1">
                <a:solidFill>
                  <a:schemeClr val="tx1"/>
                </a:solidFill>
                <a:effectLst/>
                <a:latin typeface="+mn-lt"/>
                <a:ea typeface="+mn-ea"/>
                <a:cs typeface="+mn-cs"/>
              </a:rPr>
              <a:t>www.health.ny.gov</a:t>
            </a:r>
            <a:r>
              <a:rPr lang="en-US" sz="1200" kern="1200" dirty="0">
                <a:solidFill>
                  <a:schemeClr val="tx1"/>
                </a:solidFill>
                <a:effectLst/>
                <a:latin typeface="+mn-lt"/>
                <a:ea typeface="+mn-ea"/>
                <a:cs typeface="+mn-cs"/>
              </a:rPr>
              <a:t>/press/releases/2025/2025-12-19_synthetic_sedative.htm</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“Medetomidine is not an opioid, rather it is a highly potent synthetic veterinary sedative not approved for human use that is similar to, but more powerful than, xylazine. While the full clinical impact of medetomidine is still being explored, medetomidine is associated with longer, heavier sedation than opioids and with severe withdrawal symptoms beyond those with opioids.</a:t>
            </a:r>
            <a:r>
              <a:rPr lang="en-US" dirty="0">
                <a:effectLst/>
              </a:rPr>
              <a:t> </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78</a:t>
            </a:fld>
            <a:endParaRPr lang="en-US"/>
          </a:p>
        </p:txBody>
      </p:sp>
    </p:spTree>
    <p:extLst>
      <p:ext uri="{BB962C8B-B14F-4D97-AF65-F5344CB8AC3E}">
        <p14:creationId xmlns:p14="http://schemas.microsoft.com/office/powerpoint/2010/main" val="2448336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79</a:t>
            </a:fld>
            <a:endParaRPr lang="en-US"/>
          </a:p>
        </p:txBody>
      </p:sp>
    </p:spTree>
    <p:extLst>
      <p:ext uri="{BB962C8B-B14F-4D97-AF65-F5344CB8AC3E}">
        <p14:creationId xmlns:p14="http://schemas.microsoft.com/office/powerpoint/2010/main" val="802852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1" kern="1200" dirty="0">
                <a:solidFill>
                  <a:schemeClr val="tx1"/>
                </a:solidFill>
                <a:effectLst/>
                <a:latin typeface="+mn-lt"/>
                <a:ea typeface="+mn-ea"/>
                <a:cs typeface="+mn-cs"/>
              </a:rPr>
              <a:t>"Plastic</a:t>
            </a:r>
            <a:r>
              <a:rPr lang="en-US" sz="2800" b="0" i="0" kern="1200" dirty="0">
                <a:solidFill>
                  <a:schemeClr val="tx1"/>
                </a:solidFill>
                <a:effectLst/>
                <a:latin typeface="+mn-lt"/>
                <a:ea typeface="+mn-ea"/>
                <a:cs typeface="+mn-cs"/>
              </a:rPr>
              <a:t> firearm" means any firearm, including machine guns and sawed-off shotguns as defined in this chapter, containing less than 3.7 ounces of electromagnetically detectable metal in the barrel, slide, cylinder, frame</a:t>
            </a:r>
            <a:r>
              <a:rPr lang="en-US" sz="2800" b="0" i="1" kern="1200" dirty="0">
                <a:solidFill>
                  <a:schemeClr val="tx1"/>
                </a:solidFill>
                <a:effectLst/>
                <a:latin typeface="+mn-lt"/>
                <a:ea typeface="+mn-ea"/>
                <a:cs typeface="+mn-cs"/>
              </a:rPr>
              <a:t>,</a:t>
            </a:r>
            <a:r>
              <a:rPr lang="en-US" sz="2800" b="0" i="0" kern="1200" dirty="0">
                <a:solidFill>
                  <a:schemeClr val="tx1"/>
                </a:solidFill>
                <a:effectLst/>
                <a:latin typeface="+mn-lt"/>
                <a:ea typeface="+mn-ea"/>
                <a:cs typeface="+mn-cs"/>
              </a:rPr>
              <a:t> or receiver </a:t>
            </a:r>
            <a:r>
              <a:rPr lang="en-US" sz="2800" b="0" i="0" strike="sngStrike" kern="1200" dirty="0">
                <a:solidFill>
                  <a:schemeClr val="tx1"/>
                </a:solidFill>
                <a:effectLst/>
                <a:latin typeface="+mn-lt"/>
                <a:ea typeface="+mn-ea"/>
                <a:cs typeface="+mn-cs"/>
              </a:rPr>
              <a:t>of</a:t>
            </a:r>
            <a:r>
              <a:rPr lang="en-US" sz="2800" b="0" i="0" kern="1200" dirty="0">
                <a:solidFill>
                  <a:schemeClr val="tx1"/>
                </a:solidFill>
                <a:effectLst/>
                <a:latin typeface="+mn-lt"/>
                <a:ea typeface="+mn-ea"/>
                <a:cs typeface="+mn-cs"/>
              </a:rPr>
              <a:t> </a:t>
            </a:r>
            <a:r>
              <a:rPr lang="en-US" sz="2800" b="0" i="0" strike="sngStrike" kern="1200" dirty="0">
                <a:solidFill>
                  <a:schemeClr val="tx1"/>
                </a:solidFill>
                <a:effectLst/>
                <a:latin typeface="+mn-lt"/>
                <a:ea typeface="+mn-ea"/>
                <a:cs typeface="+mn-cs"/>
              </a:rPr>
              <a:t>which</a:t>
            </a:r>
            <a:r>
              <a:rPr lang="en-US" sz="2800" b="0" i="1" kern="1200" dirty="0">
                <a:solidFill>
                  <a:schemeClr val="tx1"/>
                </a:solidFill>
                <a:effectLst/>
                <a:latin typeface="+mn-lt"/>
                <a:ea typeface="+mn-ea"/>
                <a:cs typeface="+mn-cs"/>
              </a:rPr>
              <a:t> that</a:t>
            </a:r>
            <a:r>
              <a:rPr lang="en-US" sz="2800" b="0" i="0" kern="1200" dirty="0">
                <a:solidFill>
                  <a:schemeClr val="tx1"/>
                </a:solidFill>
                <a:effectLst/>
                <a:latin typeface="+mn-lt"/>
                <a:ea typeface="+mn-ea"/>
                <a:cs typeface="+mn-cs"/>
              </a:rPr>
              <a:t>, when subjected to inspection by</a:t>
            </a:r>
            <a:r>
              <a:rPr lang="en-US" sz="2800" b="0" i="1" kern="1200" dirty="0">
                <a:solidFill>
                  <a:schemeClr val="tx1"/>
                </a:solidFill>
                <a:effectLst/>
                <a:latin typeface="+mn-lt"/>
                <a:ea typeface="+mn-ea"/>
                <a:cs typeface="+mn-cs"/>
              </a:rPr>
              <a:t> the types of detection devices, including</a:t>
            </a:r>
            <a:r>
              <a:rPr lang="en-US" sz="2800" b="0" i="0" kern="1200" dirty="0">
                <a:solidFill>
                  <a:schemeClr val="tx1"/>
                </a:solidFill>
                <a:effectLst/>
                <a:latin typeface="+mn-lt"/>
                <a:ea typeface="+mn-ea"/>
                <a:cs typeface="+mn-cs"/>
              </a:rPr>
              <a:t> X-ray machines</a:t>
            </a:r>
            <a:r>
              <a:rPr lang="en-US" sz="2800" b="0" i="1" kern="1200" dirty="0">
                <a:solidFill>
                  <a:schemeClr val="tx1"/>
                </a:solidFill>
                <a:effectLst/>
                <a:latin typeface="+mn-lt"/>
                <a:ea typeface="+mn-ea"/>
                <a:cs typeface="+mn-cs"/>
              </a:rPr>
              <a:t>,</a:t>
            </a:r>
            <a:r>
              <a:rPr lang="en-US" sz="2800" b="0" i="0" kern="1200" dirty="0">
                <a:solidFill>
                  <a:schemeClr val="tx1"/>
                </a:solidFill>
                <a:effectLst/>
                <a:latin typeface="+mn-lt"/>
                <a:ea typeface="+mn-ea"/>
                <a:cs typeface="+mn-cs"/>
              </a:rPr>
              <a:t> commonly used at airports</a:t>
            </a:r>
            <a:r>
              <a:rPr lang="en-US" sz="2800" b="0" i="1" kern="1200" dirty="0">
                <a:solidFill>
                  <a:schemeClr val="tx1"/>
                </a:solidFill>
                <a:effectLst/>
                <a:latin typeface="+mn-lt"/>
                <a:ea typeface="+mn-ea"/>
                <a:cs typeface="+mn-cs"/>
              </a:rPr>
              <a:t>, government buildings, schools, correctional facilities, and other locations for security screening</a:t>
            </a:r>
            <a:r>
              <a:rPr lang="en-US" sz="2800" b="0" i="0" kern="1200" dirty="0">
                <a:solidFill>
                  <a:schemeClr val="tx1"/>
                </a:solidFill>
                <a:effectLst/>
                <a:latin typeface="+mn-lt"/>
                <a:ea typeface="+mn-ea"/>
                <a:cs typeface="+mn-cs"/>
              </a:rPr>
              <a:t>, does not generate an image that accurately depicts its shape.</a:t>
            </a:r>
          </a:p>
          <a:p>
            <a:br>
              <a:rPr lang="en-US" sz="2800" dirty="0"/>
            </a:br>
            <a:endParaRPr lang="en-US" sz="2800" dirty="0"/>
          </a:p>
        </p:txBody>
      </p:sp>
      <p:sp>
        <p:nvSpPr>
          <p:cNvPr id="4" name="Slide Number Placeholder 3"/>
          <p:cNvSpPr>
            <a:spLocks noGrp="1"/>
          </p:cNvSpPr>
          <p:nvPr>
            <p:ph type="sldNum" sz="quarter" idx="5"/>
          </p:nvPr>
        </p:nvSpPr>
        <p:spPr/>
        <p:txBody>
          <a:bodyPr/>
          <a:lstStyle/>
          <a:p>
            <a:fld id="{C7D52D18-1A53-9047-8D70-305D7E704F64}" type="slidenum">
              <a:rPr lang="en-US" smtClean="0"/>
              <a:t>81</a:t>
            </a:fld>
            <a:endParaRPr lang="en-US"/>
          </a:p>
        </p:txBody>
      </p:sp>
    </p:spTree>
    <p:extLst>
      <p:ext uri="{BB962C8B-B14F-4D97-AF65-F5344CB8AC3E}">
        <p14:creationId xmlns:p14="http://schemas.microsoft.com/office/powerpoint/2010/main" val="352609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Statute now states: "money" does not include virtual currency. – HOWEVER – note that if the wallet company or exchange handles ACTUAL money, they will be regulated.</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9</a:t>
            </a:fld>
            <a:endParaRPr lang="en-US"/>
          </a:p>
        </p:txBody>
      </p:sp>
    </p:spTree>
    <p:extLst>
      <p:ext uri="{BB962C8B-B14F-4D97-AF65-F5344CB8AC3E}">
        <p14:creationId xmlns:p14="http://schemas.microsoft.com/office/powerpoint/2010/main" val="3352996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 Nothing in this section shall be construed to place any restriction on the content of any message that anyone may wish to communicate to anyone else, either inside or outside a reproductive health care facility.</a:t>
            </a:r>
          </a:p>
          <a:p>
            <a:r>
              <a:rPr lang="en-US" i="1" dirty="0"/>
              <a:t>Bill has definitions for most of its terms.</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92</a:t>
            </a:fld>
            <a:endParaRPr lang="en-US"/>
          </a:p>
        </p:txBody>
      </p:sp>
    </p:spTree>
    <p:extLst>
      <p:ext uri="{BB962C8B-B14F-4D97-AF65-F5344CB8AC3E}">
        <p14:creationId xmlns:p14="http://schemas.microsoft.com/office/powerpoint/2010/main" val="3152588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As used in this subsection, "willfully fails to appear" means intentional conduct for the purpose of avoiding the judicial process. Prior isolated instances of nonappearance, including convictions based on such nonappearance, are not evidence that a failure to appear was willful; however, a prior pattern of recurrent and purposeful conduct to evade prosecution may be considered factors in assessing willfulness. In determining whether a nonappearance was willful, the court shall consider mitigating circumstances, including (</a:t>
            </a:r>
            <a:r>
              <a:rPr lang="en-US" sz="1600" b="0" i="0" kern="1200" dirty="0" err="1">
                <a:solidFill>
                  <a:schemeClr val="tx1"/>
                </a:solidFill>
                <a:effectLst/>
                <a:latin typeface="+mn-lt"/>
                <a:ea typeface="+mn-ea"/>
                <a:cs typeface="+mn-cs"/>
              </a:rPr>
              <a:t>i</a:t>
            </a:r>
            <a:r>
              <a:rPr lang="en-US" sz="1600" b="0" i="0" kern="1200" dirty="0">
                <a:solidFill>
                  <a:schemeClr val="tx1"/>
                </a:solidFill>
                <a:effectLst/>
                <a:latin typeface="+mn-lt"/>
                <a:ea typeface="+mn-ea"/>
                <a:cs typeface="+mn-cs"/>
              </a:rPr>
              <a:t>) an illness, an injury, or any other unforeseen medical condition; (ii) unforeseen transportation problems; (iii) an inability to obtain adequate dependent care; and (iv) any affirmative steps taken by a person to communicate or remedy his failure to appear before any court or judicial officer as required.</a:t>
            </a:r>
            <a:endParaRPr lang="en-US" sz="1600" i="0" dirty="0"/>
          </a:p>
        </p:txBody>
      </p:sp>
      <p:sp>
        <p:nvSpPr>
          <p:cNvPr id="4" name="Slide Number Placeholder 3"/>
          <p:cNvSpPr>
            <a:spLocks noGrp="1"/>
          </p:cNvSpPr>
          <p:nvPr>
            <p:ph type="sldNum" sz="quarter" idx="5"/>
          </p:nvPr>
        </p:nvSpPr>
        <p:spPr/>
        <p:txBody>
          <a:bodyPr/>
          <a:lstStyle/>
          <a:p>
            <a:fld id="{C7D52D18-1A53-9047-8D70-305D7E704F64}" type="slidenum">
              <a:rPr lang="en-US" smtClean="0"/>
              <a:t>98</a:t>
            </a:fld>
            <a:endParaRPr lang="en-US"/>
          </a:p>
        </p:txBody>
      </p:sp>
    </p:spTree>
    <p:extLst>
      <p:ext uri="{BB962C8B-B14F-4D97-AF65-F5344CB8AC3E}">
        <p14:creationId xmlns:p14="http://schemas.microsoft.com/office/powerpoint/2010/main" val="3503383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C8155-21DD-7054-BBBC-D8BBE962D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1852A-CBCA-C368-F494-F52CC3D52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E945F-5292-9C22-54BE-EC1016EC9A39}"/>
              </a:ext>
            </a:extLst>
          </p:cNvPr>
          <p:cNvSpPr>
            <a:spLocks noGrp="1"/>
          </p:cNvSpPr>
          <p:nvPr>
            <p:ph type="body" idx="1"/>
          </p:nvPr>
        </p:nvSpPr>
        <p:spPr/>
        <p:txBody>
          <a:bodyPr/>
          <a:lstStyle/>
          <a:p>
            <a:r>
              <a:rPr lang="en-US" sz="1600" b="0" i="0" kern="1200" dirty="0">
                <a:solidFill>
                  <a:schemeClr val="tx1"/>
                </a:solidFill>
                <a:effectLst/>
                <a:latin typeface="+mn-lt"/>
                <a:ea typeface="+mn-ea"/>
                <a:cs typeface="+mn-cs"/>
              </a:rPr>
              <a:t>As used in this subsection, "willfully fails to appear" means intentional conduct for the purpose of avoiding the judicial process. Prior isolated instances of nonappearance, including convictions based on such nonappearance, are not evidence that a failure to appear was willful; however, a prior pattern of recurrent and purposeful conduct to evade prosecution may be considered factors in assessing willfulness. In determining whether a nonappearance was willful, the court shall consider mitigating circumstances, including (</a:t>
            </a:r>
            <a:r>
              <a:rPr lang="en-US" sz="1600" b="0" i="0" kern="1200" dirty="0" err="1">
                <a:solidFill>
                  <a:schemeClr val="tx1"/>
                </a:solidFill>
                <a:effectLst/>
                <a:latin typeface="+mn-lt"/>
                <a:ea typeface="+mn-ea"/>
                <a:cs typeface="+mn-cs"/>
              </a:rPr>
              <a:t>i</a:t>
            </a:r>
            <a:r>
              <a:rPr lang="en-US" sz="1600" b="0" i="0" kern="1200" dirty="0">
                <a:solidFill>
                  <a:schemeClr val="tx1"/>
                </a:solidFill>
                <a:effectLst/>
                <a:latin typeface="+mn-lt"/>
                <a:ea typeface="+mn-ea"/>
                <a:cs typeface="+mn-cs"/>
              </a:rPr>
              <a:t>) an illness, an injury, or any other unforeseen medical condition; (ii) unforeseen transportation problems; (iii) an inability to obtain adequate dependent care; and (iv) any affirmative steps taken by a person to communicate or remedy his failure to appear before any court or judicial officer as required.</a:t>
            </a:r>
            <a:endParaRPr lang="en-US" sz="1600" i="0" dirty="0"/>
          </a:p>
        </p:txBody>
      </p:sp>
      <p:sp>
        <p:nvSpPr>
          <p:cNvPr id="4" name="Slide Number Placeholder 3">
            <a:extLst>
              <a:ext uri="{FF2B5EF4-FFF2-40B4-BE49-F238E27FC236}">
                <a16:creationId xmlns:a16="http://schemas.microsoft.com/office/drawing/2014/main" id="{F5EA9C57-8205-8D1A-182B-664A8FEC23A8}"/>
              </a:ext>
            </a:extLst>
          </p:cNvPr>
          <p:cNvSpPr>
            <a:spLocks noGrp="1"/>
          </p:cNvSpPr>
          <p:nvPr>
            <p:ph type="sldNum" sz="quarter" idx="5"/>
          </p:nvPr>
        </p:nvSpPr>
        <p:spPr/>
        <p:txBody>
          <a:bodyPr/>
          <a:lstStyle/>
          <a:p>
            <a:fld id="{C7D52D18-1A53-9047-8D70-305D7E704F64}" type="slidenum">
              <a:rPr lang="en-US" smtClean="0"/>
              <a:t>99</a:t>
            </a:fld>
            <a:endParaRPr lang="en-US"/>
          </a:p>
        </p:txBody>
      </p:sp>
    </p:spTree>
    <p:extLst>
      <p:ext uri="{BB962C8B-B14F-4D97-AF65-F5344CB8AC3E}">
        <p14:creationId xmlns:p14="http://schemas.microsoft.com/office/powerpoint/2010/main" val="3225330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100</a:t>
            </a:fld>
            <a:endParaRPr lang="en-US"/>
          </a:p>
        </p:txBody>
      </p:sp>
    </p:spTree>
    <p:extLst>
      <p:ext uri="{BB962C8B-B14F-4D97-AF65-F5344CB8AC3E}">
        <p14:creationId xmlns:p14="http://schemas.microsoft.com/office/powerpoint/2010/main" val="2995218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What if It is an AI image? </a:t>
            </a:r>
          </a:p>
          <a:p>
            <a:r>
              <a:rPr lang="en-US" dirty="0"/>
              <a:t>Arguable…</a:t>
            </a:r>
          </a:p>
        </p:txBody>
      </p:sp>
      <p:sp>
        <p:nvSpPr>
          <p:cNvPr id="4" name="Slide Number Placeholder 3"/>
          <p:cNvSpPr>
            <a:spLocks noGrp="1"/>
          </p:cNvSpPr>
          <p:nvPr>
            <p:ph type="sldNum" sz="quarter" idx="5"/>
          </p:nvPr>
        </p:nvSpPr>
        <p:spPr/>
        <p:txBody>
          <a:bodyPr/>
          <a:lstStyle/>
          <a:p>
            <a:fld id="{C7D52D18-1A53-9047-8D70-305D7E704F64}" type="slidenum">
              <a:rPr lang="en-US" smtClean="0"/>
              <a:t>102</a:t>
            </a:fld>
            <a:endParaRPr lang="en-US"/>
          </a:p>
        </p:txBody>
      </p:sp>
    </p:spTree>
    <p:extLst>
      <p:ext uri="{BB962C8B-B14F-4D97-AF65-F5344CB8AC3E}">
        <p14:creationId xmlns:p14="http://schemas.microsoft.com/office/powerpoint/2010/main" val="2747659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109</a:t>
            </a:fld>
            <a:endParaRPr lang="en-US"/>
          </a:p>
        </p:txBody>
      </p:sp>
    </p:spTree>
    <p:extLst>
      <p:ext uri="{BB962C8B-B14F-4D97-AF65-F5344CB8AC3E}">
        <p14:creationId xmlns:p14="http://schemas.microsoft.com/office/powerpoint/2010/main" val="153926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122</a:t>
            </a:fld>
            <a:endParaRPr lang="en-US"/>
          </a:p>
        </p:txBody>
      </p:sp>
    </p:spTree>
    <p:extLst>
      <p:ext uri="{BB962C8B-B14F-4D97-AF65-F5344CB8AC3E}">
        <p14:creationId xmlns:p14="http://schemas.microsoft.com/office/powerpoint/2010/main" val="3161860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version of statute applied only in: Cities of Alexandria, Chesapeake, Fairfax, Falls Church, Newport News, Norfolk, Richmond, or Virginia Beach or in the Counties of Arlington, Fairfax, Henrico, Loudoun, or Prince William.</a:t>
            </a:r>
          </a:p>
        </p:txBody>
      </p:sp>
      <p:sp>
        <p:nvSpPr>
          <p:cNvPr id="4" name="Slide Number Placeholder 3"/>
          <p:cNvSpPr>
            <a:spLocks noGrp="1"/>
          </p:cNvSpPr>
          <p:nvPr>
            <p:ph type="sldNum" sz="quarter" idx="5"/>
          </p:nvPr>
        </p:nvSpPr>
        <p:spPr/>
        <p:txBody>
          <a:bodyPr/>
          <a:lstStyle/>
          <a:p>
            <a:fld id="{C7D52D18-1A53-9047-8D70-305D7E704F64}" type="slidenum">
              <a:rPr lang="en-US" smtClean="0"/>
              <a:t>125</a:t>
            </a:fld>
            <a:endParaRPr lang="en-US"/>
          </a:p>
        </p:txBody>
      </p:sp>
    </p:spTree>
    <p:extLst>
      <p:ext uri="{BB962C8B-B14F-4D97-AF65-F5344CB8AC3E}">
        <p14:creationId xmlns:p14="http://schemas.microsoft.com/office/powerpoint/2010/main" val="1162532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 standard, unmodified Mini-14 or SKS rifle, even with a high-capacity magazine, would be lawful to carry. Governor tried to change that, but GA refused. </a:t>
            </a:r>
          </a:p>
        </p:txBody>
      </p:sp>
      <p:sp>
        <p:nvSpPr>
          <p:cNvPr id="4" name="Slide Number Placeholder 3"/>
          <p:cNvSpPr>
            <a:spLocks noGrp="1"/>
          </p:cNvSpPr>
          <p:nvPr>
            <p:ph type="sldNum" sz="quarter" idx="5"/>
          </p:nvPr>
        </p:nvSpPr>
        <p:spPr/>
        <p:txBody>
          <a:bodyPr/>
          <a:lstStyle/>
          <a:p>
            <a:fld id="{C7D52D18-1A53-9047-8D70-305D7E704F64}" type="slidenum">
              <a:rPr lang="en-US" smtClean="0"/>
              <a:t>126</a:t>
            </a:fld>
            <a:endParaRPr lang="en-US"/>
          </a:p>
        </p:txBody>
      </p:sp>
    </p:spTree>
    <p:extLst>
      <p:ext uri="{BB962C8B-B14F-4D97-AF65-F5344CB8AC3E}">
        <p14:creationId xmlns:p14="http://schemas.microsoft.com/office/powerpoint/2010/main" val="105787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When the GA passed this originally, they wrote in that exception #2 would not apply – but the Governor vetoed that and the GA adopted this version instead</a:t>
            </a:r>
          </a:p>
        </p:txBody>
      </p:sp>
      <p:sp>
        <p:nvSpPr>
          <p:cNvPr id="4" name="Slide Number Placeholder 3"/>
          <p:cNvSpPr>
            <a:spLocks noGrp="1"/>
          </p:cNvSpPr>
          <p:nvPr>
            <p:ph type="sldNum" sz="quarter" idx="5"/>
          </p:nvPr>
        </p:nvSpPr>
        <p:spPr/>
        <p:txBody>
          <a:bodyPr/>
          <a:lstStyle/>
          <a:p>
            <a:fld id="{C7D52D18-1A53-9047-8D70-305D7E704F64}" type="slidenum">
              <a:rPr lang="en-US" smtClean="0"/>
              <a:t>128</a:t>
            </a:fld>
            <a:endParaRPr lang="en-US"/>
          </a:p>
        </p:txBody>
      </p:sp>
    </p:spTree>
    <p:extLst>
      <p:ext uri="{BB962C8B-B14F-4D97-AF65-F5344CB8AC3E}">
        <p14:creationId xmlns:p14="http://schemas.microsoft.com/office/powerpoint/2010/main" val="1320898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AARP-sponsored bill that is similar to others around the US. </a:t>
            </a:r>
          </a:p>
          <a:p>
            <a:r>
              <a:rPr lang="en-US" dirty="0"/>
              <a:t>It does NOT override local ordinances </a:t>
            </a:r>
          </a:p>
        </p:txBody>
      </p:sp>
      <p:sp>
        <p:nvSpPr>
          <p:cNvPr id="4" name="Slide Number Placeholder 3"/>
          <p:cNvSpPr>
            <a:spLocks noGrp="1"/>
          </p:cNvSpPr>
          <p:nvPr>
            <p:ph type="sldNum" sz="quarter" idx="5"/>
          </p:nvPr>
        </p:nvSpPr>
        <p:spPr/>
        <p:txBody>
          <a:bodyPr/>
          <a:lstStyle/>
          <a:p>
            <a:fld id="{C7D52D18-1A53-9047-8D70-305D7E704F64}" type="slidenum">
              <a:rPr lang="en-US" smtClean="0"/>
              <a:t>10</a:t>
            </a:fld>
            <a:endParaRPr lang="en-US"/>
          </a:p>
        </p:txBody>
      </p:sp>
    </p:spTree>
    <p:extLst>
      <p:ext uri="{BB962C8B-B14F-4D97-AF65-F5344CB8AC3E}">
        <p14:creationId xmlns:p14="http://schemas.microsoft.com/office/powerpoint/2010/main" val="2784023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GA removed “the Harbormaster of the City of Hopewell” in 2020. </a:t>
            </a:r>
          </a:p>
        </p:txBody>
      </p:sp>
      <p:sp>
        <p:nvSpPr>
          <p:cNvPr id="4" name="Slide Number Placeholder 3"/>
          <p:cNvSpPr>
            <a:spLocks noGrp="1"/>
          </p:cNvSpPr>
          <p:nvPr>
            <p:ph type="sldNum" sz="quarter" idx="5"/>
          </p:nvPr>
        </p:nvSpPr>
        <p:spPr/>
        <p:txBody>
          <a:bodyPr/>
          <a:lstStyle/>
          <a:p>
            <a:fld id="{C7D52D18-1A53-9047-8D70-305D7E704F64}" type="slidenum">
              <a:rPr lang="en-US" smtClean="0"/>
              <a:t>132</a:t>
            </a:fld>
            <a:endParaRPr lang="en-US"/>
          </a:p>
        </p:txBody>
      </p:sp>
    </p:spTree>
    <p:extLst>
      <p:ext uri="{BB962C8B-B14F-4D97-AF65-F5344CB8AC3E}">
        <p14:creationId xmlns:p14="http://schemas.microsoft.com/office/powerpoint/2010/main" val="3645062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“lawful shooting range” is not defined in the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a:t>
            </a:r>
            <a:r>
              <a:rPr lang="en-US" b="1" dirty="0"/>
              <a:t>§ 15.2-917</a:t>
            </a:r>
            <a:r>
              <a:rPr lang="en-US" dirty="0"/>
              <a:t>C. States that for purposes of this section, "sport shooting range" means an area or structure designed for the use of rifles, shotguns, pistols, silhouettes, skeet, trap, black powder, or any other similar sport shooting.</a:t>
            </a:r>
          </a:p>
        </p:txBody>
      </p:sp>
      <p:sp>
        <p:nvSpPr>
          <p:cNvPr id="4" name="Slide Number Placeholder 3"/>
          <p:cNvSpPr>
            <a:spLocks noGrp="1"/>
          </p:cNvSpPr>
          <p:nvPr>
            <p:ph type="sldNum" sz="quarter" idx="5"/>
          </p:nvPr>
        </p:nvSpPr>
        <p:spPr/>
        <p:txBody>
          <a:bodyPr/>
          <a:lstStyle/>
          <a:p>
            <a:fld id="{C7D52D18-1A53-9047-8D70-305D7E704F64}" type="slidenum">
              <a:rPr lang="en-US" smtClean="0"/>
              <a:t>136</a:t>
            </a:fld>
            <a:endParaRPr lang="en-US"/>
          </a:p>
        </p:txBody>
      </p:sp>
    </p:spTree>
    <p:extLst>
      <p:ext uri="{BB962C8B-B14F-4D97-AF65-F5344CB8AC3E}">
        <p14:creationId xmlns:p14="http://schemas.microsoft.com/office/powerpoint/2010/main" val="1428380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attenuator truck, commonly known as a </a:t>
            </a:r>
            <a:r>
              <a:rPr lang="en-US" sz="1200" kern="1200" dirty="0">
                <a:solidFill>
                  <a:schemeClr val="tx1"/>
                </a:solidFill>
                <a:effectLst/>
                <a:latin typeface="+mn-lt"/>
                <a:ea typeface="+mn-ea"/>
                <a:cs typeface="+mn-cs"/>
                <a:hlinkClick r:id="rId3"/>
              </a:rPr>
              <a:t>Truck Mounted Attenuator (TMA)</a:t>
            </a:r>
            <a:r>
              <a:rPr lang="en-US" dirty="0"/>
              <a:t>, is a specialized safety vehicle with a rear-mounted cushioning device designed to absorb a colliding vehicle's kinetic energy, protecting road workers and motorists. It acts as a mobile shield in work zones, preventing fatal crashes during highway maintenance, construction, and emergency response.</a:t>
            </a:r>
            <a:r>
              <a:rPr lang="en-US" sz="1200" b="0" i="0" kern="1200" dirty="0">
                <a:solidFill>
                  <a:schemeClr val="tx1"/>
                </a:solidFill>
                <a:effectLst/>
                <a:latin typeface="+mn-lt"/>
                <a:ea typeface="+mn-ea"/>
                <a:cs typeface="+mn-cs"/>
              </a:rPr>
              <a:t> </a:t>
            </a:r>
            <a:br>
              <a:rPr lang="en-US" dirty="0"/>
            </a:b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146</a:t>
            </a:fld>
            <a:endParaRPr lang="en-US"/>
          </a:p>
        </p:txBody>
      </p:sp>
    </p:spTree>
    <p:extLst>
      <p:ext uri="{BB962C8B-B14F-4D97-AF65-F5344CB8AC3E}">
        <p14:creationId xmlns:p14="http://schemas.microsoft.com/office/powerpoint/2010/main" val="2677452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52D18-1A53-9047-8D70-305D7E704F64}" type="slidenum">
              <a:rPr lang="en-US" smtClean="0"/>
              <a:t>147</a:t>
            </a:fld>
            <a:endParaRPr lang="en-US"/>
          </a:p>
        </p:txBody>
      </p:sp>
    </p:spTree>
    <p:extLst>
      <p:ext uri="{BB962C8B-B14F-4D97-AF65-F5344CB8AC3E}">
        <p14:creationId xmlns:p14="http://schemas.microsoft.com/office/powerpoint/2010/main" val="37430859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 The provisions of this section shall not apply to the use of live streaming to report an emergency or the commission of a crime.</a:t>
            </a:r>
          </a:p>
          <a:p>
            <a:endParaRPr lang="en-US" i="1" dirty="0"/>
          </a:p>
          <a:p>
            <a:r>
              <a:rPr lang="en-US" i="1" dirty="0"/>
              <a:t>F. Nothing in this section shall be construed to (</a:t>
            </a:r>
            <a:r>
              <a:rPr lang="en-US" i="1" dirty="0" err="1"/>
              <a:t>i</a:t>
            </a:r>
            <a:r>
              <a:rPr lang="en-US" i="1" dirty="0"/>
              <a:t>) authorize the warrantless search of electronic devices, (ii) prohibit the use of any dashboard camera that is not used for purposes of live streaming, or (iii) prohibit the use of any manufacturer or fleet safety systems that record video but do not transmit real-time content.</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159</a:t>
            </a:fld>
            <a:endParaRPr lang="en-US"/>
          </a:p>
        </p:txBody>
      </p:sp>
    </p:spTree>
    <p:extLst>
      <p:ext uri="{BB962C8B-B14F-4D97-AF65-F5344CB8AC3E}">
        <p14:creationId xmlns:p14="http://schemas.microsoft.com/office/powerpoint/2010/main" val="1212818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176</a:t>
            </a:fld>
            <a:endParaRPr lang="en-US"/>
          </a:p>
        </p:txBody>
      </p:sp>
    </p:spTree>
    <p:extLst>
      <p:ext uri="{BB962C8B-B14F-4D97-AF65-F5344CB8AC3E}">
        <p14:creationId xmlns:p14="http://schemas.microsoft.com/office/powerpoint/2010/main" val="2917522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Finally, the bill provides restrictions on the use of restraint related to the transportation of a minor for the purposes outlined in the bill for Department employees</a:t>
            </a: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183</a:t>
            </a:fld>
            <a:endParaRPr lang="en-US"/>
          </a:p>
        </p:txBody>
      </p:sp>
    </p:spTree>
    <p:extLst>
      <p:ext uri="{BB962C8B-B14F-4D97-AF65-F5344CB8AC3E}">
        <p14:creationId xmlns:p14="http://schemas.microsoft.com/office/powerpoint/2010/main" val="1151795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bill directs the Department of Criminal Justice Services to adopt regulations to provide law-enforcement officers with basic medical training, including emergency first aid training.</a:t>
            </a:r>
          </a:p>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188</a:t>
            </a:fld>
            <a:endParaRPr lang="en-US"/>
          </a:p>
        </p:txBody>
      </p:sp>
    </p:spTree>
    <p:extLst>
      <p:ext uri="{BB962C8B-B14F-4D97-AF65-F5344CB8AC3E}">
        <p14:creationId xmlns:p14="http://schemas.microsoft.com/office/powerpoint/2010/main" val="598668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Ch. 1131 and Ch.1132 have different terms and definitions, so DLS will have to reconcile the language. </a:t>
            </a:r>
          </a:p>
        </p:txBody>
      </p:sp>
      <p:sp>
        <p:nvSpPr>
          <p:cNvPr id="4" name="Slide Number Placeholder 3"/>
          <p:cNvSpPr>
            <a:spLocks noGrp="1"/>
          </p:cNvSpPr>
          <p:nvPr>
            <p:ph type="sldNum" sz="quarter" idx="5"/>
          </p:nvPr>
        </p:nvSpPr>
        <p:spPr/>
        <p:txBody>
          <a:bodyPr/>
          <a:lstStyle/>
          <a:p>
            <a:fld id="{C7D52D18-1A53-9047-8D70-305D7E704F64}" type="slidenum">
              <a:rPr lang="en-US" smtClean="0"/>
              <a:t>194</a:t>
            </a:fld>
            <a:endParaRPr lang="en-US"/>
          </a:p>
        </p:txBody>
      </p:sp>
    </p:spTree>
    <p:extLst>
      <p:ext uri="{BB962C8B-B14F-4D97-AF65-F5344CB8AC3E}">
        <p14:creationId xmlns:p14="http://schemas.microsoft.com/office/powerpoint/2010/main" val="2245488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198</a:t>
            </a:fld>
            <a:endParaRPr lang="en-US"/>
          </a:p>
        </p:txBody>
      </p:sp>
    </p:spTree>
    <p:extLst>
      <p:ext uri="{BB962C8B-B14F-4D97-AF65-F5344CB8AC3E}">
        <p14:creationId xmlns:p14="http://schemas.microsoft.com/office/powerpoint/2010/main" val="219019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requires </a:t>
            </a:r>
            <a:r>
              <a:rPr lang="en-US" sz="1200" b="0" i="0" kern="1200" dirty="0">
                <a:solidFill>
                  <a:schemeClr val="tx1"/>
                </a:solidFill>
                <a:effectLst/>
                <a:latin typeface="+mn-lt"/>
                <a:ea typeface="+mn-ea"/>
                <a:cs typeface="+mn-cs"/>
              </a:rPr>
              <a:t>DCJS.</a:t>
            </a:r>
            <a:r>
              <a:rPr lang="en-US" sz="1200" b="0" i="1" kern="1200" dirty="0">
                <a:solidFill>
                  <a:schemeClr val="tx1"/>
                </a:solidFill>
                <a:effectLst/>
                <a:latin typeface="+mn-lt"/>
                <a:ea typeface="+mn-ea"/>
                <a:cs typeface="+mn-cs"/>
              </a:rPr>
              <a:t> ”In consultation with the Virginia Indigent Defense Commission and the Virginia Association of Commonwealth's Attorneys, establish a model policy for the operation of unmanned aircraft systems, pursuant to § </a:t>
            </a:r>
            <a:r>
              <a:rPr lang="en-US" sz="1200" b="0" i="1" u="none" strike="noStrike" kern="1200" dirty="0">
                <a:solidFill>
                  <a:schemeClr val="tx1"/>
                </a:solidFill>
                <a:effectLst/>
                <a:latin typeface="+mn-lt"/>
                <a:ea typeface="+mn-ea"/>
                <a:cs typeface="+mn-cs"/>
                <a:hlinkClick r:id="rId3"/>
              </a:rPr>
              <a:t>19.2-60.1</a:t>
            </a:r>
            <a:r>
              <a:rPr lang="en-US" sz="1200" b="0" i="1" kern="1200" dirty="0">
                <a:solidFill>
                  <a:schemeClr val="tx1"/>
                </a:solidFill>
                <a:effectLst/>
                <a:latin typeface="+mn-lt"/>
                <a:ea typeface="+mn-ea"/>
                <a:cs typeface="+mn-cs"/>
              </a:rPr>
              <a:t>, by any state or local law-enforcement agency or sheriff's office. Such model policy shall be made available on the Department's website; “</a:t>
            </a:r>
            <a:endParaRPr lang="en-US" sz="1200" b="0" i="0"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11</a:t>
            </a:fld>
            <a:endParaRPr lang="en-US"/>
          </a:p>
        </p:txBody>
      </p:sp>
    </p:spTree>
    <p:extLst>
      <p:ext uri="{BB962C8B-B14F-4D97-AF65-F5344CB8AC3E}">
        <p14:creationId xmlns:p14="http://schemas.microsoft.com/office/powerpoint/2010/main" val="1690268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63CE7-4A13-6EE8-FA82-79B275E99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8AA37-CD6F-D21C-6858-4E8D539AA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F82B7-B1AA-90FE-A1BB-78697E6C3A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269440-59BD-D0FF-7D60-9C5BBA61C64E}"/>
              </a:ext>
            </a:extLst>
          </p:cNvPr>
          <p:cNvSpPr>
            <a:spLocks noGrp="1"/>
          </p:cNvSpPr>
          <p:nvPr>
            <p:ph type="sldNum" sz="quarter" idx="5"/>
          </p:nvPr>
        </p:nvSpPr>
        <p:spPr/>
        <p:txBody>
          <a:bodyPr/>
          <a:lstStyle/>
          <a:p>
            <a:fld id="{C7D52D18-1A53-9047-8D70-305D7E704F64}" type="slidenum">
              <a:rPr lang="en-US" smtClean="0"/>
              <a:t>199</a:t>
            </a:fld>
            <a:endParaRPr lang="en-US"/>
          </a:p>
        </p:txBody>
      </p:sp>
    </p:spTree>
    <p:extLst>
      <p:ext uri="{BB962C8B-B14F-4D97-AF65-F5344CB8AC3E}">
        <p14:creationId xmlns:p14="http://schemas.microsoft.com/office/powerpoint/2010/main" val="2444457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particular section appears to violate the </a:t>
            </a:r>
            <a:r>
              <a:rPr lang="en-US" sz="1200" kern="1200" dirty="0">
                <a:solidFill>
                  <a:schemeClr val="tx1"/>
                </a:solidFill>
                <a:effectLst/>
                <a:latin typeface="+mn-lt"/>
                <a:ea typeface="+mn-ea"/>
                <a:cs typeface="+mn-cs"/>
              </a:rPr>
              <a:t>intergovernmental immunity doctrine, which prohibits “state laws that either ‘</a:t>
            </a:r>
            <a:r>
              <a:rPr lang="en-US" sz="1200" kern="1200" dirty="0" err="1">
                <a:solidFill>
                  <a:schemeClr val="tx1"/>
                </a:solidFill>
                <a:effectLst/>
                <a:latin typeface="+mn-lt"/>
                <a:ea typeface="+mn-ea"/>
                <a:cs typeface="+mn-cs"/>
              </a:rPr>
              <a:t>regulat</a:t>
            </a:r>
            <a:r>
              <a:rPr lang="en-US" sz="1200" kern="1200" dirty="0">
                <a:solidFill>
                  <a:schemeClr val="tx1"/>
                </a:solidFill>
                <a:effectLst/>
                <a:latin typeface="+mn-lt"/>
                <a:ea typeface="+mn-ea"/>
                <a:cs typeface="+mn-cs"/>
              </a:rPr>
              <a:t>[e] the United States directly or </a:t>
            </a:r>
            <a:r>
              <a:rPr lang="en-US" sz="1200" kern="1200" dirty="0" err="1">
                <a:solidFill>
                  <a:schemeClr val="tx1"/>
                </a:solidFill>
                <a:effectLst/>
                <a:latin typeface="+mn-lt"/>
                <a:ea typeface="+mn-ea"/>
                <a:cs typeface="+mn-cs"/>
              </a:rPr>
              <a:t>discriminat</a:t>
            </a:r>
            <a:r>
              <a:rPr lang="en-US" sz="1200" kern="1200" dirty="0">
                <a:solidFill>
                  <a:schemeClr val="tx1"/>
                </a:solidFill>
                <a:effectLst/>
                <a:latin typeface="+mn-lt"/>
                <a:ea typeface="+mn-ea"/>
                <a:cs typeface="+mn-cs"/>
              </a:rPr>
              <a:t>[e] against the Federal Government or those with whom it deals.’” United States v. Washington, 596 U.S. 832, 838 (2022).</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203</a:t>
            </a:fld>
            <a:endParaRPr lang="en-US"/>
          </a:p>
        </p:txBody>
      </p:sp>
    </p:spTree>
    <p:extLst>
      <p:ext uri="{BB962C8B-B14F-4D97-AF65-F5344CB8AC3E}">
        <p14:creationId xmlns:p14="http://schemas.microsoft.com/office/powerpoint/2010/main" val="2655911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207</a:t>
            </a:fld>
            <a:endParaRPr lang="en-US"/>
          </a:p>
        </p:txBody>
      </p:sp>
    </p:spTree>
    <p:extLst>
      <p:ext uri="{BB962C8B-B14F-4D97-AF65-F5344CB8AC3E}">
        <p14:creationId xmlns:p14="http://schemas.microsoft.com/office/powerpoint/2010/main" val="3961755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208</a:t>
            </a:fld>
            <a:endParaRPr lang="en-US"/>
          </a:p>
        </p:txBody>
      </p:sp>
    </p:spTree>
    <p:extLst>
      <p:ext uri="{BB962C8B-B14F-4D97-AF65-F5344CB8AC3E}">
        <p14:creationId xmlns:p14="http://schemas.microsoft.com/office/powerpoint/2010/main" val="34941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bill requires a copy of the order to be served on the parent or guardian of the minor at any address where the minor resides or the local board of social services in the case where the minor is the subject of a dependency or court-approved out-of-home placement. </a:t>
            </a:r>
          </a:p>
        </p:txBody>
      </p:sp>
      <p:sp>
        <p:nvSpPr>
          <p:cNvPr id="4" name="Slide Number Placeholder 3"/>
          <p:cNvSpPr>
            <a:spLocks noGrp="1"/>
          </p:cNvSpPr>
          <p:nvPr>
            <p:ph type="sldNum" sz="quarter" idx="5"/>
          </p:nvPr>
        </p:nvSpPr>
        <p:spPr/>
        <p:txBody>
          <a:bodyPr/>
          <a:lstStyle/>
          <a:p>
            <a:fld id="{C7D52D18-1A53-9047-8D70-305D7E704F64}" type="slidenum">
              <a:rPr lang="en-US" smtClean="0"/>
              <a:t>14</a:t>
            </a:fld>
            <a:endParaRPr lang="en-US"/>
          </a:p>
        </p:txBody>
      </p:sp>
    </p:spTree>
    <p:extLst>
      <p:ext uri="{BB962C8B-B14F-4D97-AF65-F5344CB8AC3E}">
        <p14:creationId xmlns:p14="http://schemas.microsoft.com/office/powerpoint/2010/main" val="122667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15</a:t>
            </a:fld>
            <a:endParaRPr lang="en-US"/>
          </a:p>
        </p:txBody>
      </p:sp>
    </p:spTree>
    <p:extLst>
      <p:ext uri="{BB962C8B-B14F-4D97-AF65-F5344CB8AC3E}">
        <p14:creationId xmlns:p14="http://schemas.microsoft.com/office/powerpoint/2010/main" val="3873889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28</a:t>
            </a:fld>
            <a:endParaRPr lang="en-US"/>
          </a:p>
        </p:txBody>
      </p:sp>
    </p:spTree>
    <p:extLst>
      <p:ext uri="{BB962C8B-B14F-4D97-AF65-F5344CB8AC3E}">
        <p14:creationId xmlns:p14="http://schemas.microsoft.com/office/powerpoint/2010/main" val="374011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introduced, this bill was a recommendation of the Virginia Commission on Youth.</a:t>
            </a:r>
          </a:p>
          <a:p>
            <a:pPr rtl="0"/>
            <a:r>
              <a:rPr lang="en-US" sz="1200" dirty="0"/>
              <a:t>Per Andrew Rice: </a:t>
            </a:r>
            <a:r>
              <a:rPr lang="en-US" sz="1200" b="0" i="0" kern="1200" dirty="0">
                <a:solidFill>
                  <a:schemeClr val="tx1"/>
                </a:solidFill>
                <a:effectLst/>
                <a:latin typeface="+mn-lt"/>
                <a:ea typeface="+mn-ea"/>
                <a:cs typeface="+mn-cs"/>
              </a:rPr>
              <a:t>There isn’t a </a:t>
            </a:r>
            <a:r>
              <a:rPr lang="en-US" sz="1200" b="0" i="0" kern="1200" dirty="0" err="1">
                <a:solidFill>
                  <a:schemeClr val="tx1"/>
                </a:solidFill>
                <a:effectLst/>
                <a:latin typeface="+mn-lt"/>
                <a:ea typeface="+mn-ea"/>
                <a:cs typeface="+mn-cs"/>
              </a:rPr>
              <a:t>vcc</a:t>
            </a:r>
            <a:r>
              <a:rPr lang="en-US" sz="1200" b="0" i="0" kern="1200" dirty="0">
                <a:solidFill>
                  <a:schemeClr val="tx1"/>
                </a:solidFill>
                <a:effectLst/>
                <a:latin typeface="+mn-lt"/>
                <a:ea typeface="+mn-ea"/>
                <a:cs typeface="+mn-cs"/>
              </a:rPr>
              <a:t> or device to allow DJJ to put the matter back in front of the court. The court loses jurisdiction on indeterminate commitments after 30 days since it’s a final order. There is no statute or VCC that would allow the matter to be placed back in front of the judge. Practically DJJ doesn’t know what it’s going to file. This doesn’t effect LOS calculating, but commonwealths could see more kids coming back since DJJ was allowed to extend their time for bad behavior or not meeting milestones with out court input. </a:t>
            </a:r>
          </a:p>
          <a:p>
            <a:br>
              <a:rPr lang="en-US" dirty="0"/>
            </a:b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39</a:t>
            </a:fld>
            <a:endParaRPr lang="en-US"/>
          </a:p>
        </p:txBody>
      </p:sp>
    </p:spTree>
    <p:extLst>
      <p:ext uri="{BB962C8B-B14F-4D97-AF65-F5344CB8AC3E}">
        <p14:creationId xmlns:p14="http://schemas.microsoft.com/office/powerpoint/2010/main" val="246654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Virginia Law, § 37.2-100, “Developmental disability” means a” severe, chronic disability of an individual that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is attributable to a mental or physical impairment, or a combination of mental and physical impairments, other than a sole diagnosis of mental illness; (ii) is manifested before the individual reaches 22 years of age; (iii) is likely to continue indefinitely; (iv) results in substantial functional limitations in three or more of the following areas of major life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activity: self-care, receptive and expressive language, learning, mobility, self-direction, capacity for independent living, or economic self-sufficiency; and (v) reflects the individual’s need for a combination and sequence of special interdisciplinary or generic services, individualized supports, or other forms of assistance that are of lifelong or extended duration and are individually planned and coordinated. An individual from birth to age nine, inclusive, who has a substantial developmental delay or specific congenital or acquired condition may be considered to have a developmental disability without meeting three or more of the criteria described in clauses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through (v) if the individual, without services and supports, has a high probability of meeting those criteria later in life.”</a:t>
            </a:r>
            <a:r>
              <a:rPr lang="en-US" dirty="0">
                <a:effectLst/>
              </a:rPr>
              <a:t> </a:t>
            </a:r>
            <a:endParaRPr lang="en-US" dirty="0"/>
          </a:p>
        </p:txBody>
      </p:sp>
      <p:sp>
        <p:nvSpPr>
          <p:cNvPr id="4" name="Slide Number Placeholder 3"/>
          <p:cNvSpPr>
            <a:spLocks noGrp="1"/>
          </p:cNvSpPr>
          <p:nvPr>
            <p:ph type="sldNum" sz="quarter" idx="5"/>
          </p:nvPr>
        </p:nvSpPr>
        <p:spPr/>
        <p:txBody>
          <a:bodyPr/>
          <a:lstStyle/>
          <a:p>
            <a:fld id="{C7D52D18-1A53-9047-8D70-305D7E704F64}" type="slidenum">
              <a:rPr lang="en-US" smtClean="0"/>
              <a:t>40</a:t>
            </a:fld>
            <a:endParaRPr lang="en-US"/>
          </a:p>
        </p:txBody>
      </p:sp>
    </p:spTree>
    <p:extLst>
      <p:ext uri="{BB962C8B-B14F-4D97-AF65-F5344CB8AC3E}">
        <p14:creationId xmlns:p14="http://schemas.microsoft.com/office/powerpoint/2010/main" val="106859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36003529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042E9B3-C803-544A-BE00-95AA5A881CB0}" type="datetimeFigureOut">
              <a:rPr lang="en-US" smtClean="0"/>
              <a:t>6/30/26</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D9DC34D-C334-3A42-848D-AF988A0F3C8E}" type="slidenum">
              <a:rPr lang="en-US" smtClean="0"/>
              <a:t>‹#›</a:t>
            </a:fld>
            <a:endParaRPr lang="en-US"/>
          </a:p>
        </p:txBody>
      </p:sp>
    </p:spTree>
    <p:extLst>
      <p:ext uri="{BB962C8B-B14F-4D97-AF65-F5344CB8AC3E}">
        <p14:creationId xmlns:p14="http://schemas.microsoft.com/office/powerpoint/2010/main" val="2943394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42E9B3-C803-544A-BE00-95AA5A881CB0}" type="datetimeFigureOut">
              <a:rPr lang="en-US" smtClean="0"/>
              <a:t>6/30/26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232715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42E9B3-C803-544A-BE00-95AA5A881CB0}" type="datetimeFigureOut">
              <a:rPr lang="en-US" smtClean="0"/>
              <a:t>6/30/26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DC34D-C334-3A42-848D-AF988A0F3C8E}" type="slidenum">
              <a:rPr lang="en-US" smtClean="0"/>
              <a:t>‹#›</a:t>
            </a:fld>
            <a:endParaRPr lang="en-US"/>
          </a:p>
        </p:txBody>
      </p:sp>
    </p:spTree>
    <p:extLst>
      <p:ext uri="{BB962C8B-B14F-4D97-AF65-F5344CB8AC3E}">
        <p14:creationId xmlns:p14="http://schemas.microsoft.com/office/powerpoint/2010/main" val="243203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8" name="Group"/>
          <p:cNvGrpSpPr/>
          <p:nvPr/>
        </p:nvGrpSpPr>
        <p:grpSpPr>
          <a:xfrm>
            <a:off x="-2" y="-332914"/>
            <a:ext cx="12192003" cy="7190914"/>
            <a:chOff x="0" y="0"/>
            <a:chExt cx="9144000" cy="7190913"/>
          </a:xfrm>
        </p:grpSpPr>
        <p:sp>
          <p:nvSpPr>
            <p:cNvPr id="2" name="Rectangle"/>
            <p:cNvSpPr/>
            <p:nvPr/>
          </p:nvSpPr>
          <p:spPr>
            <a:xfrm>
              <a:off x="0" y="810750"/>
              <a:ext cx="9144001" cy="1154114"/>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sz="1800"/>
              </a:pPr>
              <a:endParaRPr sz="1800"/>
            </a:p>
          </p:txBody>
        </p:sp>
        <p:sp>
          <p:nvSpPr>
            <p:cNvPr id="3" name="Cacback"/>
            <p:cNvSpPr/>
            <p:nvPr/>
          </p:nvSpPr>
          <p:spPr>
            <a:xfrm>
              <a:off x="0" y="332913"/>
              <a:ext cx="1776413" cy="6858001"/>
            </a:xfrm>
            <a:prstGeom prst="rect">
              <a:avLst/>
            </a:prstGeom>
            <a:blipFill rotWithShape="1">
              <a:blip r:embed="rId6"/>
              <a:srcRect/>
              <a:tile tx="0" ty="0" sx="100000" sy="100000" flip="none" algn="tl"/>
            </a:blipFill>
            <a:ln w="12700" cap="flat">
              <a:noFill/>
              <a:miter lim="400000"/>
            </a:ln>
            <a:effectLst/>
          </p:spPr>
          <p:txBody>
            <a:bodyPr wrap="square" lIns="45719" tIns="45719" rIns="45719" bIns="45719" numCol="1" anchor="ctr">
              <a:noAutofit/>
            </a:bodyPr>
            <a:lstStyle/>
            <a:p>
              <a:pPr>
                <a:defRPr sz="1800"/>
              </a:pPr>
              <a:endParaRPr sz="1800"/>
            </a:p>
          </p:txBody>
        </p:sp>
        <p:grpSp>
          <p:nvGrpSpPr>
            <p:cNvPr id="16" name="Group"/>
            <p:cNvGrpSpPr/>
            <p:nvPr/>
          </p:nvGrpSpPr>
          <p:grpSpPr>
            <a:xfrm>
              <a:off x="97113" y="-1"/>
              <a:ext cx="7917001" cy="1667505"/>
              <a:chOff x="0" y="0"/>
              <a:chExt cx="7916999" cy="1667503"/>
            </a:xfrm>
          </p:grpSpPr>
          <p:sp>
            <p:nvSpPr>
              <p:cNvPr id="4" name="Shape"/>
              <p:cNvSpPr/>
              <p:nvPr/>
            </p:nvSpPr>
            <p:spPr>
              <a:xfrm rot="21092569">
                <a:off x="11546" y="1154968"/>
                <a:ext cx="1547850" cy="271464"/>
              </a:xfrm>
              <a:custGeom>
                <a:avLst/>
                <a:gdLst/>
                <a:ahLst/>
                <a:cxnLst>
                  <a:cxn ang="0">
                    <a:pos x="wd2" y="hd2"/>
                  </a:cxn>
                  <a:cxn ang="5400000">
                    <a:pos x="wd2" y="hd2"/>
                  </a:cxn>
                  <a:cxn ang="10800000">
                    <a:pos x="wd2" y="hd2"/>
                  </a:cxn>
                  <a:cxn ang="16200000">
                    <a:pos x="wd2" y="hd2"/>
                  </a:cxn>
                </a:cxnLst>
                <a:rect l="0" t="0" r="r" b="b"/>
                <a:pathLst>
                  <a:path w="19887" h="21474" extrusionOk="0">
                    <a:moveTo>
                      <a:pt x="19887" y="0"/>
                    </a:moveTo>
                    <a:cubicBezTo>
                      <a:pt x="9362" y="5651"/>
                      <a:pt x="4222" y="14065"/>
                      <a:pt x="1285" y="18084"/>
                    </a:cubicBezTo>
                    <a:cubicBezTo>
                      <a:pt x="-1713" y="21600"/>
                      <a:pt x="1408" y="18460"/>
                      <a:pt x="1897" y="21474"/>
                    </a:cubicBezTo>
                    <a:cubicBezTo>
                      <a:pt x="4997" y="18963"/>
                      <a:pt x="5201" y="12433"/>
                      <a:pt x="19887" y="3014"/>
                    </a:cubicBezTo>
                    <a:cubicBezTo>
                      <a:pt x="19887" y="3014"/>
                      <a:pt x="19887" y="0"/>
                      <a:pt x="19887" y="0"/>
                    </a:cubicBezTo>
                    <a:close/>
                  </a:path>
                </a:pathLst>
              </a:custGeom>
              <a:gradFill flip="none" rotWithShape="1">
                <a:gsLst>
                  <a:gs pos="0">
                    <a:srgbClr val="006600"/>
                  </a:gs>
                  <a:gs pos="100000">
                    <a:schemeClr val="accent1"/>
                  </a:gs>
                </a:gsLst>
                <a:lin ang="10800000" scaled="0"/>
              </a:gradFill>
              <a:ln w="12700" cap="flat">
                <a:noFill/>
                <a:miter lim="400000"/>
              </a:ln>
              <a:effectLst/>
            </p:spPr>
            <p:txBody>
              <a:bodyPr wrap="square" lIns="45719" tIns="45719" rIns="45719" bIns="45719" numCol="1" anchor="ctr">
                <a:noAutofit/>
              </a:bodyPr>
              <a:lstStyle/>
              <a:p>
                <a:pPr>
                  <a:defRPr>
                    <a:latin typeface="+mn-lt"/>
                    <a:ea typeface="+mn-ea"/>
                    <a:cs typeface="+mn-cs"/>
                    <a:sym typeface="Times New Roman"/>
                  </a:defRPr>
                </a:pPr>
                <a:endParaRPr sz="2400"/>
              </a:p>
            </p:txBody>
          </p:sp>
          <p:sp>
            <p:nvSpPr>
              <p:cNvPr id="5" name="Shape"/>
              <p:cNvSpPr/>
              <p:nvPr/>
            </p:nvSpPr>
            <p:spPr>
              <a:xfrm rot="21092569">
                <a:off x="1760079" y="446809"/>
                <a:ext cx="6133360" cy="773885"/>
              </a:xfrm>
              <a:custGeom>
                <a:avLst/>
                <a:gdLst/>
                <a:ahLst/>
                <a:cxnLst>
                  <a:cxn ang="0">
                    <a:pos x="wd2" y="hd2"/>
                  </a:cxn>
                  <a:cxn ang="5400000">
                    <a:pos x="wd2" y="hd2"/>
                  </a:cxn>
                  <a:cxn ang="10800000">
                    <a:pos x="wd2" y="hd2"/>
                  </a:cxn>
                  <a:cxn ang="16200000">
                    <a:pos x="wd2" y="hd2"/>
                  </a:cxn>
                </a:cxnLst>
                <a:rect l="0" t="0" r="r" b="b"/>
                <a:pathLst>
                  <a:path w="20246" h="16714" extrusionOk="0">
                    <a:moveTo>
                      <a:pt x="0" y="2108"/>
                    </a:moveTo>
                    <a:cubicBezTo>
                      <a:pt x="1336" y="1903"/>
                      <a:pt x="8835" y="-4886"/>
                      <a:pt x="18571" y="7045"/>
                    </a:cubicBezTo>
                    <a:cubicBezTo>
                      <a:pt x="21600" y="11023"/>
                      <a:pt x="19672" y="16165"/>
                      <a:pt x="19284" y="16714"/>
                    </a:cubicBezTo>
                    <a:cubicBezTo>
                      <a:pt x="19284" y="16714"/>
                      <a:pt x="19085" y="16577"/>
                      <a:pt x="18948" y="16508"/>
                    </a:cubicBezTo>
                    <a:cubicBezTo>
                      <a:pt x="19273" y="16097"/>
                      <a:pt x="21579" y="11845"/>
                      <a:pt x="18519" y="7731"/>
                    </a:cubicBezTo>
                    <a:cubicBezTo>
                      <a:pt x="10632" y="-1526"/>
                      <a:pt x="3647" y="463"/>
                      <a:pt x="89" y="3034"/>
                    </a:cubicBezTo>
                    <a:cubicBezTo>
                      <a:pt x="89" y="3034"/>
                      <a:pt x="0" y="2108"/>
                      <a:pt x="0" y="2108"/>
                    </a:cubicBezTo>
                    <a:close/>
                  </a:path>
                </a:pathLst>
              </a:custGeom>
              <a:solidFill>
                <a:srgbClr val="006600"/>
              </a:solidFill>
              <a:ln w="12700" cap="flat">
                <a:noFill/>
                <a:miter lim="400000"/>
              </a:ln>
              <a:effectLst/>
            </p:spPr>
            <p:txBody>
              <a:bodyPr wrap="square" lIns="45719" tIns="45719" rIns="45719" bIns="45719" numCol="1" anchor="ctr">
                <a:noAutofit/>
              </a:bodyPr>
              <a:lstStyle/>
              <a:p>
                <a:pPr>
                  <a:defRPr>
                    <a:latin typeface="+mn-lt"/>
                    <a:ea typeface="+mn-ea"/>
                    <a:cs typeface="+mn-cs"/>
                    <a:sym typeface="Times New Roman"/>
                  </a:defRPr>
                </a:pPr>
                <a:endParaRPr sz="2400"/>
              </a:p>
            </p:txBody>
          </p:sp>
          <p:grpSp>
            <p:nvGrpSpPr>
              <p:cNvPr id="15" name="Group"/>
              <p:cNvGrpSpPr/>
              <p:nvPr/>
            </p:nvGrpSpPr>
            <p:grpSpPr>
              <a:xfrm>
                <a:off x="1487211" y="850438"/>
                <a:ext cx="304801" cy="304801"/>
                <a:chOff x="0" y="0"/>
                <a:chExt cx="304800" cy="304800"/>
              </a:xfrm>
            </p:grpSpPr>
            <p:sp>
              <p:nvSpPr>
                <p:cNvPr id="6" name="Circle"/>
                <p:cNvSpPr/>
                <p:nvPr/>
              </p:nvSpPr>
              <p:spPr>
                <a:xfrm>
                  <a:off x="0" y="0"/>
                  <a:ext cx="304800" cy="304800"/>
                </a:xfrm>
                <a:prstGeom prst="ellipse">
                  <a:avLst/>
                </a:prstGeom>
                <a:gradFill flip="none" rotWithShape="1">
                  <a:gsLst>
                    <a:gs pos="0">
                      <a:srgbClr val="006600"/>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7" name="Circle"/>
                <p:cNvSpPr/>
                <p:nvPr/>
              </p:nvSpPr>
              <p:spPr>
                <a:xfrm>
                  <a:off x="152400" y="80962"/>
                  <a:ext cx="74613" cy="76201"/>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8" name="Circle"/>
                <p:cNvSpPr/>
                <p:nvPr/>
              </p:nvSpPr>
              <p:spPr>
                <a:xfrm>
                  <a:off x="47625" y="38100"/>
                  <a:ext cx="74613" cy="76200"/>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9" name="Circle"/>
                <p:cNvSpPr/>
                <p:nvPr/>
              </p:nvSpPr>
              <p:spPr>
                <a:xfrm>
                  <a:off x="47625" y="123825"/>
                  <a:ext cx="74613" cy="76200"/>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10" name="Circle"/>
                <p:cNvSpPr/>
                <p:nvPr/>
              </p:nvSpPr>
              <p:spPr>
                <a:xfrm>
                  <a:off x="119062" y="152400"/>
                  <a:ext cx="74613" cy="76200"/>
                </a:xfrm>
                <a:prstGeom prst="ellipse">
                  <a:avLst/>
                </a:prstGeom>
                <a:gradFill flip="none" rotWithShape="1">
                  <a:gsLst>
                    <a:gs pos="0">
                      <a:srgbClr val="FFFFCC"/>
                    </a:gs>
                    <a:gs pos="100000">
                      <a:srgbClr val="0066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11" name="Circle"/>
                <p:cNvSpPr/>
                <p:nvPr/>
              </p:nvSpPr>
              <p:spPr>
                <a:xfrm>
                  <a:off x="214312" y="142875"/>
                  <a:ext cx="74613" cy="76200"/>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12" name="Circle"/>
                <p:cNvSpPr/>
                <p:nvPr/>
              </p:nvSpPr>
              <p:spPr>
                <a:xfrm>
                  <a:off x="138112" y="214312"/>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13" name="Circle"/>
                <p:cNvSpPr/>
                <p:nvPr/>
              </p:nvSpPr>
              <p:spPr>
                <a:xfrm>
                  <a:off x="47625" y="200025"/>
                  <a:ext cx="74613" cy="76200"/>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sp>
              <p:nvSpPr>
                <p:cNvPr id="14" name="Circle"/>
                <p:cNvSpPr/>
                <p:nvPr/>
              </p:nvSpPr>
              <p:spPr>
                <a:xfrm>
                  <a:off x="133350" y="4762"/>
                  <a:ext cx="74613" cy="76201"/>
                </a:xfrm>
                <a:prstGeom prst="ellipse">
                  <a:avLst/>
                </a:prstGeom>
                <a:gradFill flip="none" rotWithShape="1">
                  <a:gsLst>
                    <a:gs pos="0">
                      <a:srgbClr val="FFFFCC"/>
                    </a:gs>
                    <a:gs pos="100000">
                      <a:srgbClr val="000000"/>
                    </a:gs>
                  </a:gsLst>
                  <a:path path="circle">
                    <a:fillToRect l="37721" t="-19636" r="62278" b="119636"/>
                  </a:path>
                </a:gradFill>
                <a:ln w="12700" cap="flat">
                  <a:noFill/>
                  <a:miter lim="400000"/>
                </a:ln>
                <a:effectLst/>
              </p:spPr>
              <p:txBody>
                <a:bodyPr wrap="square" lIns="45719" tIns="45719" rIns="45719" bIns="45719" numCol="1" anchor="ctr">
                  <a:noAutofit/>
                </a:bodyPr>
                <a:lstStyle/>
                <a:p>
                  <a:pPr>
                    <a:defRPr sz="1800"/>
                  </a:pPr>
                  <a:endParaRPr sz="1800"/>
                </a:p>
              </p:txBody>
            </p:sp>
          </p:grpSp>
        </p:grpSp>
        <p:sp>
          <p:nvSpPr>
            <p:cNvPr id="17" name="Rectangle"/>
            <p:cNvSpPr/>
            <p:nvPr/>
          </p:nvSpPr>
          <p:spPr>
            <a:xfrm>
              <a:off x="676275" y="2214100"/>
              <a:ext cx="1112838" cy="4976814"/>
            </a:xfrm>
            <a:prstGeom prst="rect">
              <a:avLst/>
            </a:prstGeom>
            <a:solidFill>
              <a:srgbClr val="FFFFFF">
                <a:alpha val="50195"/>
              </a:srgbClr>
            </a:solidFill>
            <a:ln w="12700" cap="flat">
              <a:noFill/>
              <a:miter lim="400000"/>
            </a:ln>
            <a:effectLst/>
          </p:spPr>
          <p:txBody>
            <a:bodyPr wrap="square" lIns="45719" tIns="45719" rIns="45719" bIns="45719" numCol="1" anchor="ctr">
              <a:noAutofit/>
            </a:bodyPr>
            <a:lstStyle/>
            <a:p>
              <a:pPr>
                <a:defRPr sz="1800"/>
              </a:pPr>
              <a:endParaRPr sz="1800"/>
            </a:p>
          </p:txBody>
        </p:sp>
      </p:grpSp>
      <p:sp>
        <p:nvSpPr>
          <p:cNvPr id="19" name="Title Text"/>
          <p:cNvSpPr txBox="1">
            <a:spLocks noGrp="1"/>
          </p:cNvSpPr>
          <p:nvPr>
            <p:ph type="title"/>
          </p:nvPr>
        </p:nvSpPr>
        <p:spPr>
          <a:xfrm>
            <a:off x="609600" y="92075"/>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20"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buBlip>
                <a:blip r:embed="rId7"/>
              </a:buBlip>
            </a:lvl1pPr>
          </a:lstStyle>
          <a:p>
            <a:r>
              <a:t>Body Level One</a:t>
            </a:r>
          </a:p>
          <a:p>
            <a:pPr lvl="1"/>
            <a:r>
              <a:t>Body Level Two</a:t>
            </a:r>
          </a:p>
          <a:p>
            <a:pPr lvl="2"/>
            <a:r>
              <a:t>Body Level Three</a:t>
            </a:r>
          </a:p>
          <a:p>
            <a:pPr lvl="3"/>
            <a:r>
              <a:t>Body Level Four</a:t>
            </a:r>
          </a:p>
          <a:p>
            <a:pPr lvl="4"/>
            <a:r>
              <a:t>Body Level Five</a:t>
            </a:r>
          </a:p>
        </p:txBody>
      </p:sp>
      <p:sp>
        <p:nvSpPr>
          <p:cNvPr id="21" name="Slide Number"/>
          <p:cNvSpPr txBox="1">
            <a:spLocks noGrp="1"/>
          </p:cNvSpPr>
          <p:nvPr>
            <p:ph type="sldNum" sz="quarter" idx="2"/>
          </p:nvPr>
        </p:nvSpPr>
        <p:spPr>
          <a:xfrm>
            <a:off x="11004132" y="6248400"/>
            <a:ext cx="273470" cy="307777"/>
          </a:xfrm>
          <a:prstGeom prst="rect">
            <a:avLst/>
          </a:prstGeom>
          <a:ln w="12700">
            <a:miter lim="400000"/>
          </a:ln>
        </p:spPr>
        <p:txBody>
          <a:bodyPr wrap="none" lIns="45719" rIns="45719">
            <a:spAutoFit/>
          </a:bodyPr>
          <a:lstStyle>
            <a:lvl1pPr algn="r">
              <a:defRPr sz="1400"/>
            </a:lvl1pPr>
          </a:lstStyle>
          <a:p>
            <a:fld id="{CD9DC34D-C334-3A42-848D-AF988A0F3C8E}" type="slidenum">
              <a:rPr lang="en-US" smtClean="0"/>
              <a:t>‹#›</a:t>
            </a:fld>
            <a:endParaRPr lang="en-US"/>
          </a:p>
        </p:txBody>
      </p:sp>
    </p:spTree>
    <p:extLst>
      <p:ext uri="{BB962C8B-B14F-4D97-AF65-F5344CB8AC3E}">
        <p14:creationId xmlns:p14="http://schemas.microsoft.com/office/powerpoint/2010/main" val="1620088340"/>
      </p:ext>
    </p:extLst>
  </p:cSld>
  <p:clrMap bg1="lt1" tx1="dk1" bg2="lt2" tx2="dk2" accent1="accent1" accent2="accent2" accent3="accent3" accent4="accent4" accent5="accent5" accent6="accent6" hlink="hlink" folHlink="folHlink"/>
  <p:sldLayoutIdLst>
    <p:sldLayoutId id="2147484062" r:id="rId1"/>
    <p:sldLayoutId id="2147484064" r:id="rId2"/>
    <p:sldLayoutId id="2147484065" r:id="rId3"/>
    <p:sldLayoutId id="214748406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1pPr>
      <a:lvl2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2pPr>
      <a:lvl3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3pPr>
      <a:lvl4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4pPr>
      <a:lvl5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5pPr>
      <a:lvl6pPr marL="0" marR="0" indent="4572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6pPr>
      <a:lvl7pPr marL="0" marR="0" indent="9144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7pPr>
      <a:lvl8pPr marL="0" marR="0" indent="13716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8pPr>
      <a:lvl9pPr marL="0" marR="0" indent="18288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9pPr>
    </p:titleStyle>
    <p:bodyStyle>
      <a:lvl1pPr marL="342900" marR="0" indent="-342900" algn="l" defTabSz="914400" rtl="0" eaLnBrk="1" latinLnBrk="0" hangingPunct="1">
        <a:lnSpc>
          <a:spcPct val="100000"/>
        </a:lnSpc>
        <a:spcBef>
          <a:spcPts val="700"/>
        </a:spcBef>
        <a:spcAft>
          <a:spcPts val="0"/>
        </a:spcAft>
        <a:buClrTx/>
        <a:buSzPct val="100000"/>
        <a:buFontTx/>
        <a:buBlip>
          <a:blip r:embed="rId7"/>
        </a:buBlip>
        <a:tabLst/>
        <a:defRPr sz="3200" b="0" i="0" u="none" strike="noStrike" cap="none" spc="0" baseline="0">
          <a:solidFill>
            <a:srgbClr val="000000"/>
          </a:solidFill>
          <a:uFillTx/>
          <a:latin typeface="Arial Narrow"/>
          <a:ea typeface="Arial Narrow"/>
          <a:cs typeface="Arial Narrow"/>
          <a:sym typeface="Arial Narrow"/>
        </a:defRPr>
      </a:lvl1pPr>
      <a:lvl2pPr marL="783771" marR="0" indent="-326571"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2pPr>
      <a:lvl3pPr marL="1219200" marR="0" indent="-3048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3pPr>
      <a:lvl4pPr marL="1737360" marR="0" indent="-36576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4pPr>
      <a:lvl5pPr marL="22352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5pPr>
      <a:lvl6pPr marL="26924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6pPr>
      <a:lvl7pPr marL="31496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7pPr>
      <a:lvl8pPr marL="36068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8pPr>
      <a:lvl9pPr marL="40640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9pPr>
    </p:bodyStyle>
    <p:otherStyle>
      <a:lvl1pPr marL="0" marR="0" indent="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1pPr>
      <a:lvl2pPr marL="0" marR="0" indent="45720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2pPr>
      <a:lvl3pPr marL="0" marR="0" indent="91440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3pPr>
      <a:lvl4pPr marL="0" marR="0" indent="137160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4pPr>
      <a:lvl5pPr marL="0" marR="0" indent="182880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5pPr>
      <a:lvl6pPr marL="0" marR="0" indent="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6pPr>
      <a:lvl7pPr marL="0" marR="0" indent="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7pPr>
      <a:lvl8pPr marL="0" marR="0" indent="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8pPr>
      <a:lvl9pPr marL="0" marR="0" indent="0" algn="r" defTabSz="914400" rtl="0" eaLnBrk="1" latinLnBrk="0" hangingPunct="1">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Narrow"/>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lis.virginia.gov/lis.htm"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84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BC0B-47B0-054F-A7F6-ED060D3B2E77}"/>
              </a:ext>
            </a:extLst>
          </p:cNvPr>
          <p:cNvSpPr>
            <a:spLocks noGrp="1"/>
          </p:cNvSpPr>
          <p:nvPr>
            <p:ph type="ctrTitle"/>
          </p:nvPr>
        </p:nvSpPr>
        <p:spPr>
          <a:xfrm>
            <a:off x="588465" y="235715"/>
            <a:ext cx="10694755" cy="3711252"/>
          </a:xfrm>
        </p:spPr>
        <p:txBody>
          <a:bodyPr/>
          <a:lstStyle/>
          <a:p>
            <a:r>
              <a:rPr lang="en-US" dirty="0">
                <a:solidFill>
                  <a:schemeClr val="tx1"/>
                </a:solidFill>
              </a:rPr>
              <a:t>CASC 2026 </a:t>
            </a:r>
            <a:br>
              <a:rPr lang="en-US" dirty="0">
                <a:solidFill>
                  <a:schemeClr val="tx1"/>
                </a:solidFill>
              </a:rPr>
            </a:br>
            <a:r>
              <a:rPr lang="en-US" dirty="0">
                <a:solidFill>
                  <a:schemeClr val="tx1"/>
                </a:solidFill>
              </a:rPr>
              <a:t>Legislative Update</a:t>
            </a:r>
            <a:br>
              <a:rPr lang="en-US" dirty="0">
                <a:solidFill>
                  <a:schemeClr val="tx1"/>
                </a:solidFill>
              </a:rPr>
            </a:br>
            <a:r>
              <a:rPr lang="en-US" dirty="0">
                <a:solidFill>
                  <a:schemeClr val="tx1"/>
                </a:solidFill>
              </a:rPr>
              <a:t>For Virginia DCJS</a:t>
            </a:r>
          </a:p>
        </p:txBody>
      </p:sp>
      <p:pic>
        <p:nvPicPr>
          <p:cNvPr id="6" name="Picture 5">
            <a:extLst>
              <a:ext uri="{FF2B5EF4-FFF2-40B4-BE49-F238E27FC236}">
                <a16:creationId xmlns:a16="http://schemas.microsoft.com/office/drawing/2014/main" id="{DA3F158E-0756-0949-A202-7CBFDDE670FF}"/>
              </a:ext>
            </a:extLst>
          </p:cNvPr>
          <p:cNvPicPr>
            <a:picLocks noChangeAspect="1"/>
          </p:cNvPicPr>
          <p:nvPr/>
        </p:nvPicPr>
        <p:blipFill>
          <a:blip r:embed="rId3"/>
          <a:stretch>
            <a:fillRect/>
          </a:stretch>
        </p:blipFill>
        <p:spPr>
          <a:xfrm>
            <a:off x="2840074" y="4638632"/>
            <a:ext cx="6225743" cy="1238924"/>
          </a:xfrm>
          <a:prstGeom prst="rect">
            <a:avLst/>
          </a:prstGeom>
          <a:solidFill>
            <a:schemeClr val="bg1"/>
          </a:solidFill>
        </p:spPr>
      </p:pic>
      <p:sp>
        <p:nvSpPr>
          <p:cNvPr id="4" name="TextBox 3">
            <a:extLst>
              <a:ext uri="{FF2B5EF4-FFF2-40B4-BE49-F238E27FC236}">
                <a16:creationId xmlns:a16="http://schemas.microsoft.com/office/drawing/2014/main" id="{B23FAE93-FFEB-644A-BE0A-914B3E9CE5AD}"/>
              </a:ext>
            </a:extLst>
          </p:cNvPr>
          <p:cNvSpPr txBox="1"/>
          <p:nvPr/>
        </p:nvSpPr>
        <p:spPr>
          <a:xfrm>
            <a:off x="908264" y="6036270"/>
            <a:ext cx="10374956" cy="1015663"/>
          </a:xfrm>
          <a:prstGeom prst="rect">
            <a:avLst/>
          </a:prstGeom>
          <a:noFill/>
        </p:spPr>
        <p:txBody>
          <a:bodyPr wrap="none" rtlCol="0">
            <a:spAutoFit/>
          </a:bodyPr>
          <a:lstStyle/>
          <a:p>
            <a:pPr algn="ctr"/>
            <a:r>
              <a:rPr lang="en-US" sz="2000" dirty="0"/>
              <a:t>This document is provided for Law Enforcement by the Virginia Commonwealth’s Attorneys’ Services Council </a:t>
            </a:r>
          </a:p>
          <a:p>
            <a:pPr algn="ctr"/>
            <a:r>
              <a:rPr lang="en-US" sz="2000" dirty="0"/>
              <a:t>pursuant to Va. Code § 2.2-3705.7(29) for the training of state prosecutors and law-enforcement personnel.</a:t>
            </a:r>
          </a:p>
          <a:p>
            <a:pPr algn="ctr"/>
            <a:endParaRPr lang="en-US" sz="2000" dirty="0"/>
          </a:p>
        </p:txBody>
      </p:sp>
    </p:spTree>
    <p:extLst>
      <p:ext uri="{BB962C8B-B14F-4D97-AF65-F5344CB8AC3E}">
        <p14:creationId xmlns:p14="http://schemas.microsoft.com/office/powerpoint/2010/main" val="246998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64B19-CB21-2454-15A4-F3DCA312F3AD}"/>
              </a:ext>
            </a:extLst>
          </p:cNvPr>
          <p:cNvSpPr>
            <a:spLocks noGrp="1"/>
          </p:cNvSpPr>
          <p:nvPr>
            <p:ph type="title"/>
          </p:nvPr>
        </p:nvSpPr>
        <p:spPr>
          <a:xfrm>
            <a:off x="887392" y="230971"/>
            <a:ext cx="10972800" cy="1508127"/>
          </a:xfrm>
        </p:spPr>
        <p:txBody>
          <a:bodyPr/>
          <a:lstStyle/>
          <a:p>
            <a:r>
              <a:rPr lang="en-US" dirty="0"/>
              <a:t>Ch. 654/655: Bitcoin ATMs</a:t>
            </a:r>
            <a:br>
              <a:rPr lang="en-US" dirty="0"/>
            </a:br>
            <a:r>
              <a:rPr lang="en-US" i="1" dirty="0"/>
              <a:t>Effective July 1, </a:t>
            </a:r>
            <a:r>
              <a:rPr lang="en-US" i="1" u="sng" dirty="0"/>
              <a:t>2027</a:t>
            </a:r>
          </a:p>
        </p:txBody>
      </p:sp>
      <p:sp>
        <p:nvSpPr>
          <p:cNvPr id="3" name="Content Placeholder 2">
            <a:extLst>
              <a:ext uri="{FF2B5EF4-FFF2-40B4-BE49-F238E27FC236}">
                <a16:creationId xmlns:a16="http://schemas.microsoft.com/office/drawing/2014/main" id="{2B69D806-9AD9-ED6D-3E51-397BF17D11C8}"/>
              </a:ext>
            </a:extLst>
          </p:cNvPr>
          <p:cNvSpPr>
            <a:spLocks noGrp="1"/>
          </p:cNvSpPr>
          <p:nvPr>
            <p:ph idx="1"/>
          </p:nvPr>
        </p:nvSpPr>
        <p:spPr/>
        <p:txBody>
          <a:bodyPr/>
          <a:lstStyle/>
          <a:p>
            <a:r>
              <a:rPr lang="en-US" sz="2600" dirty="0"/>
              <a:t>Establishes requirements for the operation of virtual currency kiosks, as defined in the bill, including a requirement that a virtual currency kiosk operator obtain licensure with the State Corporation Commission. </a:t>
            </a:r>
          </a:p>
          <a:p>
            <a:r>
              <a:rPr lang="en-US" sz="2600" dirty="0"/>
              <a:t>The bill requires operators to file annual and quarterly reports, provide certain disclosures, and take reasonable steps to detect and prevent fraud and money laundering. </a:t>
            </a:r>
          </a:p>
          <a:p>
            <a:r>
              <a:rPr lang="en-US" sz="2600" dirty="0"/>
              <a:t>The bill prohibits operators from accepting transactions above specified daily and monthly limits and establishes a maximum transaction charge of 18 percent of the value of such transaction. </a:t>
            </a:r>
          </a:p>
          <a:p>
            <a:r>
              <a:rPr lang="en-US" sz="2600" dirty="0"/>
              <a:t>A person who violates the bill's provisions is subject to a fine of up to $1,000 per violation as well as the existing enforcement provisions of the Virginia Consumer Protection Act. </a:t>
            </a:r>
          </a:p>
        </p:txBody>
      </p:sp>
    </p:spTree>
    <p:extLst>
      <p:ext uri="{BB962C8B-B14F-4D97-AF65-F5344CB8AC3E}">
        <p14:creationId xmlns:p14="http://schemas.microsoft.com/office/powerpoint/2010/main" val="286014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35C1-008D-7B3D-B0EB-8F4A746FCA48}"/>
              </a:ext>
            </a:extLst>
          </p:cNvPr>
          <p:cNvSpPr>
            <a:spLocks noGrp="1"/>
          </p:cNvSpPr>
          <p:nvPr>
            <p:ph type="title"/>
          </p:nvPr>
        </p:nvSpPr>
        <p:spPr/>
        <p:txBody>
          <a:bodyPr/>
          <a:lstStyle/>
          <a:p>
            <a:r>
              <a:rPr lang="en-US" dirty="0"/>
              <a:t>Ch. 305/306: </a:t>
            </a:r>
            <a:br>
              <a:rPr lang="en-US" dirty="0"/>
            </a:br>
            <a:r>
              <a:rPr lang="en-US" dirty="0"/>
              <a:t>Potential Psilocybin Re-Scheduling</a:t>
            </a:r>
          </a:p>
        </p:txBody>
      </p:sp>
      <p:sp>
        <p:nvSpPr>
          <p:cNvPr id="3" name="Content Placeholder 2">
            <a:extLst>
              <a:ext uri="{FF2B5EF4-FFF2-40B4-BE49-F238E27FC236}">
                <a16:creationId xmlns:a16="http://schemas.microsoft.com/office/drawing/2014/main" id="{254DA086-54B6-D535-DEE3-8BF283F5D6BD}"/>
              </a:ext>
            </a:extLst>
          </p:cNvPr>
          <p:cNvSpPr>
            <a:spLocks noGrp="1"/>
          </p:cNvSpPr>
          <p:nvPr>
            <p:ph idx="1"/>
          </p:nvPr>
        </p:nvSpPr>
        <p:spPr>
          <a:xfrm>
            <a:off x="880109" y="1988820"/>
            <a:ext cx="10613551" cy="4869180"/>
          </a:xfrm>
        </p:spPr>
        <p:txBody>
          <a:bodyPr/>
          <a:lstStyle/>
          <a:p>
            <a:r>
              <a:rPr lang="en-US" dirty="0"/>
              <a:t>Directs the Board of Pharmacy to reschedule psilocybin consistent with federal scheduling upon approval by the U.S. Food and Drug Administration of a formulation of psilocybin designed to be administered by a health care professional in a health care setting. </a:t>
            </a:r>
          </a:p>
          <a:p>
            <a:r>
              <a:rPr lang="en-US" dirty="0"/>
              <a:t>Currently, the U.S. FDA is considering but has not decided to re-schedule psilocybin. </a:t>
            </a:r>
          </a:p>
          <a:p>
            <a:r>
              <a:rPr lang="en-US" dirty="0"/>
              <a:t>Psilocybin is currently Schedule I in Virginia and under Federal Law.</a:t>
            </a:r>
          </a:p>
        </p:txBody>
      </p:sp>
    </p:spTree>
    <p:extLst>
      <p:ext uri="{BB962C8B-B14F-4D97-AF65-F5344CB8AC3E}">
        <p14:creationId xmlns:p14="http://schemas.microsoft.com/office/powerpoint/2010/main" val="10607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C116-0F73-3324-BD35-994663244F5B}"/>
              </a:ext>
            </a:extLst>
          </p:cNvPr>
          <p:cNvSpPr>
            <a:spLocks noGrp="1"/>
          </p:cNvSpPr>
          <p:nvPr>
            <p:ph type="title"/>
          </p:nvPr>
        </p:nvSpPr>
        <p:spPr/>
        <p:txBody>
          <a:bodyPr/>
          <a:lstStyle/>
          <a:p>
            <a:r>
              <a:rPr lang="en-US" dirty="0"/>
              <a:t>Ch. 539: Sexual Extortion</a:t>
            </a:r>
          </a:p>
        </p:txBody>
      </p:sp>
      <p:sp>
        <p:nvSpPr>
          <p:cNvPr id="3" name="Content Placeholder 2">
            <a:extLst>
              <a:ext uri="{FF2B5EF4-FFF2-40B4-BE49-F238E27FC236}">
                <a16:creationId xmlns:a16="http://schemas.microsoft.com/office/drawing/2014/main" id="{15B4091D-E2FD-81C7-A01F-4E5B463791F4}"/>
              </a:ext>
            </a:extLst>
          </p:cNvPr>
          <p:cNvSpPr>
            <a:spLocks noGrp="1"/>
          </p:cNvSpPr>
          <p:nvPr>
            <p:ph idx="1"/>
          </p:nvPr>
        </p:nvSpPr>
        <p:spPr/>
        <p:txBody>
          <a:bodyPr/>
          <a:lstStyle/>
          <a:p>
            <a:r>
              <a:rPr lang="en-US" sz="2400" dirty="0"/>
              <a:t>Amends Sexual Extortion offense, § 18.2-59.1, to provides that any person who, with the intent to cause the complaining witness to engage in certain sexual acts, maliciously:</a:t>
            </a:r>
          </a:p>
          <a:p>
            <a:pPr marL="457200" lvl="1" indent="0">
              <a:buNone/>
            </a:pPr>
            <a:r>
              <a:rPr lang="en-US" sz="2400" dirty="0"/>
              <a:t>(</a:t>
            </a:r>
            <a:r>
              <a:rPr lang="en-US" sz="2400" dirty="0" err="1"/>
              <a:t>i</a:t>
            </a:r>
            <a:r>
              <a:rPr lang="en-US" sz="2400" dirty="0"/>
              <a:t>) threatens in writing, including electronically, (a) to disseminate, sell, or publish a videographic or still image, created by any means whatsoever, or (b) to not delete, remove, or take back a previously disseminated, sold, or published videographic or still image, created by any means whatsoever, that depicts the complaining witness or such complaining witness's family or household member, as defined in relevant law, as totally nude or in a state of undress so as to expose the genitals, pubic area, buttocks, or female breast or</a:t>
            </a:r>
          </a:p>
          <a:p>
            <a:pPr marL="457200" lvl="1" indent="0">
              <a:buNone/>
            </a:pPr>
            <a:r>
              <a:rPr lang="en-US" sz="2400" dirty="0"/>
              <a:t>(ii) threatens eviction, loss of housing, property damage, or any financial loss, but such complaining witness does not thereby engage in such sexual acts is guilty of attempted sexual extortion and shall be punished as prescribed by relevant law.</a:t>
            </a:r>
          </a:p>
          <a:p>
            <a:r>
              <a:rPr lang="en-US" sz="2400" dirty="0"/>
              <a:t>A violation is a Class 5 felony, but if the victim is under 18, the offense is punishable by 1 to 20 years and up to a $100,000 fine. </a:t>
            </a:r>
          </a:p>
          <a:p>
            <a:endParaRPr lang="en-US" sz="2400" dirty="0"/>
          </a:p>
        </p:txBody>
      </p:sp>
    </p:spTree>
    <p:extLst>
      <p:ext uri="{BB962C8B-B14F-4D97-AF65-F5344CB8AC3E}">
        <p14:creationId xmlns:p14="http://schemas.microsoft.com/office/powerpoint/2010/main" val="398437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FDB51-450E-7191-6794-3D47522AE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A359D-F637-CC37-E227-20C83D37878F}"/>
              </a:ext>
            </a:extLst>
          </p:cNvPr>
          <p:cNvSpPr>
            <a:spLocks noGrp="1"/>
          </p:cNvSpPr>
          <p:nvPr>
            <p:ph type="title"/>
          </p:nvPr>
        </p:nvSpPr>
        <p:spPr/>
        <p:txBody>
          <a:bodyPr/>
          <a:lstStyle/>
          <a:p>
            <a:r>
              <a:rPr lang="en-US" dirty="0"/>
              <a:t>Ch. 539 (</a:t>
            </a:r>
            <a:r>
              <a:rPr lang="en-US" dirty="0" err="1"/>
              <a:t>con’d</a:t>
            </a:r>
            <a:r>
              <a:rPr lang="en-US" dirty="0"/>
              <a:t>): Unlawful Image Creation</a:t>
            </a:r>
          </a:p>
        </p:txBody>
      </p:sp>
      <p:sp>
        <p:nvSpPr>
          <p:cNvPr id="3" name="Content Placeholder 2">
            <a:extLst>
              <a:ext uri="{FF2B5EF4-FFF2-40B4-BE49-F238E27FC236}">
                <a16:creationId xmlns:a16="http://schemas.microsoft.com/office/drawing/2014/main" id="{DA68142A-6184-0547-E493-B4AB39935C6B}"/>
              </a:ext>
            </a:extLst>
          </p:cNvPr>
          <p:cNvSpPr>
            <a:spLocks noGrp="1"/>
          </p:cNvSpPr>
          <p:nvPr>
            <p:ph idx="1"/>
          </p:nvPr>
        </p:nvSpPr>
        <p:spPr/>
        <p:txBody>
          <a:bodyPr/>
          <a:lstStyle/>
          <a:p>
            <a:r>
              <a:rPr lang="en-US" sz="3000" dirty="0"/>
              <a:t>Also amends the Unlawful Image Creation offense, § 18.2-386.1, to add a prohibition on any person knowingly and intentionally creating any videographic or still image by any means whatsoever of any nonconsenting person if that person is not exposed to show the genitals, pubic area, buttocks, or female breast but such videographic or still image is obscene, as defined in relevant law, when such nonconsenting person is in a restroom, dressing room, locker room, hotel room, motel room, tanning bed, tanning booth, bedroom, or other location. </a:t>
            </a:r>
          </a:p>
          <a:p>
            <a:r>
              <a:rPr lang="en-US" sz="3000" dirty="0"/>
              <a:t>A violation of such prohibition is a Class 1 misdemeanor unless such nonconsenting person is younger than the age of 18, in which case it is elevated to a Class 6 felony.</a:t>
            </a:r>
          </a:p>
        </p:txBody>
      </p:sp>
    </p:spTree>
    <p:extLst>
      <p:ext uri="{BB962C8B-B14F-4D97-AF65-F5344CB8AC3E}">
        <p14:creationId xmlns:p14="http://schemas.microsoft.com/office/powerpoint/2010/main" val="268492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DFB9-4A16-A9DD-B319-9D3CAA7A60CD}"/>
              </a:ext>
            </a:extLst>
          </p:cNvPr>
          <p:cNvSpPr>
            <a:spLocks noGrp="1"/>
          </p:cNvSpPr>
          <p:nvPr>
            <p:ph type="title"/>
          </p:nvPr>
        </p:nvSpPr>
        <p:spPr/>
        <p:txBody>
          <a:bodyPr/>
          <a:lstStyle/>
          <a:p>
            <a:r>
              <a:rPr lang="en-US" dirty="0"/>
              <a:t>Ch. 845: </a:t>
            </a:r>
            <a:br>
              <a:rPr lang="en-US" dirty="0"/>
            </a:br>
            <a:r>
              <a:rPr lang="en-US" dirty="0"/>
              <a:t>Mandatory Reporting at Hospitals</a:t>
            </a:r>
          </a:p>
        </p:txBody>
      </p:sp>
      <p:sp>
        <p:nvSpPr>
          <p:cNvPr id="3" name="Content Placeholder 2">
            <a:extLst>
              <a:ext uri="{FF2B5EF4-FFF2-40B4-BE49-F238E27FC236}">
                <a16:creationId xmlns:a16="http://schemas.microsoft.com/office/drawing/2014/main" id="{C6DF1F3F-0F48-E522-6547-CD75C93334D5}"/>
              </a:ext>
            </a:extLst>
          </p:cNvPr>
          <p:cNvSpPr>
            <a:spLocks noGrp="1"/>
          </p:cNvSpPr>
          <p:nvPr>
            <p:ph idx="1"/>
          </p:nvPr>
        </p:nvSpPr>
        <p:spPr/>
        <p:txBody>
          <a:bodyPr/>
          <a:lstStyle/>
          <a:p>
            <a:r>
              <a:rPr lang="en-US" dirty="0"/>
              <a:t>Amends § 63.2-1509 to create a Class 1 misdemeanor for any person required to file a report, pursuant to relevant law, who fails to do so as soon as possible, but not longer than 24 hours after having reason to suspect a reportable offense of child abuse or neglect where such reportable offense is alleged to have occurred at a private or state-operated hospital, institution, or facility to which children have been committed or where children have been placed for care and treatment. </a:t>
            </a:r>
          </a:p>
          <a:p>
            <a:r>
              <a:rPr lang="en-US" dirty="0"/>
              <a:t>The bill also provides that a second or subsequent conviction is a Class 6 felony.</a:t>
            </a:r>
          </a:p>
        </p:txBody>
      </p:sp>
    </p:spTree>
    <p:extLst>
      <p:ext uri="{BB962C8B-B14F-4D97-AF65-F5344CB8AC3E}">
        <p14:creationId xmlns:p14="http://schemas.microsoft.com/office/powerpoint/2010/main" val="138871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CCD7-17DE-4B58-83E3-8D31207A3C23}"/>
              </a:ext>
            </a:extLst>
          </p:cNvPr>
          <p:cNvSpPr>
            <a:spLocks noGrp="1"/>
          </p:cNvSpPr>
          <p:nvPr>
            <p:ph type="title"/>
          </p:nvPr>
        </p:nvSpPr>
        <p:spPr/>
        <p:txBody>
          <a:bodyPr/>
          <a:lstStyle/>
          <a:p>
            <a:r>
              <a:rPr lang="en-US" dirty="0"/>
              <a:t>Ch. 845:</a:t>
            </a:r>
            <a:br>
              <a:rPr lang="en-US" dirty="0"/>
            </a:br>
            <a:r>
              <a:rPr lang="en-US" dirty="0"/>
              <a:t>Mandatory Reporting (</a:t>
            </a:r>
            <a:r>
              <a:rPr lang="en-US" dirty="0" err="1"/>
              <a:t>con’d</a:t>
            </a:r>
            <a:r>
              <a:rPr lang="en-US" dirty="0"/>
              <a:t>)</a:t>
            </a:r>
          </a:p>
        </p:txBody>
      </p:sp>
      <p:sp>
        <p:nvSpPr>
          <p:cNvPr id="3" name="Content Placeholder 2">
            <a:extLst>
              <a:ext uri="{FF2B5EF4-FFF2-40B4-BE49-F238E27FC236}">
                <a16:creationId xmlns:a16="http://schemas.microsoft.com/office/drawing/2014/main" id="{213ED70B-BB80-FAB4-B4C5-001E30F82C13}"/>
              </a:ext>
            </a:extLst>
          </p:cNvPr>
          <p:cNvSpPr>
            <a:spLocks noGrp="1"/>
          </p:cNvSpPr>
          <p:nvPr>
            <p:ph idx="1"/>
          </p:nvPr>
        </p:nvSpPr>
        <p:spPr/>
        <p:txBody>
          <a:bodyPr/>
          <a:lstStyle/>
          <a:p>
            <a:r>
              <a:rPr lang="en-US" dirty="0"/>
              <a:t>The bill further expands the mandatory reporting requirements for certain enumerated persons in their professional or official capacities to include certain offenses related to children and certain obscenity and related offenses and applies all such mandatory reporting requirements to all public and private school athletics program coaches, directors, and adult volunteers, including those associated with interscholastic teams and clubs. </a:t>
            </a:r>
          </a:p>
          <a:p>
            <a:pPr lvl="1"/>
            <a:r>
              <a:rPr lang="en-US" sz="2600" dirty="0"/>
              <a:t>Under current law, the mandatory reporting requirements apply to such enumerated persons who suspect that a child is an abused or neglected child and to public or private sports organization or team athletic coaches, directors, or adult volunteers</a:t>
            </a:r>
            <a:r>
              <a:rPr lang="en-US" dirty="0"/>
              <a:t>.</a:t>
            </a:r>
          </a:p>
        </p:txBody>
      </p:sp>
    </p:spTree>
    <p:extLst>
      <p:ext uri="{BB962C8B-B14F-4D97-AF65-F5344CB8AC3E}">
        <p14:creationId xmlns:p14="http://schemas.microsoft.com/office/powerpoint/2010/main" val="212378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24518-4987-35DB-FA2D-33134F477339}"/>
              </a:ext>
            </a:extLst>
          </p:cNvPr>
          <p:cNvSpPr>
            <a:spLocks noGrp="1"/>
          </p:cNvSpPr>
          <p:nvPr>
            <p:ph type="title"/>
          </p:nvPr>
        </p:nvSpPr>
        <p:spPr/>
        <p:txBody>
          <a:bodyPr/>
          <a:lstStyle/>
          <a:p>
            <a:r>
              <a:rPr lang="en-US" dirty="0"/>
              <a:t>Ch. 867: </a:t>
            </a:r>
            <a:br>
              <a:rPr lang="en-US" dirty="0"/>
            </a:br>
            <a:r>
              <a:rPr lang="en-US" dirty="0"/>
              <a:t>Impersonating a LEO</a:t>
            </a:r>
          </a:p>
        </p:txBody>
      </p:sp>
      <p:sp>
        <p:nvSpPr>
          <p:cNvPr id="3" name="Content Placeholder 2">
            <a:extLst>
              <a:ext uri="{FF2B5EF4-FFF2-40B4-BE49-F238E27FC236}">
                <a16:creationId xmlns:a16="http://schemas.microsoft.com/office/drawing/2014/main" id="{4715DCB0-388D-8E51-33B5-7C179ED9B00F}"/>
              </a:ext>
            </a:extLst>
          </p:cNvPr>
          <p:cNvSpPr>
            <a:spLocks noGrp="1"/>
          </p:cNvSpPr>
          <p:nvPr>
            <p:ph idx="1"/>
          </p:nvPr>
        </p:nvSpPr>
        <p:spPr>
          <a:xfrm>
            <a:off x="696686" y="1750422"/>
            <a:ext cx="10885714" cy="5107577"/>
          </a:xfrm>
        </p:spPr>
        <p:txBody>
          <a:bodyPr/>
          <a:lstStyle/>
          <a:p>
            <a:r>
              <a:rPr lang="en-US" sz="2800" dirty="0"/>
              <a:t>Adds an enhanced penalty to § 18.2-174, the crime of impersonating law-enforcement officer, so that any person who commits a violation while such person is wearing a facial covering is guilty of a Class 5 felony. </a:t>
            </a:r>
          </a:p>
          <a:p>
            <a:pPr lvl="1"/>
            <a:r>
              <a:rPr lang="en-US" sz="2800" dirty="0"/>
              <a:t>A second or subsequent offense of this subsection is punishable as a Class 4 felony.</a:t>
            </a:r>
          </a:p>
          <a:p>
            <a:r>
              <a:rPr lang="en-US" sz="2800" dirty="0"/>
              <a:t>For the purposes of this subsection, "facial covering" means any opaque mask, garment, headgear, or other item or device whereby a substantial portion of the face is hidden or covered to conceal the identity of the wearer, including a balaclava, tactical mask, gator, ski mask, or other similar face-shielding item or device.</a:t>
            </a:r>
          </a:p>
        </p:txBody>
      </p:sp>
    </p:spTree>
    <p:extLst>
      <p:ext uri="{BB962C8B-B14F-4D97-AF65-F5344CB8AC3E}">
        <p14:creationId xmlns:p14="http://schemas.microsoft.com/office/powerpoint/2010/main" val="388952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112B2-413A-E344-8AE9-800ABE137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E8C5AC-1014-5ED7-E568-866366951914}"/>
              </a:ext>
            </a:extLst>
          </p:cNvPr>
          <p:cNvSpPr>
            <a:spLocks noGrp="1"/>
          </p:cNvSpPr>
          <p:nvPr>
            <p:ph type="title"/>
          </p:nvPr>
        </p:nvSpPr>
        <p:spPr/>
        <p:txBody>
          <a:bodyPr/>
          <a:lstStyle/>
          <a:p>
            <a:r>
              <a:rPr lang="en-US" dirty="0"/>
              <a:t>Ch. 875: </a:t>
            </a:r>
            <a:br>
              <a:rPr lang="en-US" dirty="0"/>
            </a:br>
            <a:r>
              <a:rPr lang="en-US" dirty="0"/>
              <a:t>Impersonating a LEO</a:t>
            </a:r>
          </a:p>
        </p:txBody>
      </p:sp>
      <p:sp>
        <p:nvSpPr>
          <p:cNvPr id="3" name="Content Placeholder 2">
            <a:extLst>
              <a:ext uri="{FF2B5EF4-FFF2-40B4-BE49-F238E27FC236}">
                <a16:creationId xmlns:a16="http://schemas.microsoft.com/office/drawing/2014/main" id="{54721BEA-9DDE-0DBC-6322-E53172E95CAE}"/>
              </a:ext>
            </a:extLst>
          </p:cNvPr>
          <p:cNvSpPr>
            <a:spLocks noGrp="1"/>
          </p:cNvSpPr>
          <p:nvPr>
            <p:ph idx="1"/>
          </p:nvPr>
        </p:nvSpPr>
        <p:spPr>
          <a:xfrm>
            <a:off x="801188" y="1698171"/>
            <a:ext cx="10972800" cy="5159829"/>
          </a:xfrm>
        </p:spPr>
        <p:txBody>
          <a:bodyPr/>
          <a:lstStyle/>
          <a:p>
            <a:r>
              <a:rPr lang="en-US" sz="2800" dirty="0"/>
              <a:t>Adds a Class 6 felony to § 18.2-174, the crime of impersonating law-enforcement officer, for any person who commits this crime while:</a:t>
            </a:r>
          </a:p>
          <a:p>
            <a:pPr marL="457200" lvl="1" indent="0">
              <a:buNone/>
            </a:pPr>
            <a:r>
              <a:rPr lang="en-US" sz="2800" dirty="0"/>
              <a:t>(</a:t>
            </a:r>
            <a:r>
              <a:rPr lang="en-US" sz="2800" dirty="0" err="1"/>
              <a:t>i</a:t>
            </a:r>
            <a:r>
              <a:rPr lang="en-US" sz="2800" dirty="0"/>
              <a:t>) committing or attempting to commit a violation of § 18.2-31, 18.2-32, 18.2-47, 18.2-61, 18.2-67.1, 18.2-67.2, 18.2-67.3, or 18.2-67.4 or </a:t>
            </a:r>
          </a:p>
          <a:p>
            <a:pPr marL="457200" lvl="1" indent="0">
              <a:buNone/>
            </a:pPr>
            <a:r>
              <a:rPr lang="en-US" sz="2800" dirty="0"/>
              <a:t>(ii) circumventing, bypassing, or attempting to circumvent or bypass any security measure of any business, commercial building, residence, building owned or leased by the Commonwealth or any agency thereof, or building owned or leased by a locality or any agency thereof, </a:t>
            </a:r>
          </a:p>
          <a:p>
            <a:pPr lvl="1"/>
            <a:r>
              <a:rPr lang="en-US" sz="2800" dirty="0"/>
              <a:t>A second or subsequent offense of this subsection is punishable as a Class 5 felony.</a:t>
            </a:r>
          </a:p>
        </p:txBody>
      </p:sp>
    </p:spTree>
    <p:extLst>
      <p:ext uri="{BB962C8B-B14F-4D97-AF65-F5344CB8AC3E}">
        <p14:creationId xmlns:p14="http://schemas.microsoft.com/office/powerpoint/2010/main" val="89966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0AE5-F9B2-DCB9-D5D1-F02921E650B9}"/>
              </a:ext>
            </a:extLst>
          </p:cNvPr>
          <p:cNvSpPr>
            <a:spLocks noGrp="1"/>
          </p:cNvSpPr>
          <p:nvPr>
            <p:ph type="title"/>
          </p:nvPr>
        </p:nvSpPr>
        <p:spPr/>
        <p:txBody>
          <a:bodyPr/>
          <a:lstStyle/>
          <a:p>
            <a:r>
              <a:rPr lang="en-US" dirty="0"/>
              <a:t>Ch. 643/644: </a:t>
            </a:r>
            <a:br>
              <a:rPr lang="en-US" dirty="0"/>
            </a:br>
            <a:r>
              <a:rPr lang="en-US" dirty="0"/>
              <a:t>Carrying Firearms on College/University Grounds.</a:t>
            </a:r>
          </a:p>
        </p:txBody>
      </p:sp>
      <p:sp>
        <p:nvSpPr>
          <p:cNvPr id="3" name="Content Placeholder 2">
            <a:extLst>
              <a:ext uri="{FF2B5EF4-FFF2-40B4-BE49-F238E27FC236}">
                <a16:creationId xmlns:a16="http://schemas.microsoft.com/office/drawing/2014/main" id="{0159AD08-62F5-11AE-F39B-F07782DE2C30}"/>
              </a:ext>
            </a:extLst>
          </p:cNvPr>
          <p:cNvSpPr>
            <a:spLocks noGrp="1"/>
          </p:cNvSpPr>
          <p:nvPr>
            <p:ph idx="1"/>
          </p:nvPr>
        </p:nvSpPr>
        <p:spPr>
          <a:xfrm>
            <a:off x="1169042" y="2176041"/>
            <a:ext cx="9618563" cy="4253694"/>
          </a:xfrm>
        </p:spPr>
        <p:txBody>
          <a:bodyPr/>
          <a:lstStyle/>
          <a:p>
            <a:r>
              <a:rPr lang="en-US" dirty="0"/>
              <a:t>Amends § 18.2-283.2 to make it unlawful to carry any firearm as defined in § 18.2-308.2:2 or explosive material as defined in § 18.2-308.2 within a building owned or operated by a public institution of higher education. </a:t>
            </a:r>
          </a:p>
        </p:txBody>
      </p:sp>
    </p:spTree>
    <p:extLst>
      <p:ext uri="{BB962C8B-B14F-4D97-AF65-F5344CB8AC3E}">
        <p14:creationId xmlns:p14="http://schemas.microsoft.com/office/powerpoint/2010/main" val="99627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45FA-4123-A248-91A7-39D3B3E1EEC2}"/>
              </a:ext>
            </a:extLst>
          </p:cNvPr>
          <p:cNvSpPr>
            <a:spLocks noGrp="1"/>
          </p:cNvSpPr>
          <p:nvPr>
            <p:ph type="title"/>
          </p:nvPr>
        </p:nvSpPr>
        <p:spPr/>
        <p:txBody>
          <a:bodyPr/>
          <a:lstStyle/>
          <a:p>
            <a:r>
              <a:rPr lang="en-US" dirty="0"/>
              <a:t>Relevant Exceptions</a:t>
            </a:r>
          </a:p>
        </p:txBody>
      </p:sp>
      <p:sp>
        <p:nvSpPr>
          <p:cNvPr id="3" name="Content Placeholder 2">
            <a:extLst>
              <a:ext uri="{FF2B5EF4-FFF2-40B4-BE49-F238E27FC236}">
                <a16:creationId xmlns:a16="http://schemas.microsoft.com/office/drawing/2014/main" id="{2448939C-CDE6-1B9B-993D-DF19F8A020FE}"/>
              </a:ext>
            </a:extLst>
          </p:cNvPr>
          <p:cNvSpPr>
            <a:spLocks noGrp="1"/>
          </p:cNvSpPr>
          <p:nvPr>
            <p:ph idx="1"/>
          </p:nvPr>
        </p:nvSpPr>
        <p:spPr>
          <a:xfrm>
            <a:off x="609599" y="1600200"/>
            <a:ext cx="11335473" cy="5257800"/>
          </a:xfrm>
        </p:spPr>
        <p:txBody>
          <a:bodyPr/>
          <a:lstStyle/>
          <a:p>
            <a:r>
              <a:rPr lang="en-US" sz="3000" dirty="0"/>
              <a:t>Note that under existing law, § 18.2-283.2 does not apply to the following while acting in the conduct of such person's official duties: </a:t>
            </a:r>
          </a:p>
          <a:p>
            <a:pPr marL="457200" lvl="1" indent="0">
              <a:buNone/>
            </a:pPr>
            <a:r>
              <a:rPr lang="en-US" sz="3000" dirty="0"/>
              <a:t>(</a:t>
            </a:r>
            <a:r>
              <a:rPr lang="en-US" sz="3000" dirty="0" err="1"/>
              <a:t>i</a:t>
            </a:r>
            <a:r>
              <a:rPr lang="en-US" sz="3000" dirty="0"/>
              <a:t>) any law-enforcement officer as defined in § 9.1-101; </a:t>
            </a:r>
          </a:p>
          <a:p>
            <a:pPr marL="457200" lvl="1" indent="0">
              <a:buNone/>
            </a:pPr>
            <a:r>
              <a:rPr lang="en-US" sz="3000" dirty="0"/>
              <a:t>(ii) any authorized security personnel; </a:t>
            </a:r>
          </a:p>
          <a:p>
            <a:pPr marL="457200" lvl="1" indent="0">
              <a:buNone/>
            </a:pPr>
            <a:r>
              <a:rPr lang="en-US" sz="3000" dirty="0"/>
              <a:t>(iii) any active military personnel; </a:t>
            </a:r>
          </a:p>
          <a:p>
            <a:pPr marL="457200" lvl="1" indent="0">
              <a:buNone/>
            </a:pPr>
            <a:r>
              <a:rPr lang="en-US" sz="3000" dirty="0"/>
              <a:t>(iv) any fire marshal appointed pursuant to § 27-30 when such fire marshal has police powers provided by § 27-34.2:1; or </a:t>
            </a:r>
          </a:p>
          <a:p>
            <a:pPr marL="457200" lvl="1" indent="0">
              <a:buNone/>
            </a:pPr>
            <a:r>
              <a:rPr lang="en-US" sz="3000" dirty="0"/>
              <a:t>(v) any member of a cadet corps who is recognized by a public institution of higher education while such member is participating in an official ceremonial event for the Commonwealth.</a:t>
            </a:r>
          </a:p>
          <a:p>
            <a:endParaRPr lang="en-US" sz="3000" dirty="0"/>
          </a:p>
        </p:txBody>
      </p:sp>
    </p:spTree>
    <p:extLst>
      <p:ext uri="{BB962C8B-B14F-4D97-AF65-F5344CB8AC3E}">
        <p14:creationId xmlns:p14="http://schemas.microsoft.com/office/powerpoint/2010/main" val="66012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DDF8-4D71-5067-5B19-6CFC63BFC776}"/>
              </a:ext>
            </a:extLst>
          </p:cNvPr>
          <p:cNvSpPr>
            <a:spLocks noGrp="1"/>
          </p:cNvSpPr>
          <p:nvPr>
            <p:ph type="title"/>
          </p:nvPr>
        </p:nvSpPr>
        <p:spPr/>
        <p:txBody>
          <a:bodyPr/>
          <a:lstStyle/>
          <a:p>
            <a:r>
              <a:rPr lang="en-US" dirty="0"/>
              <a:t>Relevant Exceptions</a:t>
            </a:r>
          </a:p>
        </p:txBody>
      </p:sp>
      <p:sp>
        <p:nvSpPr>
          <p:cNvPr id="3" name="Content Placeholder 2">
            <a:extLst>
              <a:ext uri="{FF2B5EF4-FFF2-40B4-BE49-F238E27FC236}">
                <a16:creationId xmlns:a16="http://schemas.microsoft.com/office/drawing/2014/main" id="{9C497703-B81B-8C93-611E-150E088819FF}"/>
              </a:ext>
            </a:extLst>
          </p:cNvPr>
          <p:cNvSpPr>
            <a:spLocks noGrp="1"/>
          </p:cNvSpPr>
          <p:nvPr>
            <p:ph idx="1"/>
          </p:nvPr>
        </p:nvSpPr>
        <p:spPr/>
        <p:txBody>
          <a:bodyPr/>
          <a:lstStyle/>
          <a:p>
            <a:r>
              <a:rPr lang="en-US" dirty="0"/>
              <a:t>Under existing law, this prohibition does not apply to:</a:t>
            </a:r>
          </a:p>
          <a:p>
            <a:pPr marL="457200" lvl="1" indent="0">
              <a:buNone/>
            </a:pPr>
            <a:r>
              <a:rPr lang="en-US" dirty="0"/>
              <a:t>(a) any State Police officer who is off-duty; </a:t>
            </a:r>
          </a:p>
          <a:p>
            <a:pPr marL="457200" lvl="1" indent="0">
              <a:buNone/>
            </a:pPr>
            <a:r>
              <a:rPr lang="en-US" dirty="0"/>
              <a:t>(b) any retired State Police officer who has participated in annual firearms training and has qualified to the standards required of active law-enforcement officers in the Commonwealth, in accordance with subsection C of § 18.2-308.016; </a:t>
            </a:r>
          </a:p>
          <a:p>
            <a:pPr marL="457200" lvl="1" indent="0">
              <a:buNone/>
            </a:pPr>
            <a:r>
              <a:rPr lang="en-US" dirty="0"/>
              <a:t>(c) any retired law-enforcement officer who has participated in annual firearms training, has qualified pursuant to subsection C of § 18.2-308.016, and is visiting a gun range owned or leased by the Commonwealth; </a:t>
            </a:r>
          </a:p>
          <a:p>
            <a:pPr marL="457200" lvl="1" indent="0">
              <a:buNone/>
            </a:pPr>
            <a:endParaRPr lang="en-US" dirty="0"/>
          </a:p>
          <a:p>
            <a:endParaRPr lang="en-US" dirty="0"/>
          </a:p>
        </p:txBody>
      </p:sp>
    </p:spTree>
    <p:extLst>
      <p:ext uri="{BB962C8B-B14F-4D97-AF65-F5344CB8AC3E}">
        <p14:creationId xmlns:p14="http://schemas.microsoft.com/office/powerpoint/2010/main" val="258884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489228-D690-8C05-34C4-C5F496156084}"/>
              </a:ext>
            </a:extLst>
          </p:cNvPr>
          <p:cNvSpPr>
            <a:spLocks noGrp="1"/>
          </p:cNvSpPr>
          <p:nvPr>
            <p:ph type="title"/>
          </p:nvPr>
        </p:nvSpPr>
        <p:spPr>
          <a:xfrm>
            <a:off x="870585" y="358293"/>
            <a:ext cx="10972800" cy="1508127"/>
          </a:xfrm>
        </p:spPr>
        <p:txBody>
          <a:bodyPr/>
          <a:lstStyle/>
          <a:p>
            <a:r>
              <a:rPr lang="en-US" dirty="0"/>
              <a:t>Ch. 270/271: Law Enforcement Drone Use</a:t>
            </a:r>
          </a:p>
        </p:txBody>
      </p:sp>
      <p:sp>
        <p:nvSpPr>
          <p:cNvPr id="5" name="Content Placeholder 4">
            <a:extLst>
              <a:ext uri="{FF2B5EF4-FFF2-40B4-BE49-F238E27FC236}">
                <a16:creationId xmlns:a16="http://schemas.microsoft.com/office/drawing/2014/main" id="{0520EFBD-BDFC-6A80-2AE8-E6BF8B4156D1}"/>
              </a:ext>
            </a:extLst>
          </p:cNvPr>
          <p:cNvSpPr>
            <a:spLocks noGrp="1"/>
          </p:cNvSpPr>
          <p:nvPr>
            <p:ph idx="1"/>
          </p:nvPr>
        </p:nvSpPr>
        <p:spPr>
          <a:xfrm>
            <a:off x="609600" y="1600200"/>
            <a:ext cx="11494770" cy="5257800"/>
          </a:xfrm>
        </p:spPr>
        <p:txBody>
          <a:bodyPr/>
          <a:lstStyle/>
          <a:p>
            <a:r>
              <a:rPr lang="en-US" sz="2400" b="1" i="1" dirty="0"/>
              <a:t>The below provisions shall not become effective unless reenacted by the 2027 Session of the General Assembly.</a:t>
            </a:r>
            <a:endParaRPr lang="en-US" sz="2400" dirty="0"/>
          </a:p>
          <a:p>
            <a:r>
              <a:rPr lang="en-US" sz="2400" dirty="0"/>
              <a:t>Amends § 19.2-60.1 to permit law enforcement to use drones for fire &amp; rescue operations, and also to: </a:t>
            </a:r>
          </a:p>
          <a:p>
            <a:pPr lvl="1"/>
            <a:r>
              <a:rPr lang="en-US" sz="2400" dirty="0"/>
              <a:t>provide real-time aerial observation of law-enforcement incidents to increase on-scene safety and security, deliver essential supplies, and provide enhanced communication for emergency personnel in response to emergency calls, </a:t>
            </a:r>
          </a:p>
          <a:p>
            <a:pPr lvl="1"/>
            <a:r>
              <a:rPr lang="en-US" sz="2400" dirty="0"/>
              <a:t> to capture digital documentation of a crime scene or response to a public safety call for service only when such crime scene or call for service is located on public property,</a:t>
            </a:r>
          </a:p>
          <a:p>
            <a:pPr lvl="1"/>
            <a:r>
              <a:rPr lang="en-US" sz="2400" dirty="0"/>
              <a:t>To aerially survey public property incident to a call for service for purposes of locating and identifying any persons of interest while a law-enforcement officer is physically </a:t>
            </a:r>
            <a:r>
              <a:rPr lang="en-US" sz="2400" dirty="0" err="1"/>
              <a:t>en</a:t>
            </a:r>
            <a:r>
              <a:rPr lang="en-US" sz="2400" dirty="0"/>
              <a:t> route to such location; </a:t>
            </a:r>
          </a:p>
          <a:p>
            <a:r>
              <a:rPr lang="en-US" sz="2400" dirty="0"/>
              <a:t>Also requires DCJS to develop a model drone policy. </a:t>
            </a:r>
          </a:p>
        </p:txBody>
      </p:sp>
    </p:spTree>
    <p:extLst>
      <p:ext uri="{BB962C8B-B14F-4D97-AF65-F5344CB8AC3E}">
        <p14:creationId xmlns:p14="http://schemas.microsoft.com/office/powerpoint/2010/main" val="36425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A8E9-FC38-6442-5A63-AC01C14450B1}"/>
              </a:ext>
            </a:extLst>
          </p:cNvPr>
          <p:cNvSpPr>
            <a:spLocks noGrp="1"/>
          </p:cNvSpPr>
          <p:nvPr>
            <p:ph type="title"/>
          </p:nvPr>
        </p:nvSpPr>
        <p:spPr/>
        <p:txBody>
          <a:bodyPr/>
          <a:lstStyle/>
          <a:p>
            <a:r>
              <a:rPr lang="en-US" dirty="0"/>
              <a:t>More Relevant Exceptions</a:t>
            </a:r>
          </a:p>
        </p:txBody>
      </p:sp>
      <p:sp>
        <p:nvSpPr>
          <p:cNvPr id="3" name="Content Placeholder 2">
            <a:extLst>
              <a:ext uri="{FF2B5EF4-FFF2-40B4-BE49-F238E27FC236}">
                <a16:creationId xmlns:a16="http://schemas.microsoft.com/office/drawing/2014/main" id="{7FE723AC-A854-7C8C-1C22-4D9C884916A5}"/>
              </a:ext>
            </a:extLst>
          </p:cNvPr>
          <p:cNvSpPr>
            <a:spLocks noGrp="1"/>
          </p:cNvSpPr>
          <p:nvPr>
            <p:ph idx="1"/>
          </p:nvPr>
        </p:nvSpPr>
        <p:spPr/>
        <p:txBody>
          <a:bodyPr/>
          <a:lstStyle/>
          <a:p>
            <a:r>
              <a:rPr lang="en-US" dirty="0"/>
              <a:t>Under existing law, this prohibition does not apply to:</a:t>
            </a:r>
          </a:p>
          <a:p>
            <a:pPr marL="440871" lvl="1" indent="0">
              <a:buNone/>
            </a:pPr>
            <a:r>
              <a:rPr lang="en-US" dirty="0"/>
              <a:t>(d) any of the following employees authorized to carry a firearm while acting in the conduct of such employee's official duties: </a:t>
            </a:r>
          </a:p>
          <a:p>
            <a:pPr marL="876300" lvl="2" indent="0">
              <a:buNone/>
            </a:pPr>
            <a:r>
              <a:rPr lang="en-US" dirty="0"/>
              <a:t>(1) a bail bondsman as defined in § 9.1-185, </a:t>
            </a:r>
          </a:p>
          <a:p>
            <a:pPr marL="876300" lvl="2" indent="0">
              <a:buNone/>
            </a:pPr>
            <a:r>
              <a:rPr lang="en-US" dirty="0"/>
              <a:t>(2) an employee of the Department of Corrections or a state juvenile correctional facility, </a:t>
            </a:r>
          </a:p>
          <a:p>
            <a:pPr marL="876300" lvl="2" indent="0">
              <a:buNone/>
            </a:pPr>
            <a:r>
              <a:rPr lang="en-US" dirty="0"/>
              <a:t>(3) an employee of the Department of Conservation and Recreation, or </a:t>
            </a:r>
          </a:p>
          <a:p>
            <a:pPr marL="876300" lvl="2" indent="0">
              <a:buNone/>
            </a:pPr>
            <a:r>
              <a:rPr lang="en-US" dirty="0"/>
              <a:t>(4) an employee of the Department of Wildlife Resources</a:t>
            </a:r>
          </a:p>
          <a:p>
            <a:pPr marL="876300" lvl="2" indent="0">
              <a:buNone/>
            </a:pPr>
            <a:endParaRPr lang="en-US" dirty="0"/>
          </a:p>
        </p:txBody>
      </p:sp>
    </p:spTree>
    <p:extLst>
      <p:ext uri="{BB962C8B-B14F-4D97-AF65-F5344CB8AC3E}">
        <p14:creationId xmlns:p14="http://schemas.microsoft.com/office/powerpoint/2010/main" val="305913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3FB1-5430-9AE9-DC47-7EB16EC5A57A}"/>
              </a:ext>
            </a:extLst>
          </p:cNvPr>
          <p:cNvSpPr>
            <a:spLocks noGrp="1"/>
          </p:cNvSpPr>
          <p:nvPr>
            <p:ph type="title"/>
          </p:nvPr>
        </p:nvSpPr>
        <p:spPr/>
        <p:txBody>
          <a:bodyPr/>
          <a:lstStyle/>
          <a:p>
            <a:r>
              <a:rPr lang="en-US" dirty="0"/>
              <a:t>New Exception</a:t>
            </a:r>
          </a:p>
        </p:txBody>
      </p:sp>
      <p:sp>
        <p:nvSpPr>
          <p:cNvPr id="3" name="Content Placeholder 2">
            <a:extLst>
              <a:ext uri="{FF2B5EF4-FFF2-40B4-BE49-F238E27FC236}">
                <a16:creationId xmlns:a16="http://schemas.microsoft.com/office/drawing/2014/main" id="{20367500-276D-7F5B-D3CD-B8D649354AF2}"/>
              </a:ext>
            </a:extLst>
          </p:cNvPr>
          <p:cNvSpPr>
            <a:spLocks noGrp="1"/>
          </p:cNvSpPr>
          <p:nvPr>
            <p:ph idx="1"/>
          </p:nvPr>
        </p:nvSpPr>
        <p:spPr/>
        <p:txBody>
          <a:bodyPr/>
          <a:lstStyle/>
          <a:p>
            <a:r>
              <a:rPr lang="en-US" dirty="0"/>
              <a:t>The bill added the following exception:</a:t>
            </a:r>
          </a:p>
          <a:p>
            <a:r>
              <a:rPr lang="en-US" dirty="0"/>
              <a:t>“any individual within a building owned or operated by a public institution of higher education who possesses a weapon as part of such public institution of higher education's curriculum or activities as approved through the law-enforcement or public safety unit of the institution or as part of any organization authorized by such public institution of higher education to possess weapons, as approved through the law-enforcement or public safety unit of the institution, while conducting its programs or activities within such building”</a:t>
            </a:r>
          </a:p>
        </p:txBody>
      </p:sp>
    </p:spTree>
    <p:extLst>
      <p:ext uri="{BB962C8B-B14F-4D97-AF65-F5344CB8AC3E}">
        <p14:creationId xmlns:p14="http://schemas.microsoft.com/office/powerpoint/2010/main" val="88594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C947-3BCE-F890-E58C-B9FC440ED5EF}"/>
              </a:ext>
            </a:extLst>
          </p:cNvPr>
          <p:cNvSpPr>
            <a:spLocks noGrp="1"/>
          </p:cNvSpPr>
          <p:nvPr>
            <p:ph type="title"/>
          </p:nvPr>
        </p:nvSpPr>
        <p:spPr/>
        <p:txBody>
          <a:bodyPr/>
          <a:lstStyle/>
          <a:p>
            <a:r>
              <a:rPr lang="en-US" dirty="0"/>
              <a:t>Ch.1106 /1107: </a:t>
            </a:r>
            <a:br>
              <a:rPr lang="en-US" dirty="0"/>
            </a:br>
            <a:r>
              <a:rPr lang="en-US" dirty="0"/>
              <a:t>“Assault Weapons” Ban</a:t>
            </a:r>
          </a:p>
        </p:txBody>
      </p:sp>
      <p:sp>
        <p:nvSpPr>
          <p:cNvPr id="3" name="Content Placeholder 2">
            <a:extLst>
              <a:ext uri="{FF2B5EF4-FFF2-40B4-BE49-F238E27FC236}">
                <a16:creationId xmlns:a16="http://schemas.microsoft.com/office/drawing/2014/main" id="{C4C1F7F0-3993-6001-4069-9D9FF79AC992}"/>
              </a:ext>
            </a:extLst>
          </p:cNvPr>
          <p:cNvSpPr>
            <a:spLocks noGrp="1"/>
          </p:cNvSpPr>
          <p:nvPr>
            <p:ph idx="1"/>
          </p:nvPr>
        </p:nvSpPr>
        <p:spPr>
          <a:xfrm>
            <a:off x="496390" y="1600202"/>
            <a:ext cx="11399520" cy="5224508"/>
          </a:xfrm>
        </p:spPr>
        <p:txBody>
          <a:bodyPr/>
          <a:lstStyle/>
          <a:p>
            <a:r>
              <a:rPr lang="en-US" sz="2800" dirty="0"/>
              <a:t>Creates a Class 1 misdemeanor for any person who imports, sells, manufactures, purchases, or transfers an assault firearm, as that term is defined in the bill with some exceptions, and prohibits a person who has been convicted of such violation from purchasing, possessing, or transporting a firearm for a period of three years from the date of conviction. </a:t>
            </a:r>
          </a:p>
          <a:p>
            <a:r>
              <a:rPr lang="en-US" sz="2800" dirty="0"/>
              <a:t>The bill also prohibits the sale of a large capacity ammunition feeding device, as that term is defined in the bill. </a:t>
            </a:r>
          </a:p>
          <a:p>
            <a:r>
              <a:rPr lang="en-US" sz="2800" dirty="0"/>
              <a:t>Any person who willfully and intentionally (</a:t>
            </a:r>
            <a:r>
              <a:rPr lang="en-US" sz="2800" dirty="0" err="1"/>
              <a:t>i</a:t>
            </a:r>
            <a:r>
              <a:rPr lang="en-US" sz="2800" dirty="0"/>
              <a:t>) sells an assault firearm to another person or (ii) purchases an assault firearm from another person is guilty of a Class 1 misdemeanor and that any person who imports, sells, barters, transfers, or purchases a large capacity ammunition feeding device is guilty of a Class 1 misdemeanor.</a:t>
            </a:r>
          </a:p>
        </p:txBody>
      </p:sp>
    </p:spTree>
    <p:extLst>
      <p:ext uri="{BB962C8B-B14F-4D97-AF65-F5344CB8AC3E}">
        <p14:creationId xmlns:p14="http://schemas.microsoft.com/office/powerpoint/2010/main" val="46960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DBCE8-EEA1-8745-8A55-2237378F2443}"/>
              </a:ext>
            </a:extLst>
          </p:cNvPr>
          <p:cNvSpPr>
            <a:spLocks noGrp="1"/>
          </p:cNvSpPr>
          <p:nvPr>
            <p:ph type="title"/>
          </p:nvPr>
        </p:nvSpPr>
        <p:spPr/>
        <p:txBody>
          <a:bodyPr/>
          <a:lstStyle/>
          <a:p>
            <a:r>
              <a:rPr lang="en-US" dirty="0"/>
              <a:t>“Assault Weapon” –</a:t>
            </a:r>
            <a:br>
              <a:rPr lang="en-US" dirty="0"/>
            </a:br>
            <a:r>
              <a:rPr lang="en-US" dirty="0"/>
              <a:t>Rifles</a:t>
            </a:r>
          </a:p>
        </p:txBody>
      </p:sp>
      <p:sp>
        <p:nvSpPr>
          <p:cNvPr id="3" name="Content Placeholder 2">
            <a:extLst>
              <a:ext uri="{FF2B5EF4-FFF2-40B4-BE49-F238E27FC236}">
                <a16:creationId xmlns:a16="http://schemas.microsoft.com/office/drawing/2014/main" id="{9C3DC2E9-1E9E-EE05-0A1D-1B657A6315E8}"/>
              </a:ext>
            </a:extLst>
          </p:cNvPr>
          <p:cNvSpPr>
            <a:spLocks noGrp="1"/>
          </p:cNvSpPr>
          <p:nvPr>
            <p:ph idx="1"/>
          </p:nvPr>
        </p:nvSpPr>
        <p:spPr/>
        <p:txBody>
          <a:bodyPr/>
          <a:lstStyle/>
          <a:p>
            <a:r>
              <a:rPr lang="en-US" sz="2600" dirty="0"/>
              <a:t>“A semi-automatic center-fire rifle that has the ability to accept a detachable magazine, (not including an attached tubular device designed to accept and capable of operating only with .22 caliber rimfire ammunition)</a:t>
            </a:r>
          </a:p>
          <a:p>
            <a:r>
              <a:rPr lang="en-US" sz="2600" dirty="0"/>
              <a:t>AND that has one or more of the following characteristics: </a:t>
            </a:r>
          </a:p>
          <a:p>
            <a:pPr marL="457200" lvl="1" indent="0">
              <a:buNone/>
            </a:pPr>
            <a:r>
              <a:rPr lang="en-US" sz="2600" dirty="0"/>
              <a:t>(</a:t>
            </a:r>
            <a:r>
              <a:rPr lang="en-US" sz="2600" dirty="0" err="1"/>
              <a:t>i</a:t>
            </a:r>
            <a:r>
              <a:rPr lang="en-US" sz="2600" dirty="0"/>
              <a:t>) a folding, telescoping, or collapsible stock, </a:t>
            </a:r>
          </a:p>
          <a:p>
            <a:pPr marL="457200" lvl="1" indent="0">
              <a:buNone/>
            </a:pPr>
            <a:r>
              <a:rPr lang="en-US" sz="2600" dirty="0"/>
              <a:t>(ii) a thumbhole stock or pistol grip that protrudes conspicuously beneath the action of the rifle,</a:t>
            </a:r>
          </a:p>
          <a:p>
            <a:pPr marL="457200" lvl="1" indent="0">
              <a:buNone/>
            </a:pPr>
            <a:r>
              <a:rPr lang="en-US" sz="2600" dirty="0"/>
              <a:t>(iii) a second handgrip or a protruding grip that can be held by the non-trigger hand,</a:t>
            </a:r>
          </a:p>
          <a:p>
            <a:pPr marL="457200" lvl="1" indent="0">
              <a:buNone/>
            </a:pPr>
            <a:r>
              <a:rPr lang="en-US" sz="2600" dirty="0"/>
              <a:t>(iv) a grenade launcher, or</a:t>
            </a:r>
          </a:p>
          <a:p>
            <a:pPr marL="457200" lvl="1" indent="0">
              <a:buNone/>
            </a:pPr>
            <a:r>
              <a:rPr lang="en-US" sz="2600" dirty="0"/>
              <a:t>(v) a threaded barrel capable of accepting (a) a muzzle brake, (b) a muzzle compensator, (c) a sound suppressor, or (d) a flash suppressor.</a:t>
            </a:r>
          </a:p>
        </p:txBody>
      </p:sp>
    </p:spTree>
    <p:extLst>
      <p:ext uri="{BB962C8B-B14F-4D97-AF65-F5344CB8AC3E}">
        <p14:creationId xmlns:p14="http://schemas.microsoft.com/office/powerpoint/2010/main" val="340069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EB3E-84A7-4ECD-74B2-96E0FA572503}"/>
              </a:ext>
            </a:extLst>
          </p:cNvPr>
          <p:cNvSpPr>
            <a:spLocks noGrp="1"/>
          </p:cNvSpPr>
          <p:nvPr>
            <p:ph type="title"/>
          </p:nvPr>
        </p:nvSpPr>
        <p:spPr/>
        <p:txBody>
          <a:bodyPr/>
          <a:lstStyle/>
          <a:p>
            <a:r>
              <a:rPr lang="en-US" dirty="0"/>
              <a:t>“Assault Weapon” – </a:t>
            </a:r>
            <a:br>
              <a:rPr lang="en-US" dirty="0"/>
            </a:br>
            <a:r>
              <a:rPr lang="en-US" dirty="0"/>
              <a:t>Handguns</a:t>
            </a:r>
          </a:p>
        </p:txBody>
      </p:sp>
      <p:sp>
        <p:nvSpPr>
          <p:cNvPr id="3" name="Content Placeholder 2">
            <a:extLst>
              <a:ext uri="{FF2B5EF4-FFF2-40B4-BE49-F238E27FC236}">
                <a16:creationId xmlns:a16="http://schemas.microsoft.com/office/drawing/2014/main" id="{29E39FAD-6B34-9F6A-FB29-20119F6D4115}"/>
              </a:ext>
            </a:extLst>
          </p:cNvPr>
          <p:cNvSpPr>
            <a:spLocks noGrp="1"/>
          </p:cNvSpPr>
          <p:nvPr>
            <p:ph idx="1"/>
          </p:nvPr>
        </p:nvSpPr>
        <p:spPr/>
        <p:txBody>
          <a:bodyPr/>
          <a:lstStyle/>
          <a:p>
            <a:r>
              <a:rPr lang="en-US" sz="2600" dirty="0"/>
              <a:t>A semi-automatic center-fire pistol that has two or more of the following characteristics: </a:t>
            </a:r>
          </a:p>
          <a:p>
            <a:pPr marL="457200" lvl="1" indent="0">
              <a:buNone/>
            </a:pPr>
            <a:r>
              <a:rPr lang="en-US" sz="2600" dirty="0"/>
              <a:t>(</a:t>
            </a:r>
            <a:r>
              <a:rPr lang="en-US" sz="2600" dirty="0" err="1"/>
              <a:t>i</a:t>
            </a:r>
            <a:r>
              <a:rPr lang="en-US" sz="2600" dirty="0"/>
              <a:t>) a second handgrip or a protruding grip that can be held by the non-trigger hand,</a:t>
            </a:r>
          </a:p>
          <a:p>
            <a:pPr marL="457200" lvl="1" indent="0">
              <a:buNone/>
            </a:pPr>
            <a:r>
              <a:rPr lang="en-US" sz="2600" dirty="0"/>
              <a:t>(ii) the capacity to accept a magazine that attaches to the pistol outside of the pistol grip,</a:t>
            </a:r>
          </a:p>
          <a:p>
            <a:pPr marL="457200" lvl="1" indent="0">
              <a:buNone/>
            </a:pPr>
            <a:r>
              <a:rPr lang="en-US" sz="2600" dirty="0"/>
              <a:t>(iii) a shroud that is attached to, or partially or completely encircles, the barrel and that permits the shooter to hold the pistol with the non-trigger hand without being burned, </a:t>
            </a:r>
          </a:p>
          <a:p>
            <a:pPr marL="457200" lvl="1" indent="0">
              <a:buNone/>
            </a:pPr>
            <a:r>
              <a:rPr lang="en-US" sz="2600" dirty="0"/>
              <a:t>(iv) a threaded barrel capable of accepting (a) a sound suppressor, (b) a flash suppressor, (c) a barrel extender, or (d) a forward handgrip, or </a:t>
            </a:r>
          </a:p>
          <a:p>
            <a:pPr marL="457200" lvl="1" indent="0">
              <a:buNone/>
            </a:pPr>
            <a:r>
              <a:rPr lang="en-US" sz="2600" dirty="0"/>
              <a:t>(v) a buffer tube, arm brace, or other part that protrudes horizontally behind the pistol grip and is designed or redesigned to allow or facilitate the firing of a firearm from the shoulder.</a:t>
            </a:r>
          </a:p>
        </p:txBody>
      </p:sp>
    </p:spTree>
    <p:extLst>
      <p:ext uri="{BB962C8B-B14F-4D97-AF65-F5344CB8AC3E}">
        <p14:creationId xmlns:p14="http://schemas.microsoft.com/office/powerpoint/2010/main" val="4513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2241-7D03-9423-BDD2-430C57F76B13}"/>
              </a:ext>
            </a:extLst>
          </p:cNvPr>
          <p:cNvSpPr>
            <a:spLocks noGrp="1"/>
          </p:cNvSpPr>
          <p:nvPr>
            <p:ph type="title"/>
          </p:nvPr>
        </p:nvSpPr>
        <p:spPr/>
        <p:txBody>
          <a:bodyPr/>
          <a:lstStyle/>
          <a:p>
            <a:r>
              <a:rPr lang="en-US" dirty="0"/>
              <a:t>“Assault Weapon” – </a:t>
            </a:r>
            <a:br>
              <a:rPr lang="en-US" dirty="0"/>
            </a:br>
            <a:r>
              <a:rPr lang="en-US" dirty="0"/>
              <a:t>Shotguns</a:t>
            </a:r>
          </a:p>
        </p:txBody>
      </p:sp>
      <p:sp>
        <p:nvSpPr>
          <p:cNvPr id="3" name="Content Placeholder 2">
            <a:extLst>
              <a:ext uri="{FF2B5EF4-FFF2-40B4-BE49-F238E27FC236}">
                <a16:creationId xmlns:a16="http://schemas.microsoft.com/office/drawing/2014/main" id="{037A1353-24A6-BAA6-A164-0230A77F8246}"/>
              </a:ext>
            </a:extLst>
          </p:cNvPr>
          <p:cNvSpPr>
            <a:spLocks noGrp="1"/>
          </p:cNvSpPr>
          <p:nvPr>
            <p:ph idx="1"/>
          </p:nvPr>
        </p:nvSpPr>
        <p:spPr/>
        <p:txBody>
          <a:bodyPr/>
          <a:lstStyle/>
          <a:p>
            <a:r>
              <a:rPr lang="en-US" sz="3000" dirty="0"/>
              <a:t>A semi-automatic shotgun that expels single or multiple projectiles by action of an explosion of a combustible material that has one of the following characteristics: </a:t>
            </a:r>
          </a:p>
          <a:p>
            <a:pPr marL="457200" lvl="1" indent="0">
              <a:buNone/>
            </a:pPr>
            <a:r>
              <a:rPr lang="en-US" sz="3000" dirty="0"/>
              <a:t>(</a:t>
            </a:r>
            <a:r>
              <a:rPr lang="en-US" sz="3000" dirty="0" err="1"/>
              <a:t>i</a:t>
            </a:r>
            <a:r>
              <a:rPr lang="en-US" sz="3000" dirty="0"/>
              <a:t>) a folding, telescoping, or collapsible stock, </a:t>
            </a:r>
          </a:p>
          <a:p>
            <a:pPr marL="457200" lvl="1" indent="0">
              <a:buNone/>
            </a:pPr>
            <a:r>
              <a:rPr lang="en-US" sz="3000" dirty="0"/>
              <a:t>(ii) a thumbhole stock or pistol grip that protrudes conspicuously beneath the action of the shotgun,</a:t>
            </a:r>
          </a:p>
          <a:p>
            <a:pPr marL="457200" lvl="1" indent="0">
              <a:buNone/>
            </a:pPr>
            <a:r>
              <a:rPr lang="en-US" sz="3000" dirty="0"/>
              <a:t>(iii) the ability to accept a detachable magazine,</a:t>
            </a:r>
          </a:p>
          <a:p>
            <a:pPr marL="457200" lvl="1" indent="0">
              <a:buNone/>
            </a:pPr>
            <a:r>
              <a:rPr lang="en-US" sz="3000" dirty="0"/>
              <a:t>(iv) a fixed magazine capacity in excess of 15 rounds; or </a:t>
            </a:r>
          </a:p>
          <a:p>
            <a:pPr marL="457200" lvl="1" indent="0">
              <a:buNone/>
            </a:pPr>
            <a:r>
              <a:rPr lang="en-US" sz="3000" dirty="0"/>
              <a:t>(v) any characteristic of like kind as enumerated in clauses (</a:t>
            </a:r>
            <a:r>
              <a:rPr lang="en-US" sz="3000" dirty="0" err="1"/>
              <a:t>i</a:t>
            </a:r>
            <a:r>
              <a:rPr lang="en-US" sz="3000" dirty="0"/>
              <a:t>) through (iv);</a:t>
            </a:r>
          </a:p>
        </p:txBody>
      </p:sp>
    </p:spTree>
    <p:extLst>
      <p:ext uri="{BB962C8B-B14F-4D97-AF65-F5344CB8AC3E}">
        <p14:creationId xmlns:p14="http://schemas.microsoft.com/office/powerpoint/2010/main" val="383937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4FE4-71EF-36C1-8197-F281B217EF16}"/>
              </a:ext>
            </a:extLst>
          </p:cNvPr>
          <p:cNvSpPr>
            <a:spLocks noGrp="1"/>
          </p:cNvSpPr>
          <p:nvPr>
            <p:ph type="title"/>
          </p:nvPr>
        </p:nvSpPr>
        <p:spPr/>
        <p:txBody>
          <a:bodyPr/>
          <a:lstStyle/>
          <a:p>
            <a:r>
              <a:rPr lang="en-US" dirty="0"/>
              <a:t>“Assault Weapon” – </a:t>
            </a:r>
            <a:br>
              <a:rPr lang="en-US" dirty="0"/>
            </a:br>
            <a:r>
              <a:rPr lang="en-US" dirty="0"/>
              <a:t>Other Firearms</a:t>
            </a:r>
          </a:p>
        </p:txBody>
      </p:sp>
      <p:sp>
        <p:nvSpPr>
          <p:cNvPr id="3" name="Content Placeholder 2">
            <a:extLst>
              <a:ext uri="{FF2B5EF4-FFF2-40B4-BE49-F238E27FC236}">
                <a16:creationId xmlns:a16="http://schemas.microsoft.com/office/drawing/2014/main" id="{D319A083-72E9-5D3C-BEA4-F6972B993378}"/>
              </a:ext>
            </a:extLst>
          </p:cNvPr>
          <p:cNvSpPr>
            <a:spLocks noGrp="1"/>
          </p:cNvSpPr>
          <p:nvPr>
            <p:ph idx="1"/>
          </p:nvPr>
        </p:nvSpPr>
        <p:spPr/>
        <p:txBody>
          <a:bodyPr/>
          <a:lstStyle/>
          <a:p>
            <a:r>
              <a:rPr lang="en-US" dirty="0"/>
              <a:t>Also Includes: </a:t>
            </a:r>
          </a:p>
          <a:p>
            <a:pPr lvl="1"/>
            <a:r>
              <a:rPr lang="en-US" dirty="0"/>
              <a:t>A shotgun with a revolving cylinder;</a:t>
            </a:r>
          </a:p>
          <a:p>
            <a:pPr lvl="1"/>
            <a:r>
              <a:rPr lang="en-US" dirty="0"/>
              <a:t>A firearm that has the capacity to accept a belt ammunition feeding device; or</a:t>
            </a:r>
          </a:p>
          <a:p>
            <a:pPr lvl="1"/>
            <a:r>
              <a:rPr lang="en-US" dirty="0"/>
              <a:t>A firearm that has been modified to be operable as an assault firearm as described in subdivisions 1 through 6.</a:t>
            </a:r>
          </a:p>
          <a:p>
            <a:r>
              <a:rPr lang="en-US" dirty="0"/>
              <a:t>An "assault firearm" does NOT include any firearm that is an antique firearm, has been rendered permanently inoperable, or is manually operated by bolt, pump, lever, or slide action.</a:t>
            </a:r>
          </a:p>
        </p:txBody>
      </p:sp>
    </p:spTree>
    <p:extLst>
      <p:ext uri="{BB962C8B-B14F-4D97-AF65-F5344CB8AC3E}">
        <p14:creationId xmlns:p14="http://schemas.microsoft.com/office/powerpoint/2010/main" val="357086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2EC4-E8E1-8B97-7D9D-7512371FFB94}"/>
              </a:ext>
            </a:extLst>
          </p:cNvPr>
          <p:cNvSpPr>
            <a:spLocks noGrp="1"/>
          </p:cNvSpPr>
          <p:nvPr>
            <p:ph type="title"/>
          </p:nvPr>
        </p:nvSpPr>
        <p:spPr/>
        <p:txBody>
          <a:bodyPr/>
          <a:lstStyle/>
          <a:p>
            <a:r>
              <a:rPr lang="en-US" dirty="0"/>
              <a:t>“Assault Weapon” – </a:t>
            </a:r>
            <a:br>
              <a:rPr lang="en-US" dirty="0"/>
            </a:br>
            <a:r>
              <a:rPr lang="en-US" dirty="0"/>
              <a:t>Ban on Import/Sale/Purchase</a:t>
            </a:r>
          </a:p>
        </p:txBody>
      </p:sp>
      <p:sp>
        <p:nvSpPr>
          <p:cNvPr id="3" name="Content Placeholder 2">
            <a:extLst>
              <a:ext uri="{FF2B5EF4-FFF2-40B4-BE49-F238E27FC236}">
                <a16:creationId xmlns:a16="http://schemas.microsoft.com/office/drawing/2014/main" id="{A250CD5E-E05F-C461-757A-132BFB757C5C}"/>
              </a:ext>
            </a:extLst>
          </p:cNvPr>
          <p:cNvSpPr>
            <a:spLocks noGrp="1"/>
          </p:cNvSpPr>
          <p:nvPr>
            <p:ph idx="1"/>
          </p:nvPr>
        </p:nvSpPr>
        <p:spPr>
          <a:xfrm>
            <a:off x="748937" y="1733006"/>
            <a:ext cx="10650584" cy="5124994"/>
          </a:xfrm>
        </p:spPr>
        <p:txBody>
          <a:bodyPr/>
          <a:lstStyle/>
          <a:p>
            <a:r>
              <a:rPr lang="en-US" dirty="0"/>
              <a:t>Creates two new class 1 misdemeanors, § 18.2-287.4:1 and § 18.2-308.2:5, for any person who imports, sells, manufactures, purchases, or transfers an assault firearm.</a:t>
            </a:r>
          </a:p>
          <a:p>
            <a:r>
              <a:rPr lang="en-US" dirty="0"/>
              <a:t>Also creates code section, § 18.2-308.1:9, prohibiting a person convicted of a violation of § 18.2-287.4:1 or § 18.2-308.1:9 from purchasing, possessing, or transporting a firearm for three years following the date of such conviction at which point the person convicted of such offense shall no longer be prohibited from purchasing, possessing, or transporting a firearm pursuant to this section.</a:t>
            </a:r>
          </a:p>
        </p:txBody>
      </p:sp>
    </p:spTree>
    <p:extLst>
      <p:ext uri="{BB962C8B-B14F-4D97-AF65-F5344CB8AC3E}">
        <p14:creationId xmlns:p14="http://schemas.microsoft.com/office/powerpoint/2010/main" val="396085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1DE6-4A1A-7F14-7DD4-71F7817FD07F}"/>
              </a:ext>
            </a:extLst>
          </p:cNvPr>
          <p:cNvSpPr>
            <a:spLocks noGrp="1"/>
          </p:cNvSpPr>
          <p:nvPr>
            <p:ph type="title"/>
          </p:nvPr>
        </p:nvSpPr>
        <p:spPr/>
        <p:txBody>
          <a:bodyPr/>
          <a:lstStyle/>
          <a:p>
            <a:r>
              <a:rPr lang="en-US" dirty="0"/>
              <a:t>“Assault Weapon” Exceptions</a:t>
            </a:r>
          </a:p>
        </p:txBody>
      </p:sp>
      <p:sp>
        <p:nvSpPr>
          <p:cNvPr id="3" name="Content Placeholder 2">
            <a:extLst>
              <a:ext uri="{FF2B5EF4-FFF2-40B4-BE49-F238E27FC236}">
                <a16:creationId xmlns:a16="http://schemas.microsoft.com/office/drawing/2014/main" id="{83AD2AF7-2DB2-4F58-79C2-A1F7C612DB62}"/>
              </a:ext>
            </a:extLst>
          </p:cNvPr>
          <p:cNvSpPr>
            <a:spLocks noGrp="1"/>
          </p:cNvSpPr>
          <p:nvPr>
            <p:ph idx="1"/>
          </p:nvPr>
        </p:nvSpPr>
        <p:spPr>
          <a:xfrm>
            <a:off x="853440" y="1849936"/>
            <a:ext cx="10485120" cy="4915989"/>
          </a:xfrm>
        </p:spPr>
        <p:txBody>
          <a:bodyPr/>
          <a:lstStyle/>
          <a:p>
            <a:pPr marL="571500" indent="-571500">
              <a:buFont typeface="+mj-lt"/>
              <a:buAutoNum type="romanLcPeriod"/>
            </a:pPr>
            <a:r>
              <a:rPr lang="en-US" dirty="0"/>
              <a:t>Government and LEO authorized to acquire or possess an assault firearm and does so while acting within the scope of his duties; </a:t>
            </a:r>
          </a:p>
          <a:p>
            <a:pPr marL="571500" indent="-571500">
              <a:buFont typeface="+mj-lt"/>
              <a:buAutoNum type="romanLcPeriod"/>
            </a:pPr>
            <a:r>
              <a:rPr lang="en-US" dirty="0"/>
              <a:t>Import by member of military or spouse, who possessed prior to being in the Commonwealth and is sent to the Commonwealth under lawful orders; </a:t>
            </a:r>
          </a:p>
          <a:p>
            <a:pPr marL="571500" indent="-571500">
              <a:buFont typeface="+mj-lt"/>
              <a:buAutoNum type="romanLcPeriod"/>
            </a:pPr>
            <a:r>
              <a:rPr lang="en-US" dirty="0"/>
              <a:t>Transfer among FFLs, military, LEO, Government,</a:t>
            </a:r>
          </a:p>
          <a:p>
            <a:pPr marL="571500" indent="-571500">
              <a:buFont typeface="+mj-lt"/>
              <a:buAutoNum type="romanLcPeriod"/>
            </a:pPr>
            <a:r>
              <a:rPr lang="en-US" dirty="0"/>
              <a:t>Cadet corps in training or ceremonial events</a:t>
            </a:r>
          </a:p>
        </p:txBody>
      </p:sp>
    </p:spTree>
    <p:extLst>
      <p:ext uri="{BB962C8B-B14F-4D97-AF65-F5344CB8AC3E}">
        <p14:creationId xmlns:p14="http://schemas.microsoft.com/office/powerpoint/2010/main" val="61049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6C864-D8DA-90FF-5B03-D5EE95CF4762}"/>
              </a:ext>
            </a:extLst>
          </p:cNvPr>
          <p:cNvSpPr>
            <a:spLocks noGrp="1"/>
          </p:cNvSpPr>
          <p:nvPr>
            <p:ph type="title"/>
          </p:nvPr>
        </p:nvSpPr>
        <p:spPr/>
        <p:txBody>
          <a:bodyPr/>
          <a:lstStyle/>
          <a:p>
            <a:r>
              <a:rPr lang="en-US" dirty="0"/>
              <a:t>“Assault Weapon” Exceptions (</a:t>
            </a:r>
            <a:r>
              <a:rPr lang="en-US" dirty="0" err="1"/>
              <a:t>con’d</a:t>
            </a:r>
            <a:r>
              <a:rPr lang="en-US" dirty="0"/>
              <a:t>)</a:t>
            </a:r>
          </a:p>
        </p:txBody>
      </p:sp>
      <p:sp>
        <p:nvSpPr>
          <p:cNvPr id="3" name="Content Placeholder 2">
            <a:extLst>
              <a:ext uri="{FF2B5EF4-FFF2-40B4-BE49-F238E27FC236}">
                <a16:creationId xmlns:a16="http://schemas.microsoft.com/office/drawing/2014/main" id="{7098C549-FC1C-3168-825E-B43E5EA83E94}"/>
              </a:ext>
            </a:extLst>
          </p:cNvPr>
          <p:cNvSpPr>
            <a:spLocks noGrp="1"/>
          </p:cNvSpPr>
          <p:nvPr>
            <p:ph idx="1"/>
          </p:nvPr>
        </p:nvSpPr>
        <p:spPr/>
        <p:txBody>
          <a:bodyPr/>
          <a:lstStyle/>
          <a:p>
            <a:pPr marL="571500" indent="-571500">
              <a:buFont typeface="+mj-lt"/>
              <a:buAutoNum type="romanLcPeriod" startAt="5"/>
            </a:pPr>
            <a:r>
              <a:rPr lang="en-US" dirty="0"/>
              <a:t>Sale by a person who lawfully purchased and possessed prior to July 1, 2026, to an FFL or to someone outside the Commonwealth</a:t>
            </a:r>
          </a:p>
          <a:p>
            <a:pPr marL="571500" indent="-571500">
              <a:buFont typeface="+mj-lt"/>
              <a:buAutoNum type="romanLcPeriod" startAt="5"/>
            </a:pPr>
            <a:r>
              <a:rPr lang="en-US" dirty="0"/>
              <a:t>Temporary transfer by a person who lawfully purchased and possessed prior to July 1, 2026, to an FFL or gunsmith</a:t>
            </a:r>
          </a:p>
          <a:p>
            <a:pPr marL="571500" indent="-571500">
              <a:buFont typeface="+mj-lt"/>
              <a:buAutoNum type="romanLcPeriod" startAt="5"/>
            </a:pPr>
            <a:r>
              <a:rPr lang="en-US" dirty="0"/>
              <a:t>Receipt by inheritance, and possession of the inherited assault firearm if the decedent lawfully possessed such assault firearm prior to his death and the person inheriting such assault firearm is not prohibited from possessing firearms by state or federal law</a:t>
            </a:r>
          </a:p>
        </p:txBody>
      </p:sp>
    </p:spTree>
    <p:extLst>
      <p:ext uri="{BB962C8B-B14F-4D97-AF65-F5344CB8AC3E}">
        <p14:creationId xmlns:p14="http://schemas.microsoft.com/office/powerpoint/2010/main" val="296628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7B28-851C-3359-50C4-9A5D40605EE9}"/>
              </a:ext>
            </a:extLst>
          </p:cNvPr>
          <p:cNvSpPr>
            <a:spLocks noGrp="1"/>
          </p:cNvSpPr>
          <p:nvPr>
            <p:ph type="title"/>
          </p:nvPr>
        </p:nvSpPr>
        <p:spPr>
          <a:xfrm>
            <a:off x="437909" y="275679"/>
            <a:ext cx="11700992" cy="1508127"/>
          </a:xfrm>
        </p:spPr>
        <p:txBody>
          <a:bodyPr/>
          <a:lstStyle/>
          <a:p>
            <a:r>
              <a:rPr lang="en-US" dirty="0"/>
              <a:t>Ch. 535 / Ch. 536: Interjurisdictional </a:t>
            </a:r>
            <a:br>
              <a:rPr lang="en-US" dirty="0"/>
            </a:br>
            <a:r>
              <a:rPr lang="en-US" dirty="0"/>
              <a:t>Agreements for Behavioral Health Co-response Teams. </a:t>
            </a:r>
          </a:p>
        </p:txBody>
      </p:sp>
      <p:sp>
        <p:nvSpPr>
          <p:cNvPr id="3" name="Content Placeholder 2">
            <a:extLst>
              <a:ext uri="{FF2B5EF4-FFF2-40B4-BE49-F238E27FC236}">
                <a16:creationId xmlns:a16="http://schemas.microsoft.com/office/drawing/2014/main" id="{47B05B69-A3EB-E836-3764-D24A0180C6C7}"/>
              </a:ext>
            </a:extLst>
          </p:cNvPr>
          <p:cNvSpPr>
            <a:spLocks noGrp="1"/>
          </p:cNvSpPr>
          <p:nvPr>
            <p:ph idx="1"/>
          </p:nvPr>
        </p:nvSpPr>
        <p:spPr>
          <a:xfrm>
            <a:off x="994410" y="2183130"/>
            <a:ext cx="10587990" cy="4674870"/>
          </a:xfrm>
        </p:spPr>
        <p:txBody>
          <a:bodyPr/>
          <a:lstStyle/>
          <a:p>
            <a:r>
              <a:rPr lang="en-US" dirty="0"/>
              <a:t>Amends § 15.2-1726 to provide that interjurisdictional law-enforcement agreements may allow for the development of co-response teams staffed by one or more law-enforcement agencies that respond to behavioral health-related calls in multiple jurisdictions. </a:t>
            </a:r>
          </a:p>
          <a:p>
            <a:r>
              <a:rPr lang="en-US" dirty="0"/>
              <a:t>This bill is a recommendation of the Behavioral Health Commission. </a:t>
            </a:r>
          </a:p>
          <a:p>
            <a:endParaRPr lang="en-US" dirty="0"/>
          </a:p>
          <a:p>
            <a:endParaRPr lang="en-US" dirty="0"/>
          </a:p>
        </p:txBody>
      </p:sp>
    </p:spTree>
    <p:extLst>
      <p:ext uri="{BB962C8B-B14F-4D97-AF65-F5344CB8AC3E}">
        <p14:creationId xmlns:p14="http://schemas.microsoft.com/office/powerpoint/2010/main" val="395075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8E36-961A-8A90-622B-93CFAB080B9F}"/>
              </a:ext>
            </a:extLst>
          </p:cNvPr>
          <p:cNvSpPr>
            <a:spLocks noGrp="1"/>
          </p:cNvSpPr>
          <p:nvPr>
            <p:ph type="title"/>
          </p:nvPr>
        </p:nvSpPr>
        <p:spPr/>
        <p:txBody>
          <a:bodyPr/>
          <a:lstStyle/>
          <a:p>
            <a:r>
              <a:rPr lang="en-US" dirty="0"/>
              <a:t>“Assault Weapon” Exceptions (</a:t>
            </a:r>
            <a:r>
              <a:rPr lang="en-US" dirty="0" err="1"/>
              <a:t>con’d</a:t>
            </a:r>
            <a:r>
              <a:rPr lang="en-US" dirty="0"/>
              <a:t>)</a:t>
            </a:r>
          </a:p>
        </p:txBody>
      </p:sp>
      <p:sp>
        <p:nvSpPr>
          <p:cNvPr id="3" name="Content Placeholder 2">
            <a:extLst>
              <a:ext uri="{FF2B5EF4-FFF2-40B4-BE49-F238E27FC236}">
                <a16:creationId xmlns:a16="http://schemas.microsoft.com/office/drawing/2014/main" id="{A1C04EE1-F1C9-82FB-4F69-28427CFF32D2}"/>
              </a:ext>
            </a:extLst>
          </p:cNvPr>
          <p:cNvSpPr>
            <a:spLocks noGrp="1"/>
          </p:cNvSpPr>
          <p:nvPr>
            <p:ph idx="1"/>
          </p:nvPr>
        </p:nvSpPr>
        <p:spPr/>
        <p:txBody>
          <a:bodyPr/>
          <a:lstStyle/>
          <a:p>
            <a:pPr marL="571500" indent="-571500">
              <a:buFont typeface="+mj-lt"/>
              <a:buAutoNum type="romanLcPeriod" startAt="8"/>
            </a:pPr>
            <a:r>
              <a:rPr lang="en-US" sz="2800" dirty="0"/>
              <a:t>A temporarily loan by a firing range operated by an FFL for lawful use solely for target shooting or firearms training within the physical premises of the firing range; </a:t>
            </a:r>
          </a:p>
          <a:p>
            <a:pPr marL="571500" indent="-571500">
              <a:buFont typeface="+mj-lt"/>
              <a:buAutoNum type="romanLcPeriod" startAt="8"/>
            </a:pPr>
            <a:r>
              <a:rPr lang="en-US" sz="2800" dirty="0"/>
              <a:t>Import of by a person who lawfully purchased and possessed such assault firearm prior to July 1, 2026; or </a:t>
            </a:r>
          </a:p>
          <a:p>
            <a:pPr marL="571500" indent="-571500">
              <a:buFont typeface="+mj-lt"/>
              <a:buAutoNum type="romanLcPeriod" startAt="8"/>
            </a:pPr>
            <a:r>
              <a:rPr lang="en-US" sz="2800" dirty="0"/>
              <a:t>Transfer as a gift to an immediate family member if the transferor lawfully purchased and possessed the assault firearm prior to July 1, 2026, and the immediate family member to whom the assault firearm is transferred is not prohibited from possessing firearms under state or federal law. </a:t>
            </a:r>
          </a:p>
          <a:p>
            <a:pPr marL="1012371" lvl="1" indent="-571500"/>
            <a:r>
              <a:rPr lang="en-US" sz="2800" dirty="0"/>
              <a:t>For the purposes of this subdivision, "immediate family member" means a spouse, children, parents, grandparents, and siblings.</a:t>
            </a:r>
          </a:p>
          <a:p>
            <a:endParaRPr lang="en-US" sz="2800" dirty="0"/>
          </a:p>
          <a:p>
            <a:endParaRPr lang="en-US" sz="2800" dirty="0"/>
          </a:p>
        </p:txBody>
      </p:sp>
    </p:spTree>
    <p:extLst>
      <p:ext uri="{BB962C8B-B14F-4D97-AF65-F5344CB8AC3E}">
        <p14:creationId xmlns:p14="http://schemas.microsoft.com/office/powerpoint/2010/main" val="13329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643B-9AED-1A6A-652D-A6F47E1F6B9C}"/>
              </a:ext>
            </a:extLst>
          </p:cNvPr>
          <p:cNvSpPr>
            <a:spLocks noGrp="1"/>
          </p:cNvSpPr>
          <p:nvPr>
            <p:ph type="title"/>
          </p:nvPr>
        </p:nvSpPr>
        <p:spPr/>
        <p:txBody>
          <a:bodyPr/>
          <a:lstStyle/>
          <a:p>
            <a:r>
              <a:rPr lang="en-US" dirty="0"/>
              <a:t>Ch. 1106/1107 – </a:t>
            </a:r>
            <a:r>
              <a:rPr lang="en-US" dirty="0" err="1"/>
              <a:t>Con’d</a:t>
            </a:r>
            <a:br>
              <a:rPr lang="en-US" dirty="0"/>
            </a:br>
            <a:r>
              <a:rPr lang="en-US" dirty="0"/>
              <a:t>High-Capacity Magazine Transfer/Purchase Ban</a:t>
            </a:r>
          </a:p>
        </p:txBody>
      </p:sp>
      <p:sp>
        <p:nvSpPr>
          <p:cNvPr id="3" name="Content Placeholder 2">
            <a:extLst>
              <a:ext uri="{FF2B5EF4-FFF2-40B4-BE49-F238E27FC236}">
                <a16:creationId xmlns:a16="http://schemas.microsoft.com/office/drawing/2014/main" id="{DBF09A98-C322-2A19-3F66-4C012B21FE40}"/>
              </a:ext>
            </a:extLst>
          </p:cNvPr>
          <p:cNvSpPr>
            <a:spLocks noGrp="1"/>
          </p:cNvSpPr>
          <p:nvPr>
            <p:ph idx="1"/>
          </p:nvPr>
        </p:nvSpPr>
        <p:spPr/>
        <p:txBody>
          <a:bodyPr/>
          <a:lstStyle/>
          <a:p>
            <a:r>
              <a:rPr lang="en-US" dirty="0"/>
              <a:t>Creates new Class 1 misdemeanor, § 18.2-309.1, for anyone who imports, sells, barters, transfers, or purchases a large capacity ammunition feeding device.</a:t>
            </a:r>
          </a:p>
          <a:p>
            <a:r>
              <a:rPr lang="en-US" dirty="0"/>
              <a:t>"Large capacity ammunition feeding device" means a magazine, belt, drum, feed strip, or similar device that has a capacity of, or that can be readily restored or converted to accept, more than 15 rounds of ammunition but does not include an attached tubular device designed to accept and capable of operating only with .22 caliber rimfire ammunition.</a:t>
            </a:r>
          </a:p>
        </p:txBody>
      </p:sp>
    </p:spTree>
    <p:extLst>
      <p:ext uri="{BB962C8B-B14F-4D97-AF65-F5344CB8AC3E}">
        <p14:creationId xmlns:p14="http://schemas.microsoft.com/office/powerpoint/2010/main" val="36232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60D4-8760-6E99-4558-2D93B50CB96C}"/>
              </a:ext>
            </a:extLst>
          </p:cNvPr>
          <p:cNvSpPr>
            <a:spLocks noGrp="1"/>
          </p:cNvSpPr>
          <p:nvPr>
            <p:ph type="title"/>
          </p:nvPr>
        </p:nvSpPr>
        <p:spPr/>
        <p:txBody>
          <a:bodyPr/>
          <a:lstStyle/>
          <a:p>
            <a:r>
              <a:rPr lang="en-US" dirty="0"/>
              <a:t>Exceptions – Magazine </a:t>
            </a:r>
            <a:br>
              <a:rPr lang="en-US" dirty="0"/>
            </a:br>
            <a:r>
              <a:rPr lang="en-US" dirty="0"/>
              <a:t>Transfer/Purchase Ban - Exceptions</a:t>
            </a:r>
          </a:p>
        </p:txBody>
      </p:sp>
      <p:sp>
        <p:nvSpPr>
          <p:cNvPr id="3" name="Content Placeholder 2">
            <a:extLst>
              <a:ext uri="{FF2B5EF4-FFF2-40B4-BE49-F238E27FC236}">
                <a16:creationId xmlns:a16="http://schemas.microsoft.com/office/drawing/2014/main" id="{9DED2152-E85D-80BF-EDDF-D94AAAD6CBEC}"/>
              </a:ext>
            </a:extLst>
          </p:cNvPr>
          <p:cNvSpPr>
            <a:spLocks noGrp="1"/>
          </p:cNvSpPr>
          <p:nvPr>
            <p:ph idx="1"/>
          </p:nvPr>
        </p:nvSpPr>
        <p:spPr/>
        <p:txBody>
          <a:bodyPr/>
          <a:lstStyle/>
          <a:p>
            <a:r>
              <a:rPr lang="en-US" dirty="0"/>
              <a:t>The provisions of this new section shall not apply to the:</a:t>
            </a:r>
          </a:p>
          <a:p>
            <a:pPr marL="571500" indent="-571500">
              <a:buFont typeface="+mj-lt"/>
              <a:buAutoNum type="romanLcPeriod"/>
            </a:pPr>
            <a:r>
              <a:rPr lang="en-US" dirty="0"/>
              <a:t>manufacture by, transfer to, or possession by the Commonwealth, or a department, agency, or political subdivision of the Commonwealth, of a large capacity ammunition feeding device; </a:t>
            </a:r>
          </a:p>
          <a:p>
            <a:pPr marL="571500" indent="-571500">
              <a:buFont typeface="+mj-lt"/>
              <a:buAutoNum type="romanLcPeriod"/>
            </a:pPr>
            <a:r>
              <a:rPr lang="en-US" dirty="0"/>
              <a:t>transfer to or possession by a law-enforcement officer of a large capacity ammunition feeding device for purposes of law enforcement; </a:t>
            </a:r>
          </a:p>
          <a:p>
            <a:pPr marL="571500" indent="-571500">
              <a:buFont typeface="+mj-lt"/>
              <a:buAutoNum type="romanLcPeriod"/>
            </a:pPr>
            <a:r>
              <a:rPr lang="en-US" dirty="0"/>
              <a:t>possession of a large capacity ammunition feeding device by an individual who is retired from service with a law-enforcement agency and is not otherwise prohibited from receiving ammunition transferred to the individual by the law-enforcement agency upon his retirement.</a:t>
            </a:r>
          </a:p>
        </p:txBody>
      </p:sp>
    </p:spTree>
    <p:extLst>
      <p:ext uri="{BB962C8B-B14F-4D97-AF65-F5344CB8AC3E}">
        <p14:creationId xmlns:p14="http://schemas.microsoft.com/office/powerpoint/2010/main" val="49419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AFB0-45DF-0356-19B7-563122845223}"/>
              </a:ext>
            </a:extLst>
          </p:cNvPr>
          <p:cNvSpPr>
            <a:spLocks noGrp="1"/>
          </p:cNvSpPr>
          <p:nvPr>
            <p:ph type="title"/>
          </p:nvPr>
        </p:nvSpPr>
        <p:spPr/>
        <p:txBody>
          <a:bodyPr/>
          <a:lstStyle/>
          <a:p>
            <a:r>
              <a:rPr lang="en-US" dirty="0"/>
              <a:t>Exception – Magazine </a:t>
            </a:r>
            <a:br>
              <a:rPr lang="en-US" dirty="0"/>
            </a:br>
            <a:r>
              <a:rPr lang="en-US" dirty="0"/>
              <a:t>Transfer/Purchase Ban - Exceptions (</a:t>
            </a:r>
            <a:r>
              <a:rPr lang="en-US" dirty="0" err="1"/>
              <a:t>con’d</a:t>
            </a:r>
            <a:r>
              <a:rPr lang="en-US" dirty="0"/>
              <a:t>)</a:t>
            </a:r>
          </a:p>
        </p:txBody>
      </p:sp>
      <p:sp>
        <p:nvSpPr>
          <p:cNvPr id="3" name="Content Placeholder 2">
            <a:extLst>
              <a:ext uri="{FF2B5EF4-FFF2-40B4-BE49-F238E27FC236}">
                <a16:creationId xmlns:a16="http://schemas.microsoft.com/office/drawing/2014/main" id="{6EBC7204-B43C-67B8-CB3B-1220F01086A4}"/>
              </a:ext>
            </a:extLst>
          </p:cNvPr>
          <p:cNvSpPr>
            <a:spLocks noGrp="1"/>
          </p:cNvSpPr>
          <p:nvPr>
            <p:ph idx="1"/>
          </p:nvPr>
        </p:nvSpPr>
        <p:spPr/>
        <p:txBody>
          <a:bodyPr/>
          <a:lstStyle/>
          <a:p>
            <a:pPr marL="571500" indent="-571500">
              <a:buFont typeface="+mj-lt"/>
              <a:buAutoNum type="romanLcPeriod" startAt="4"/>
            </a:pPr>
            <a:r>
              <a:rPr lang="en-US" sz="3000" dirty="0"/>
              <a:t>import of a large capacity ammunition feeding device by a person who lawfully purchased and possessed such large capacity ammunition feeding device prior to July 1, 2026; </a:t>
            </a:r>
          </a:p>
          <a:p>
            <a:pPr marL="571500" indent="-571500">
              <a:buFont typeface="+mj-lt"/>
              <a:buAutoNum type="romanLcPeriod" startAt="4"/>
            </a:pPr>
            <a:r>
              <a:rPr lang="en-US" sz="3000" dirty="0"/>
              <a:t>possession of a large capacity ammunition feeding device that has been permanently modified such that it cannot accept more than 15 rounds of ammunition</a:t>
            </a:r>
          </a:p>
          <a:p>
            <a:pPr marL="571500" indent="-571500">
              <a:buFont typeface="+mj-lt"/>
              <a:buAutoNum type="romanLcPeriod" startAt="4"/>
            </a:pPr>
            <a:r>
              <a:rPr lang="en-US" sz="3000" dirty="0"/>
              <a:t>the sale, barter, or transfer of a large capacity ammunition feeding device by a person who lawfully purchased and possessed such device prior to July 1, 2026, to a federal firearms licensee or any recipient outside of the Commonwealth who may lawfully possess such large capacity ammunition feeding device; </a:t>
            </a:r>
          </a:p>
        </p:txBody>
      </p:sp>
    </p:spTree>
    <p:extLst>
      <p:ext uri="{BB962C8B-B14F-4D97-AF65-F5344CB8AC3E}">
        <p14:creationId xmlns:p14="http://schemas.microsoft.com/office/powerpoint/2010/main" val="266933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B337D-C810-6F9D-E4BC-4E6E6685E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98AE7-DF21-C151-CB07-74B66E7A0E32}"/>
              </a:ext>
            </a:extLst>
          </p:cNvPr>
          <p:cNvSpPr>
            <a:spLocks noGrp="1"/>
          </p:cNvSpPr>
          <p:nvPr>
            <p:ph type="title"/>
          </p:nvPr>
        </p:nvSpPr>
        <p:spPr/>
        <p:txBody>
          <a:bodyPr/>
          <a:lstStyle/>
          <a:p>
            <a:r>
              <a:rPr lang="en-US" dirty="0"/>
              <a:t>Exception – Magazine </a:t>
            </a:r>
            <a:br>
              <a:rPr lang="en-US" dirty="0"/>
            </a:br>
            <a:r>
              <a:rPr lang="en-US" dirty="0"/>
              <a:t>Transfer/Purchase Ban - Exceptions (</a:t>
            </a:r>
            <a:r>
              <a:rPr lang="en-US" dirty="0" err="1"/>
              <a:t>con’d</a:t>
            </a:r>
            <a:r>
              <a:rPr lang="en-US" dirty="0"/>
              <a:t>)</a:t>
            </a:r>
          </a:p>
        </p:txBody>
      </p:sp>
      <p:sp>
        <p:nvSpPr>
          <p:cNvPr id="3" name="Content Placeholder 2">
            <a:extLst>
              <a:ext uri="{FF2B5EF4-FFF2-40B4-BE49-F238E27FC236}">
                <a16:creationId xmlns:a16="http://schemas.microsoft.com/office/drawing/2014/main" id="{E80CA57F-5961-77B5-0D94-FA6BA76CA8DE}"/>
              </a:ext>
            </a:extLst>
          </p:cNvPr>
          <p:cNvSpPr>
            <a:spLocks noGrp="1"/>
          </p:cNvSpPr>
          <p:nvPr>
            <p:ph idx="1"/>
          </p:nvPr>
        </p:nvSpPr>
        <p:spPr/>
        <p:txBody>
          <a:bodyPr/>
          <a:lstStyle/>
          <a:p>
            <a:pPr marL="571500" indent="-571500">
              <a:buFont typeface="+mj-lt"/>
              <a:buAutoNum type="romanLcPeriod" startAt="7"/>
            </a:pPr>
            <a:r>
              <a:rPr lang="en-US" dirty="0"/>
              <a:t>the import, sale, barter, transfer, purchase, or possession of a large capacity ammunition feeding device by a federal firearms licensee for the purpose of sale or transfer to any branch of the Armed Forces of the United States, to senior military colleges in the Commonwealth organized under 10 U.S.C. § 2111a(f), to a law-enforcement agency or officer, to another federal firearms licensee, to a recipient outside the Commonwealth who may lawfully possess such large capacity ammunition feeding device.</a:t>
            </a:r>
          </a:p>
          <a:p>
            <a:endParaRPr lang="en-US" dirty="0"/>
          </a:p>
        </p:txBody>
      </p:sp>
    </p:spTree>
    <p:extLst>
      <p:ext uri="{BB962C8B-B14F-4D97-AF65-F5344CB8AC3E}">
        <p14:creationId xmlns:p14="http://schemas.microsoft.com/office/powerpoint/2010/main" val="31338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56D9-02BB-D7D3-96A7-2618A033A9F0}"/>
              </a:ext>
            </a:extLst>
          </p:cNvPr>
          <p:cNvSpPr>
            <a:spLocks noGrp="1"/>
          </p:cNvSpPr>
          <p:nvPr>
            <p:ph type="title"/>
          </p:nvPr>
        </p:nvSpPr>
        <p:spPr/>
        <p:txBody>
          <a:bodyPr/>
          <a:lstStyle/>
          <a:p>
            <a:r>
              <a:rPr lang="en-US" dirty="0"/>
              <a:t>Ch. 1025/1101: Carrying </a:t>
            </a:r>
            <a:br>
              <a:rPr lang="en-US" dirty="0"/>
            </a:br>
            <a:r>
              <a:rPr lang="en-US" dirty="0"/>
              <a:t>”Assault Weapons” In Public</a:t>
            </a:r>
          </a:p>
        </p:txBody>
      </p:sp>
      <p:sp>
        <p:nvSpPr>
          <p:cNvPr id="3" name="Content Placeholder 2">
            <a:extLst>
              <a:ext uri="{FF2B5EF4-FFF2-40B4-BE49-F238E27FC236}">
                <a16:creationId xmlns:a16="http://schemas.microsoft.com/office/drawing/2014/main" id="{39693F62-B66D-EEFC-1B94-D4B0D9E3513F}"/>
              </a:ext>
            </a:extLst>
          </p:cNvPr>
          <p:cNvSpPr>
            <a:spLocks noGrp="1"/>
          </p:cNvSpPr>
          <p:nvPr>
            <p:ph idx="1"/>
          </p:nvPr>
        </p:nvSpPr>
        <p:spPr>
          <a:xfrm>
            <a:off x="868100" y="1875099"/>
            <a:ext cx="10532963" cy="4982900"/>
          </a:xfrm>
        </p:spPr>
        <p:txBody>
          <a:bodyPr/>
          <a:lstStyle/>
          <a:p>
            <a:r>
              <a:rPr lang="en-US" dirty="0"/>
              <a:t>Significantly amends § 18.2-287.4 to provide that it is unlawful to carry an “assault firearm,” as defined in § 18.2-308.2:2, on or about your person on any public street, road, alley, sidewalk, public right-of-way, or in any public park or any other place of whatever nature that is open to the public. </a:t>
            </a:r>
          </a:p>
          <a:p>
            <a:r>
              <a:rPr lang="en-US" dirty="0"/>
              <a:t>Previous law only applied in certain localities, while new statute applies throughout the Commonwealth. </a:t>
            </a:r>
          </a:p>
          <a:p>
            <a:r>
              <a:rPr lang="en-US" dirty="0"/>
              <a:t>Any person violating the provisions of this section is guilty of a Class 1 misdemeanor.</a:t>
            </a:r>
          </a:p>
          <a:p>
            <a:endParaRPr lang="en-US" dirty="0"/>
          </a:p>
        </p:txBody>
      </p:sp>
    </p:spTree>
    <p:extLst>
      <p:ext uri="{BB962C8B-B14F-4D97-AF65-F5344CB8AC3E}">
        <p14:creationId xmlns:p14="http://schemas.microsoft.com/office/powerpoint/2010/main" val="82652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FDEFF-F71E-431F-76F7-57C126D80799}"/>
              </a:ext>
            </a:extLst>
          </p:cNvPr>
          <p:cNvSpPr>
            <a:spLocks noGrp="1"/>
          </p:cNvSpPr>
          <p:nvPr>
            <p:ph type="title"/>
          </p:nvPr>
        </p:nvSpPr>
        <p:spPr/>
        <p:txBody>
          <a:bodyPr/>
          <a:lstStyle/>
          <a:p>
            <a:r>
              <a:rPr lang="en-US" dirty="0"/>
              <a:t>§ 18.2-308.2:2: </a:t>
            </a:r>
            <a:br>
              <a:rPr lang="en-US" dirty="0"/>
            </a:br>
            <a:r>
              <a:rPr lang="en-US" dirty="0"/>
              <a:t>“Assault Firearm”</a:t>
            </a:r>
          </a:p>
        </p:txBody>
      </p:sp>
      <p:sp>
        <p:nvSpPr>
          <p:cNvPr id="3" name="Content Placeholder 2">
            <a:extLst>
              <a:ext uri="{FF2B5EF4-FFF2-40B4-BE49-F238E27FC236}">
                <a16:creationId xmlns:a16="http://schemas.microsoft.com/office/drawing/2014/main" id="{72512BEE-1E9F-4886-5BE6-6179AAA2AA77}"/>
              </a:ext>
            </a:extLst>
          </p:cNvPr>
          <p:cNvSpPr>
            <a:spLocks noGrp="1"/>
          </p:cNvSpPr>
          <p:nvPr>
            <p:ph idx="1"/>
          </p:nvPr>
        </p:nvSpPr>
        <p:spPr>
          <a:xfrm>
            <a:off x="960699" y="1898248"/>
            <a:ext cx="10456238" cy="4959752"/>
          </a:xfrm>
        </p:spPr>
        <p:txBody>
          <a:bodyPr/>
          <a:lstStyle/>
          <a:p>
            <a:r>
              <a:rPr lang="en-US" dirty="0"/>
              <a:t>Under previous law, an ”assault firearm" meant any semi-automatic center-fire rifle or pistol which expels single or multiple projectiles by action of an explosion of a combustible material and is equipped at the time of the offense with a magazine which will hold more than 20 rounds of ammunition or designed by the manufacturer to accommodate a silencer or equipped with a folding stock.</a:t>
            </a:r>
          </a:p>
          <a:p>
            <a:r>
              <a:rPr lang="en-US" sz="3400" dirty="0">
                <a:solidFill>
                  <a:schemeClr val="tx1"/>
                </a:solidFill>
              </a:rPr>
              <a:t>“Assault Weapons Ban” bills redefine this term (see earlier slides for new definition, which applies here as well). </a:t>
            </a:r>
          </a:p>
        </p:txBody>
      </p:sp>
    </p:spTree>
    <p:extLst>
      <p:ext uri="{BB962C8B-B14F-4D97-AF65-F5344CB8AC3E}">
        <p14:creationId xmlns:p14="http://schemas.microsoft.com/office/powerpoint/2010/main" val="53085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E3D6-42E1-8337-7229-835BE2B5A6F5}"/>
              </a:ext>
            </a:extLst>
          </p:cNvPr>
          <p:cNvSpPr>
            <a:spLocks noGrp="1"/>
          </p:cNvSpPr>
          <p:nvPr>
            <p:ph type="title"/>
          </p:nvPr>
        </p:nvSpPr>
        <p:spPr/>
        <p:txBody>
          <a:bodyPr/>
          <a:lstStyle/>
          <a:p>
            <a:r>
              <a:rPr lang="en-US" dirty="0"/>
              <a:t>Ch. 1025: Exceptions</a:t>
            </a:r>
          </a:p>
        </p:txBody>
      </p:sp>
      <p:sp>
        <p:nvSpPr>
          <p:cNvPr id="3" name="Content Placeholder 2">
            <a:extLst>
              <a:ext uri="{FF2B5EF4-FFF2-40B4-BE49-F238E27FC236}">
                <a16:creationId xmlns:a16="http://schemas.microsoft.com/office/drawing/2014/main" id="{B85F9171-0482-D103-90E5-C6FC1966CE99}"/>
              </a:ext>
            </a:extLst>
          </p:cNvPr>
          <p:cNvSpPr>
            <a:spLocks noGrp="1"/>
          </p:cNvSpPr>
          <p:nvPr>
            <p:ph idx="1"/>
          </p:nvPr>
        </p:nvSpPr>
        <p:spPr>
          <a:xfrm>
            <a:off x="767787" y="1600202"/>
            <a:ext cx="11142562" cy="5257798"/>
          </a:xfrm>
        </p:spPr>
        <p:txBody>
          <a:bodyPr/>
          <a:lstStyle/>
          <a:p>
            <a:r>
              <a:rPr lang="en-US" sz="2800" dirty="0"/>
              <a:t>The provisions of this section shall not apply:</a:t>
            </a:r>
          </a:p>
          <a:p>
            <a:pPr lvl="1"/>
            <a:r>
              <a:rPr lang="en-US" sz="2800" dirty="0"/>
              <a:t>to law-enforcement officers in the performance of their official duties, </a:t>
            </a:r>
          </a:p>
          <a:p>
            <a:pPr lvl="1"/>
            <a:r>
              <a:rPr lang="en-US" sz="2800" dirty="0"/>
              <a:t>military personnel in the performance of their lawful official duties, </a:t>
            </a:r>
          </a:p>
          <a:p>
            <a:pPr lvl="1"/>
            <a:r>
              <a:rPr lang="en-US" sz="2800" dirty="0"/>
              <a:t>any member of a cadet corps who is recognized by a public institution of higher education while such member is in the performance of sanctioned military training or such member is participating in an official ceremonial event for the Commonwealth,</a:t>
            </a:r>
          </a:p>
          <a:p>
            <a:pPr lvl="1"/>
            <a:r>
              <a:rPr lang="en-US" sz="2800" dirty="0"/>
              <a:t>or to any person actually engaged in lawful hunting or lawful recreational shooting activities at an established shooting range or shooting contest.</a:t>
            </a:r>
          </a:p>
          <a:p>
            <a:r>
              <a:rPr lang="en-US" sz="2800" dirty="0"/>
              <a:t>“The exemptions set forth in § 18.2-308 shall apply, mutatis mutandis, to the provisions of this section."</a:t>
            </a:r>
          </a:p>
        </p:txBody>
      </p:sp>
    </p:spTree>
    <p:extLst>
      <p:ext uri="{BB962C8B-B14F-4D97-AF65-F5344CB8AC3E}">
        <p14:creationId xmlns:p14="http://schemas.microsoft.com/office/powerpoint/2010/main" val="363899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B2E5-33B6-7CAD-C98C-7C94142DC115}"/>
              </a:ext>
            </a:extLst>
          </p:cNvPr>
          <p:cNvSpPr>
            <a:spLocks noGrp="1"/>
          </p:cNvSpPr>
          <p:nvPr>
            <p:ph type="title"/>
          </p:nvPr>
        </p:nvSpPr>
        <p:spPr>
          <a:xfrm>
            <a:off x="609600" y="334122"/>
            <a:ext cx="10972800" cy="1508127"/>
          </a:xfrm>
        </p:spPr>
        <p:txBody>
          <a:bodyPr/>
          <a:lstStyle/>
          <a:p>
            <a:r>
              <a:rPr lang="en-US" dirty="0"/>
              <a:t>Ch. 1025: Exceptions from § 18.2-308 </a:t>
            </a:r>
          </a:p>
        </p:txBody>
      </p:sp>
      <p:sp>
        <p:nvSpPr>
          <p:cNvPr id="3" name="Content Placeholder 2">
            <a:extLst>
              <a:ext uri="{FF2B5EF4-FFF2-40B4-BE49-F238E27FC236}">
                <a16:creationId xmlns:a16="http://schemas.microsoft.com/office/drawing/2014/main" id="{C3BAD436-07D5-B517-5E65-92093131B030}"/>
              </a:ext>
            </a:extLst>
          </p:cNvPr>
          <p:cNvSpPr>
            <a:spLocks noGrp="1"/>
          </p:cNvSpPr>
          <p:nvPr>
            <p:ph idx="1"/>
          </p:nvPr>
        </p:nvSpPr>
        <p:spPr/>
        <p:txBody>
          <a:bodyPr/>
          <a:lstStyle/>
          <a:p>
            <a:r>
              <a:rPr lang="en-US" sz="2800" dirty="0"/>
              <a:t>Under current law, § 18.2-308 does not apply to any person while in his own place of abode or the curtilage thereof.</a:t>
            </a:r>
          </a:p>
          <a:p>
            <a:r>
              <a:rPr lang="en-US" sz="2800" dirty="0"/>
              <a:t>Except as provided in subsection A of § 18.2-308.012, this section shall not apply to:</a:t>
            </a:r>
          </a:p>
          <a:p>
            <a:pPr marL="971550" lvl="1" indent="-514350">
              <a:buAutoNum type="arabicPeriod"/>
            </a:pPr>
            <a:r>
              <a:rPr lang="en-US" sz="2800" dirty="0"/>
              <a:t>Any person while in his own place of business;</a:t>
            </a:r>
          </a:p>
          <a:p>
            <a:pPr marL="971550" lvl="1" indent="-514350">
              <a:buAutoNum type="arabicPeriod"/>
            </a:pPr>
            <a:r>
              <a:rPr lang="en-US" sz="2800" dirty="0"/>
              <a:t>Any law-enforcement officer, or retired law-enforcement officer pursuant to §18.2-308.016, wherever such law-enforcement officer may travel in the Commonwealth;</a:t>
            </a:r>
          </a:p>
          <a:p>
            <a:pPr marL="457200" lvl="1" indent="0">
              <a:buNone/>
            </a:pPr>
            <a:r>
              <a:rPr lang="en-US" sz="2800" dirty="0"/>
              <a:t>3.    Any person who is at, or going to or from, an established shooting range, provided that the weapons are unloaded and securely wrapped while being transported.</a:t>
            </a:r>
          </a:p>
        </p:txBody>
      </p:sp>
    </p:spTree>
    <p:extLst>
      <p:ext uri="{BB962C8B-B14F-4D97-AF65-F5344CB8AC3E}">
        <p14:creationId xmlns:p14="http://schemas.microsoft.com/office/powerpoint/2010/main" val="257273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775DE-C1BB-3D9B-BC90-6DF961188B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27046-83D2-1643-0AA3-F0931467BD5C}"/>
              </a:ext>
            </a:extLst>
          </p:cNvPr>
          <p:cNvSpPr>
            <a:spLocks noGrp="1"/>
          </p:cNvSpPr>
          <p:nvPr>
            <p:ph type="title"/>
          </p:nvPr>
        </p:nvSpPr>
        <p:spPr>
          <a:xfrm>
            <a:off x="609600" y="428251"/>
            <a:ext cx="10972800" cy="1508127"/>
          </a:xfrm>
        </p:spPr>
        <p:txBody>
          <a:bodyPr/>
          <a:lstStyle/>
          <a:p>
            <a:r>
              <a:rPr lang="en-US" dirty="0"/>
              <a:t>Ch. 1025: Exceptions from § 18.2-308 (</a:t>
            </a:r>
            <a:r>
              <a:rPr lang="en-US" dirty="0" err="1"/>
              <a:t>con’d</a:t>
            </a:r>
            <a:r>
              <a:rPr lang="en-US" dirty="0"/>
              <a:t>)</a:t>
            </a:r>
          </a:p>
        </p:txBody>
      </p:sp>
      <p:sp>
        <p:nvSpPr>
          <p:cNvPr id="3" name="Content Placeholder 2">
            <a:extLst>
              <a:ext uri="{FF2B5EF4-FFF2-40B4-BE49-F238E27FC236}">
                <a16:creationId xmlns:a16="http://schemas.microsoft.com/office/drawing/2014/main" id="{747F989F-F0DD-93F8-ECF0-8D589A506B74}"/>
              </a:ext>
            </a:extLst>
          </p:cNvPr>
          <p:cNvSpPr>
            <a:spLocks noGrp="1"/>
          </p:cNvSpPr>
          <p:nvPr>
            <p:ph idx="1"/>
          </p:nvPr>
        </p:nvSpPr>
        <p:spPr>
          <a:xfrm>
            <a:off x="798652" y="1736202"/>
            <a:ext cx="10783747" cy="5121797"/>
          </a:xfrm>
        </p:spPr>
        <p:txBody>
          <a:bodyPr/>
          <a:lstStyle/>
          <a:p>
            <a:pPr marL="0" indent="0">
              <a:buNone/>
            </a:pPr>
            <a:r>
              <a:rPr lang="en-US" sz="2800" dirty="0"/>
              <a:t>4. Any regularly enrolled member of a weapons collecting organization who is at, or going to or from, a bona fide weapons exhibition, provided that the weapons are unloaded and securely wrapped while being transported;</a:t>
            </a:r>
          </a:p>
          <a:p>
            <a:pPr marL="0" indent="0">
              <a:buNone/>
            </a:pPr>
            <a:r>
              <a:rPr lang="en-US" sz="2800" dirty="0"/>
              <a:t>5. Any person carrying such weapons between his place of abode and a place of purchase or repair, provided the weapons are unloaded and securely wrapped while being transported;</a:t>
            </a:r>
          </a:p>
          <a:p>
            <a:pPr marL="0" indent="0">
              <a:buNone/>
            </a:pPr>
            <a:r>
              <a:rPr lang="en-US" sz="2800" dirty="0"/>
              <a:t>6. Any person actually engaged in lawful hunting, as authorized by the Board of Wildlife Resources, under inclement weather conditions necessitating temporary protection of his firearm from those conditions, provided that possession of a handgun while engaged in lawful hunting shall not be construed as hunting with a handgun if the person hunting is carrying a valid concealed handgun permit;</a:t>
            </a:r>
          </a:p>
        </p:txBody>
      </p:sp>
    </p:spTree>
    <p:extLst>
      <p:ext uri="{BB962C8B-B14F-4D97-AF65-F5344CB8AC3E}">
        <p14:creationId xmlns:p14="http://schemas.microsoft.com/office/powerpoint/2010/main" val="336807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05B5-39DC-440A-DD8A-634E4292C1C3}"/>
              </a:ext>
            </a:extLst>
          </p:cNvPr>
          <p:cNvSpPr>
            <a:spLocks noGrp="1"/>
          </p:cNvSpPr>
          <p:nvPr>
            <p:ph type="title"/>
          </p:nvPr>
        </p:nvSpPr>
        <p:spPr/>
        <p:txBody>
          <a:bodyPr/>
          <a:lstStyle/>
          <a:p>
            <a:r>
              <a:rPr lang="en-US" dirty="0"/>
              <a:t>Ch. 577: </a:t>
            </a:r>
            <a:br>
              <a:rPr lang="en-US" dirty="0"/>
            </a:br>
            <a:r>
              <a:rPr lang="en-US" dirty="0"/>
              <a:t>Minor Victims of Sex Trafficking </a:t>
            </a:r>
          </a:p>
        </p:txBody>
      </p:sp>
      <p:sp>
        <p:nvSpPr>
          <p:cNvPr id="3" name="Content Placeholder 2">
            <a:extLst>
              <a:ext uri="{FF2B5EF4-FFF2-40B4-BE49-F238E27FC236}">
                <a16:creationId xmlns:a16="http://schemas.microsoft.com/office/drawing/2014/main" id="{6BF2B577-1267-425D-E8AB-70236B71B2D2}"/>
              </a:ext>
            </a:extLst>
          </p:cNvPr>
          <p:cNvSpPr>
            <a:spLocks noGrp="1"/>
          </p:cNvSpPr>
          <p:nvPr>
            <p:ph idx="1"/>
          </p:nvPr>
        </p:nvSpPr>
        <p:spPr/>
        <p:txBody>
          <a:bodyPr/>
          <a:lstStyle/>
          <a:p>
            <a:r>
              <a:rPr lang="en-US" sz="3000" dirty="0"/>
              <a:t>Adds language to § 18.2-361.1 that “No minor shall be subject to arrest or prosecution for a qualifying offense if at the time of the offense leading to such arrest or charge, such minor was a victim of sex trafficking.”</a:t>
            </a:r>
          </a:p>
          <a:p>
            <a:r>
              <a:rPr lang="en-US" sz="3000" dirty="0"/>
              <a:t>“Such minor shall be referred to the local department of social services for a human trafficking or other assessment pursuant to § 63.2-1506.1."</a:t>
            </a:r>
          </a:p>
          <a:p>
            <a:r>
              <a:rPr lang="en-US" sz="3000" dirty="0"/>
              <a:t>A law-enforcement officer or the local department of social services may take custody of the minor pursuant to § 63.2-1517. </a:t>
            </a:r>
          </a:p>
          <a:p>
            <a:r>
              <a:rPr lang="en-US" sz="3000" dirty="0"/>
              <a:t>“No law-enforcement officer acting in good faith shall be found liable for false arrest if it is later determined that the minor arrested was immune from prosecution under this subsection.”</a:t>
            </a:r>
          </a:p>
          <a:p>
            <a:endParaRPr lang="en-US" sz="3000" dirty="0"/>
          </a:p>
        </p:txBody>
      </p:sp>
      <p:sp>
        <p:nvSpPr>
          <p:cNvPr id="4" name="TextBox 3">
            <a:extLst>
              <a:ext uri="{FF2B5EF4-FFF2-40B4-BE49-F238E27FC236}">
                <a16:creationId xmlns:a16="http://schemas.microsoft.com/office/drawing/2014/main" id="{20D217E9-17FF-E703-FEB8-F291C3C12854}"/>
              </a:ext>
            </a:extLst>
          </p:cNvPr>
          <p:cNvSpPr txBox="1"/>
          <p:nvPr/>
        </p:nvSpPr>
        <p:spPr>
          <a:xfrm>
            <a:off x="228600" y="2191871"/>
            <a:ext cx="9239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Narrow"/>
              <a:ea typeface="Arial Narrow"/>
              <a:cs typeface="Arial Narrow"/>
              <a:sym typeface="Arial Narrow"/>
            </a:endParaRPr>
          </a:p>
        </p:txBody>
      </p:sp>
    </p:spTree>
    <p:extLst>
      <p:ext uri="{BB962C8B-B14F-4D97-AF65-F5344CB8AC3E}">
        <p14:creationId xmlns:p14="http://schemas.microsoft.com/office/powerpoint/2010/main" val="316527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91C48-0AD0-0EC8-05A2-24AB3CDCF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75B35-CF7E-FED2-35B1-66CF441AB283}"/>
              </a:ext>
            </a:extLst>
          </p:cNvPr>
          <p:cNvSpPr>
            <a:spLocks noGrp="1"/>
          </p:cNvSpPr>
          <p:nvPr>
            <p:ph type="title"/>
          </p:nvPr>
        </p:nvSpPr>
        <p:spPr>
          <a:xfrm>
            <a:off x="609600" y="355397"/>
            <a:ext cx="10972800" cy="1508127"/>
          </a:xfrm>
        </p:spPr>
        <p:txBody>
          <a:bodyPr/>
          <a:lstStyle/>
          <a:p>
            <a:r>
              <a:rPr lang="en-US" dirty="0"/>
              <a:t>Ch. 1025: Exceptions from § 18.2-308 </a:t>
            </a:r>
          </a:p>
        </p:txBody>
      </p:sp>
      <p:sp>
        <p:nvSpPr>
          <p:cNvPr id="3" name="Content Placeholder 2">
            <a:extLst>
              <a:ext uri="{FF2B5EF4-FFF2-40B4-BE49-F238E27FC236}">
                <a16:creationId xmlns:a16="http://schemas.microsoft.com/office/drawing/2014/main" id="{8FB40477-58DA-14DC-FF1D-14ACA0C02C8D}"/>
              </a:ext>
            </a:extLst>
          </p:cNvPr>
          <p:cNvSpPr>
            <a:spLocks noGrp="1"/>
          </p:cNvSpPr>
          <p:nvPr>
            <p:ph idx="1"/>
          </p:nvPr>
        </p:nvSpPr>
        <p:spPr>
          <a:xfrm>
            <a:off x="810228" y="1863524"/>
            <a:ext cx="10772172" cy="4994476"/>
          </a:xfrm>
        </p:spPr>
        <p:txBody>
          <a:bodyPr/>
          <a:lstStyle/>
          <a:p>
            <a:pPr marL="0" indent="0">
              <a:buNone/>
            </a:pPr>
            <a:r>
              <a:rPr lang="en-US" sz="2800" dirty="0"/>
              <a:t>7. Any attorney for the Commonwealth or assistant attorney for the Commonwealth, wherever such attorney may travel in the Commonwealth;</a:t>
            </a:r>
          </a:p>
          <a:p>
            <a:pPr marL="0" indent="0">
              <a:buNone/>
            </a:pPr>
            <a:r>
              <a:rPr lang="en-US" sz="2800" dirty="0"/>
              <a:t>8. Any person who may lawfully possess a firearm and is carrying a handgun while in a personal, private motor vehicle or vessel and such handgun is secured in a container or compartment in the vehicle or vessel;</a:t>
            </a:r>
          </a:p>
          <a:p>
            <a:pPr marL="0" indent="0">
              <a:buNone/>
            </a:pPr>
            <a:r>
              <a:rPr lang="en-US" sz="2800" dirty="0"/>
              <a:t>9. Any enrolled participant of a firearms training course who is at, or going to or from, a training location, provided that the weapons are unloaded and securely wrapped while being transported; and</a:t>
            </a:r>
          </a:p>
          <a:p>
            <a:pPr marL="0" indent="0">
              <a:buNone/>
            </a:pPr>
            <a:r>
              <a:rPr lang="en-US" sz="2800" dirty="0"/>
              <a:t>10. Any judge or justice of the Commonwealth, wherever such judge or justice may travel in the Commonwealth.</a:t>
            </a:r>
          </a:p>
          <a:p>
            <a:pPr marL="0" indent="0">
              <a:buNone/>
            </a:pPr>
            <a:endParaRPr lang="en-US" sz="2800" dirty="0"/>
          </a:p>
        </p:txBody>
      </p:sp>
    </p:spTree>
    <p:extLst>
      <p:ext uri="{BB962C8B-B14F-4D97-AF65-F5344CB8AC3E}">
        <p14:creationId xmlns:p14="http://schemas.microsoft.com/office/powerpoint/2010/main" val="423399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F739A-079F-F955-AC23-19A06FD92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9991BE-7818-60C0-1051-4C1EC3A562DE}"/>
              </a:ext>
            </a:extLst>
          </p:cNvPr>
          <p:cNvSpPr>
            <a:spLocks noGrp="1"/>
          </p:cNvSpPr>
          <p:nvPr>
            <p:ph type="title"/>
          </p:nvPr>
        </p:nvSpPr>
        <p:spPr>
          <a:xfrm>
            <a:off x="609600" y="400352"/>
            <a:ext cx="10972800" cy="1508127"/>
          </a:xfrm>
        </p:spPr>
        <p:txBody>
          <a:bodyPr/>
          <a:lstStyle/>
          <a:p>
            <a:r>
              <a:rPr lang="en-US" dirty="0"/>
              <a:t>Ch. 1025: Exceptions from § 18.2-308 </a:t>
            </a:r>
          </a:p>
        </p:txBody>
      </p:sp>
      <p:sp>
        <p:nvSpPr>
          <p:cNvPr id="3" name="Content Placeholder 2">
            <a:extLst>
              <a:ext uri="{FF2B5EF4-FFF2-40B4-BE49-F238E27FC236}">
                <a16:creationId xmlns:a16="http://schemas.microsoft.com/office/drawing/2014/main" id="{00B2597E-E67A-F1BD-955A-46E7A7F7F0E2}"/>
              </a:ext>
            </a:extLst>
          </p:cNvPr>
          <p:cNvSpPr>
            <a:spLocks noGrp="1"/>
          </p:cNvSpPr>
          <p:nvPr>
            <p:ph idx="1"/>
          </p:nvPr>
        </p:nvSpPr>
        <p:spPr>
          <a:xfrm>
            <a:off x="1145894" y="2118167"/>
            <a:ext cx="9815331" cy="4739833"/>
          </a:xfrm>
        </p:spPr>
        <p:txBody>
          <a:bodyPr/>
          <a:lstStyle/>
          <a:p>
            <a:pPr marL="0" indent="0">
              <a:buNone/>
            </a:pPr>
            <a:r>
              <a:rPr lang="en-US" dirty="0"/>
              <a:t>D. This section shall also not apply to any of the following individuals while in the discharge of their official duties, or while in transit to or from such duties:</a:t>
            </a:r>
          </a:p>
          <a:p>
            <a:pPr marL="457200" lvl="1" indent="0">
              <a:buNone/>
            </a:pPr>
            <a:r>
              <a:rPr lang="en-US" dirty="0"/>
              <a:t>1. Carriers of the United States mail;</a:t>
            </a:r>
          </a:p>
          <a:p>
            <a:pPr marL="457200" lvl="1" indent="0">
              <a:buNone/>
            </a:pPr>
            <a:r>
              <a:rPr lang="en-US" dirty="0"/>
              <a:t>2. Officers or guards of any state correctional institution;</a:t>
            </a:r>
          </a:p>
          <a:p>
            <a:pPr marL="457200" lvl="1" indent="0">
              <a:buNone/>
            </a:pPr>
            <a:endParaRPr lang="en-US" dirty="0"/>
          </a:p>
        </p:txBody>
      </p:sp>
    </p:spTree>
    <p:extLst>
      <p:ext uri="{BB962C8B-B14F-4D97-AF65-F5344CB8AC3E}">
        <p14:creationId xmlns:p14="http://schemas.microsoft.com/office/powerpoint/2010/main" val="38703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51D9-A0C4-AABA-5BD2-55F88E9ACE3B}"/>
              </a:ext>
            </a:extLst>
          </p:cNvPr>
          <p:cNvSpPr>
            <a:spLocks noGrp="1"/>
          </p:cNvSpPr>
          <p:nvPr>
            <p:ph type="title"/>
          </p:nvPr>
        </p:nvSpPr>
        <p:spPr>
          <a:xfrm>
            <a:off x="609600" y="414804"/>
            <a:ext cx="10972800" cy="1508127"/>
          </a:xfrm>
        </p:spPr>
        <p:txBody>
          <a:bodyPr/>
          <a:lstStyle/>
          <a:p>
            <a:r>
              <a:rPr lang="en-US" dirty="0"/>
              <a:t>Ch. 1025: Exceptions from § 18.2-308 </a:t>
            </a:r>
          </a:p>
        </p:txBody>
      </p:sp>
      <p:sp>
        <p:nvSpPr>
          <p:cNvPr id="3" name="Content Placeholder 2">
            <a:extLst>
              <a:ext uri="{FF2B5EF4-FFF2-40B4-BE49-F238E27FC236}">
                <a16:creationId xmlns:a16="http://schemas.microsoft.com/office/drawing/2014/main" id="{AA2FCC8B-2EE6-8DB7-421D-04611728FC75}"/>
              </a:ext>
            </a:extLst>
          </p:cNvPr>
          <p:cNvSpPr>
            <a:spLocks noGrp="1"/>
          </p:cNvSpPr>
          <p:nvPr>
            <p:ph idx="1"/>
          </p:nvPr>
        </p:nvSpPr>
        <p:spPr>
          <a:xfrm>
            <a:off x="717630" y="1805650"/>
            <a:ext cx="10864770" cy="5052349"/>
          </a:xfrm>
        </p:spPr>
        <p:txBody>
          <a:bodyPr/>
          <a:lstStyle/>
          <a:p>
            <a:pPr marL="16329" indent="0">
              <a:buNone/>
            </a:pPr>
            <a:r>
              <a:rPr lang="en-US" sz="2800" dirty="0"/>
              <a:t>3. Conservators of the peace, except that a judge or justice of the Commonwealth, an attorney for the Commonwealth, or an assistant attorney for the Commonwealth may carry a concealed handgun pursuant to subdivisions C 7 and 10. </a:t>
            </a:r>
          </a:p>
          <a:p>
            <a:pPr marL="457200" lvl="1" indent="0">
              <a:buNone/>
            </a:pPr>
            <a:r>
              <a:rPr lang="en-US" sz="2800" dirty="0"/>
              <a:t>(However, the following conservators of the peace shall not be permitted to carry a concealed handgun without obtaining a permit as provided in this article: (</a:t>
            </a:r>
            <a:r>
              <a:rPr lang="en-US" sz="2800" dirty="0" err="1"/>
              <a:t>i</a:t>
            </a:r>
            <a:r>
              <a:rPr lang="en-US" sz="2800" dirty="0"/>
              <a:t>) notaries public; (ii) registrars; (iii) drivers, operators, or other persons in charge of any motor vehicle carrier of passengers for hire; or (iv) commissioners in chancery; and</a:t>
            </a:r>
          </a:p>
          <a:p>
            <a:pPr marL="0" indent="0">
              <a:buNone/>
            </a:pPr>
            <a:r>
              <a:rPr lang="en-US" sz="2800" dirty="0"/>
              <a:t>4. Noncustodial employees of the Department of Corrections designated to carry weapons by the Director of the Department of Corrections pursuant to § 53.1-29.</a:t>
            </a:r>
          </a:p>
          <a:p>
            <a:endParaRPr lang="en-US" sz="2800" dirty="0"/>
          </a:p>
        </p:txBody>
      </p:sp>
    </p:spTree>
    <p:extLst>
      <p:ext uri="{BB962C8B-B14F-4D97-AF65-F5344CB8AC3E}">
        <p14:creationId xmlns:p14="http://schemas.microsoft.com/office/powerpoint/2010/main" val="387801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D8A7-3401-C59A-14A6-CAAECF6C7E1C}"/>
              </a:ext>
            </a:extLst>
          </p:cNvPr>
          <p:cNvSpPr>
            <a:spLocks noGrp="1"/>
          </p:cNvSpPr>
          <p:nvPr>
            <p:ph type="title"/>
          </p:nvPr>
        </p:nvSpPr>
        <p:spPr/>
        <p:txBody>
          <a:bodyPr/>
          <a:lstStyle/>
          <a:p>
            <a:r>
              <a:rPr lang="en-US" dirty="0"/>
              <a:t>Firearms in Public: </a:t>
            </a:r>
            <a:br>
              <a:rPr lang="en-US" dirty="0"/>
            </a:br>
            <a:r>
              <a:rPr lang="en-US" dirty="0"/>
              <a:t>Delayed Enactment</a:t>
            </a:r>
          </a:p>
        </p:txBody>
      </p:sp>
      <p:sp>
        <p:nvSpPr>
          <p:cNvPr id="3" name="Content Placeholder 2">
            <a:extLst>
              <a:ext uri="{FF2B5EF4-FFF2-40B4-BE49-F238E27FC236}">
                <a16:creationId xmlns:a16="http://schemas.microsoft.com/office/drawing/2014/main" id="{7FC13F9A-D5B4-B34C-633E-78754210146B}"/>
              </a:ext>
            </a:extLst>
          </p:cNvPr>
          <p:cNvSpPr>
            <a:spLocks noGrp="1"/>
          </p:cNvSpPr>
          <p:nvPr>
            <p:ph idx="1"/>
          </p:nvPr>
        </p:nvSpPr>
        <p:spPr/>
        <p:txBody>
          <a:bodyPr/>
          <a:lstStyle/>
          <a:p>
            <a:r>
              <a:rPr lang="en-US" dirty="0"/>
              <a:t>As a budget amendment, the Governor proposed and the General Assembly agreed on June 29, 2026 as follows: </a:t>
            </a:r>
          </a:p>
          <a:p>
            <a:r>
              <a:rPr lang="en-US" dirty="0"/>
              <a:t>“That notwithstanding any other provision of law, Chapters 1025 and 1101 of the Acts of Assembly of 2026 shall become effective on July 1, 2027.”</a:t>
            </a:r>
          </a:p>
          <a:p>
            <a:pPr lvl="1"/>
            <a:r>
              <a:rPr lang="en-US" dirty="0"/>
              <a:t>(Budget Amendment 14). </a:t>
            </a:r>
          </a:p>
          <a:p>
            <a:r>
              <a:rPr lang="en-US" dirty="0"/>
              <a:t>This amendment delays the effective date of the amendments to §18.2-287.4 enacted during the 2026 Session to be July 1, 2027.</a:t>
            </a:r>
          </a:p>
        </p:txBody>
      </p:sp>
    </p:spTree>
    <p:extLst>
      <p:ext uri="{BB962C8B-B14F-4D97-AF65-F5344CB8AC3E}">
        <p14:creationId xmlns:p14="http://schemas.microsoft.com/office/powerpoint/2010/main" val="100173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34FC-4A51-6C02-B554-4A4F022C0D86}"/>
              </a:ext>
            </a:extLst>
          </p:cNvPr>
          <p:cNvSpPr>
            <a:spLocks noGrp="1"/>
          </p:cNvSpPr>
          <p:nvPr>
            <p:ph type="title"/>
          </p:nvPr>
        </p:nvSpPr>
        <p:spPr>
          <a:xfrm>
            <a:off x="609600" y="428251"/>
            <a:ext cx="10972800" cy="1508127"/>
          </a:xfrm>
        </p:spPr>
        <p:txBody>
          <a:bodyPr/>
          <a:lstStyle/>
          <a:p>
            <a:r>
              <a:rPr lang="en-US" dirty="0"/>
              <a:t>Ch.1102: Firearms Purchase – Persons Under 21</a:t>
            </a:r>
          </a:p>
        </p:txBody>
      </p:sp>
      <p:sp>
        <p:nvSpPr>
          <p:cNvPr id="3" name="Content Placeholder 2">
            <a:extLst>
              <a:ext uri="{FF2B5EF4-FFF2-40B4-BE49-F238E27FC236}">
                <a16:creationId xmlns:a16="http://schemas.microsoft.com/office/drawing/2014/main" id="{F38D9AFF-B324-1226-51E4-DC3CD3788D5E}"/>
              </a:ext>
            </a:extLst>
          </p:cNvPr>
          <p:cNvSpPr>
            <a:spLocks noGrp="1"/>
          </p:cNvSpPr>
          <p:nvPr>
            <p:ph idx="1"/>
          </p:nvPr>
        </p:nvSpPr>
        <p:spPr>
          <a:xfrm>
            <a:off x="752354" y="2106592"/>
            <a:ext cx="10625560" cy="4751407"/>
          </a:xfrm>
        </p:spPr>
        <p:txBody>
          <a:bodyPr/>
          <a:lstStyle/>
          <a:p>
            <a:r>
              <a:rPr lang="en-US" dirty="0"/>
              <a:t>Amends § 18.2-308.7 make it a Class 1 misdemeanor for any person younger than 21 years of age to knowingly and intentionally purchase a handgun or assault firearm anywhere in the Commonwealth.</a:t>
            </a:r>
          </a:p>
          <a:p>
            <a:r>
              <a:rPr lang="en-US" dirty="0"/>
              <a:t>This bill had an emergency clause and took effect on April 22.</a:t>
            </a:r>
          </a:p>
        </p:txBody>
      </p:sp>
    </p:spTree>
    <p:extLst>
      <p:ext uri="{BB962C8B-B14F-4D97-AF65-F5344CB8AC3E}">
        <p14:creationId xmlns:p14="http://schemas.microsoft.com/office/powerpoint/2010/main" val="305549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22125-DB6B-731F-13E7-17F1426AB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874FA-9DEA-ECA6-0B48-D3F7FEAE15DB}"/>
              </a:ext>
            </a:extLst>
          </p:cNvPr>
          <p:cNvSpPr>
            <a:spLocks noGrp="1"/>
          </p:cNvSpPr>
          <p:nvPr>
            <p:ph type="title"/>
          </p:nvPr>
        </p:nvSpPr>
        <p:spPr>
          <a:xfrm>
            <a:off x="609600" y="387910"/>
            <a:ext cx="10972800" cy="1508127"/>
          </a:xfrm>
        </p:spPr>
        <p:txBody>
          <a:bodyPr/>
          <a:lstStyle/>
          <a:p>
            <a:r>
              <a:rPr lang="en-US" dirty="0"/>
              <a:t>Ch.1102: Firearms Possession – Persons Under 18</a:t>
            </a:r>
          </a:p>
        </p:txBody>
      </p:sp>
      <p:sp>
        <p:nvSpPr>
          <p:cNvPr id="3" name="Content Placeholder 2">
            <a:extLst>
              <a:ext uri="{FF2B5EF4-FFF2-40B4-BE49-F238E27FC236}">
                <a16:creationId xmlns:a16="http://schemas.microsoft.com/office/drawing/2014/main" id="{736CC9BC-EA58-C16B-A113-EA78DE698FEC}"/>
              </a:ext>
            </a:extLst>
          </p:cNvPr>
          <p:cNvSpPr>
            <a:spLocks noGrp="1"/>
          </p:cNvSpPr>
          <p:nvPr>
            <p:ph idx="1"/>
          </p:nvPr>
        </p:nvSpPr>
        <p:spPr>
          <a:xfrm>
            <a:off x="752354" y="2106592"/>
            <a:ext cx="10625560" cy="4751407"/>
          </a:xfrm>
        </p:spPr>
        <p:txBody>
          <a:bodyPr/>
          <a:lstStyle/>
          <a:p>
            <a:r>
              <a:rPr lang="en-US" dirty="0"/>
              <a:t>Amends § 18.2-308.7 make it a Class 1 misdemeanor for any person younger than 18 years of age to knowingly and intentionally possess or transport a handgun or assault firearm anywhere in the Commonwealth.</a:t>
            </a:r>
          </a:p>
          <a:p>
            <a:r>
              <a:rPr lang="en-US" dirty="0"/>
              <a:t>This bill had an emergency clause and took effect on April 22.</a:t>
            </a:r>
          </a:p>
          <a:p>
            <a:r>
              <a:rPr lang="en-US" dirty="0"/>
              <a:t>Note: Ch.1106 /1107, the “Assault Weapons” ban bills, also had a similar provision</a:t>
            </a:r>
          </a:p>
          <a:p>
            <a:pPr marL="0" indent="0">
              <a:buNone/>
            </a:pPr>
            <a:endParaRPr lang="en-US" dirty="0"/>
          </a:p>
        </p:txBody>
      </p:sp>
    </p:spTree>
    <p:extLst>
      <p:ext uri="{BB962C8B-B14F-4D97-AF65-F5344CB8AC3E}">
        <p14:creationId xmlns:p14="http://schemas.microsoft.com/office/powerpoint/2010/main" val="283863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C9B6-1D63-94DC-40A9-F7E69185D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6A293-7255-F23C-21F4-AF79675B46D1}"/>
              </a:ext>
            </a:extLst>
          </p:cNvPr>
          <p:cNvSpPr>
            <a:spLocks noGrp="1"/>
          </p:cNvSpPr>
          <p:nvPr>
            <p:ph type="title"/>
          </p:nvPr>
        </p:nvSpPr>
        <p:spPr/>
        <p:txBody>
          <a:bodyPr/>
          <a:lstStyle/>
          <a:p>
            <a:r>
              <a:rPr lang="en-US" dirty="0"/>
              <a:t>Ch.1102: Firearms Possession – </a:t>
            </a:r>
            <a:br>
              <a:rPr lang="en-US" dirty="0"/>
            </a:br>
            <a:r>
              <a:rPr lang="en-US" dirty="0"/>
              <a:t>Persons Under 18: Exceptions for a Person…</a:t>
            </a:r>
          </a:p>
        </p:txBody>
      </p:sp>
      <p:sp>
        <p:nvSpPr>
          <p:cNvPr id="3" name="Content Placeholder 2">
            <a:extLst>
              <a:ext uri="{FF2B5EF4-FFF2-40B4-BE49-F238E27FC236}">
                <a16:creationId xmlns:a16="http://schemas.microsoft.com/office/drawing/2014/main" id="{1E6C85B0-8B33-A8A9-4A27-6106300755C9}"/>
              </a:ext>
            </a:extLst>
          </p:cNvPr>
          <p:cNvSpPr>
            <a:spLocks noGrp="1"/>
          </p:cNvSpPr>
          <p:nvPr>
            <p:ph idx="1"/>
          </p:nvPr>
        </p:nvSpPr>
        <p:spPr>
          <a:xfrm>
            <a:off x="752353" y="1600202"/>
            <a:ext cx="11285317" cy="5257797"/>
          </a:xfrm>
        </p:spPr>
        <p:txBody>
          <a:bodyPr/>
          <a:lstStyle/>
          <a:p>
            <a:pPr marL="514350" indent="-514350">
              <a:buFont typeface="+mj-lt"/>
              <a:buAutoNum type="arabicPeriod"/>
            </a:pPr>
            <a:r>
              <a:rPr lang="en-US" sz="2400" dirty="0"/>
              <a:t>while present in his home or on the property of his parent, grandparent, or legal guardian and possessing the firearm with the consent of his parent, grandparent, or legal guardian who owns such firearm,</a:t>
            </a:r>
          </a:p>
          <a:p>
            <a:pPr marL="514350" indent="-514350">
              <a:buFont typeface="+mj-lt"/>
              <a:buAutoNum type="arabicPeriod"/>
            </a:pPr>
            <a:r>
              <a:rPr lang="en-US" sz="2400" dirty="0"/>
              <a:t>while accompanied by an adult, is present at a lawful shooting range or firearms educational class,</a:t>
            </a:r>
          </a:p>
          <a:p>
            <a:pPr marL="514350" indent="-514350">
              <a:buFont typeface="+mj-lt"/>
              <a:buAutoNum type="arabicPeriod"/>
            </a:pPr>
            <a:r>
              <a:rPr lang="en-US" sz="2400" dirty="0"/>
              <a:t>while accompanied by an adult, is actually engaged in lawful hunting, </a:t>
            </a:r>
          </a:p>
          <a:p>
            <a:pPr marL="514350" indent="-514350">
              <a:buFont typeface="+mj-lt"/>
              <a:buAutoNum type="arabicPeriod"/>
            </a:pPr>
            <a:r>
              <a:rPr lang="en-US" sz="2400" dirty="0"/>
              <a:t>while engaged in official training or carrying out his duties as a law-enforcement officer or as a member of the Armed Forces of the United States or the National Guard,</a:t>
            </a:r>
          </a:p>
          <a:p>
            <a:pPr marL="514350" indent="-514350">
              <a:buFont typeface="+mj-lt"/>
              <a:buAutoNum type="arabicPeriod"/>
            </a:pPr>
            <a:r>
              <a:rPr lang="en-US" sz="2400" dirty="0"/>
              <a:t>Any cadet who is participating in training, competitive, or ceremonial activities as a member of the Corps of Cadets or the Reserve Officers' Training Corps at a public institution of higher education; and</a:t>
            </a:r>
          </a:p>
          <a:p>
            <a:pPr marL="514350" indent="-514350">
              <a:buFont typeface="+mj-lt"/>
              <a:buAutoNum type="arabicPeriod"/>
            </a:pPr>
            <a:r>
              <a:rPr lang="en-US" sz="2400" dirty="0"/>
              <a:t>An active-duty law-enforcement officer in the course of his duties or an active participant in a Trooper Basic Academy Session administered by the Virginia State Police.</a:t>
            </a:r>
          </a:p>
        </p:txBody>
      </p:sp>
    </p:spTree>
    <p:extLst>
      <p:ext uri="{BB962C8B-B14F-4D97-AF65-F5344CB8AC3E}">
        <p14:creationId xmlns:p14="http://schemas.microsoft.com/office/powerpoint/2010/main" val="36203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C473-7494-1B94-F926-1E5AB0B0F93F}"/>
              </a:ext>
            </a:extLst>
          </p:cNvPr>
          <p:cNvSpPr>
            <a:spLocks noGrp="1"/>
          </p:cNvSpPr>
          <p:nvPr>
            <p:ph type="title"/>
          </p:nvPr>
        </p:nvSpPr>
        <p:spPr/>
        <p:txBody>
          <a:bodyPr/>
          <a:lstStyle/>
          <a:p>
            <a:r>
              <a:rPr lang="en-US" dirty="0"/>
              <a:t>Ch. 1108/1109: </a:t>
            </a:r>
            <a:br>
              <a:rPr lang="en-US" dirty="0"/>
            </a:br>
            <a:r>
              <a:rPr lang="en-US" dirty="0"/>
              <a:t>Weapons in Hospitals</a:t>
            </a:r>
          </a:p>
        </p:txBody>
      </p:sp>
      <p:sp>
        <p:nvSpPr>
          <p:cNvPr id="3" name="Content Placeholder 2">
            <a:extLst>
              <a:ext uri="{FF2B5EF4-FFF2-40B4-BE49-F238E27FC236}">
                <a16:creationId xmlns:a16="http://schemas.microsoft.com/office/drawing/2014/main" id="{C2059F3B-1B14-DB81-0EC6-3F3C613054DC}"/>
              </a:ext>
            </a:extLst>
          </p:cNvPr>
          <p:cNvSpPr>
            <a:spLocks noGrp="1"/>
          </p:cNvSpPr>
          <p:nvPr>
            <p:ph idx="1"/>
          </p:nvPr>
        </p:nvSpPr>
        <p:spPr/>
        <p:txBody>
          <a:bodyPr/>
          <a:lstStyle/>
          <a:p>
            <a:r>
              <a:rPr lang="en-US" sz="2800" dirty="0"/>
              <a:t>Creates new Class 1 misdemeanor, § 18.2-283.3, for any person to knowingly and intentionally possess a:</a:t>
            </a:r>
          </a:p>
          <a:p>
            <a:pPr marL="457200" lvl="1" indent="0">
              <a:buNone/>
            </a:pPr>
            <a:r>
              <a:rPr lang="en-US" sz="2800" dirty="0"/>
              <a:t>(</a:t>
            </a:r>
            <a:r>
              <a:rPr lang="en-US" sz="2800" dirty="0" err="1"/>
              <a:t>i</a:t>
            </a:r>
            <a:r>
              <a:rPr lang="en-US" sz="2800" dirty="0"/>
              <a:t>) firearm, </a:t>
            </a:r>
          </a:p>
          <a:p>
            <a:pPr marL="457200" lvl="1" indent="0">
              <a:buNone/>
            </a:pPr>
            <a:r>
              <a:rPr lang="en-US" sz="2800" dirty="0"/>
              <a:t>(ii) location-restricted knife, or </a:t>
            </a:r>
          </a:p>
          <a:p>
            <a:pPr marL="457200" lvl="1" indent="0">
              <a:buNone/>
            </a:pPr>
            <a:r>
              <a:rPr lang="en-US" sz="2800" dirty="0"/>
              <a:t>(iii) other dangerous weapon, including explosives and stun weapons as defined in § 18.2-308.1, in the building of any hospital that provides mental health services or developmental services in the Commonwealth, including an emergency department or other facility rendering emergency medical care. </a:t>
            </a:r>
          </a:p>
          <a:p>
            <a:r>
              <a:rPr lang="en-US" sz="2800" dirty="0"/>
              <a:t>Any such firearm, knife, explosive, or weapon shall be subject to seizure by a law-enforcement officer and forfeited to the Commonwealth and disposed of as provided in § 19.2-386.28..</a:t>
            </a:r>
          </a:p>
          <a:p>
            <a:endParaRPr lang="en-US" sz="2800" dirty="0"/>
          </a:p>
        </p:txBody>
      </p:sp>
    </p:spTree>
    <p:extLst>
      <p:ext uri="{BB962C8B-B14F-4D97-AF65-F5344CB8AC3E}">
        <p14:creationId xmlns:p14="http://schemas.microsoft.com/office/powerpoint/2010/main" val="3994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3EDB9-CA84-4135-CF59-18F13776804D}"/>
              </a:ext>
            </a:extLst>
          </p:cNvPr>
          <p:cNvSpPr>
            <a:spLocks noGrp="1"/>
          </p:cNvSpPr>
          <p:nvPr>
            <p:ph type="title"/>
          </p:nvPr>
        </p:nvSpPr>
        <p:spPr/>
        <p:txBody>
          <a:bodyPr/>
          <a:lstStyle/>
          <a:p>
            <a:r>
              <a:rPr lang="en-US" dirty="0"/>
              <a:t>Ch. 1108/1109: </a:t>
            </a:r>
            <a:br>
              <a:rPr lang="en-US" dirty="0"/>
            </a:br>
            <a:r>
              <a:rPr lang="en-US" dirty="0"/>
              <a:t>Weapons in Hospitals: Scope</a:t>
            </a:r>
          </a:p>
        </p:txBody>
      </p:sp>
      <p:sp>
        <p:nvSpPr>
          <p:cNvPr id="3" name="Content Placeholder 2">
            <a:extLst>
              <a:ext uri="{FF2B5EF4-FFF2-40B4-BE49-F238E27FC236}">
                <a16:creationId xmlns:a16="http://schemas.microsoft.com/office/drawing/2014/main" id="{13D746EF-12BE-3E4B-3300-A3A00131DF19}"/>
              </a:ext>
            </a:extLst>
          </p:cNvPr>
          <p:cNvSpPr>
            <a:spLocks noGrp="1"/>
          </p:cNvSpPr>
          <p:nvPr>
            <p:ph idx="1"/>
          </p:nvPr>
        </p:nvSpPr>
        <p:spPr>
          <a:xfrm>
            <a:off x="609600" y="1840374"/>
            <a:ext cx="11069256" cy="5017625"/>
          </a:xfrm>
        </p:spPr>
        <p:txBody>
          <a:bodyPr/>
          <a:lstStyle/>
          <a:p>
            <a:r>
              <a:rPr lang="en-US" dirty="0"/>
              <a:t>"Location-restricted knife" means a knife with a blade over three and one-half inches.</a:t>
            </a:r>
          </a:p>
          <a:p>
            <a:r>
              <a:rPr lang="en-US" dirty="0"/>
              <a:t>The statute provides that “Notice of the provisions of this section shall be posted conspicuously at each public entrance of any hospital and no person shall be convicted of an offense under this section if such notice is not posted at each such public entrance, unless such person had actual notice of the prohibitions of this section.”</a:t>
            </a:r>
          </a:p>
        </p:txBody>
      </p:sp>
    </p:spTree>
    <p:extLst>
      <p:ext uri="{BB962C8B-B14F-4D97-AF65-F5344CB8AC3E}">
        <p14:creationId xmlns:p14="http://schemas.microsoft.com/office/powerpoint/2010/main" val="41148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CBAD-8784-CF3A-F855-898F6F290815}"/>
              </a:ext>
            </a:extLst>
          </p:cNvPr>
          <p:cNvSpPr>
            <a:spLocks noGrp="1"/>
          </p:cNvSpPr>
          <p:nvPr>
            <p:ph type="title"/>
          </p:nvPr>
        </p:nvSpPr>
        <p:spPr/>
        <p:txBody>
          <a:bodyPr/>
          <a:lstStyle/>
          <a:p>
            <a:r>
              <a:rPr lang="en-US" dirty="0"/>
              <a:t>Ch. 1108/1109: </a:t>
            </a:r>
            <a:br>
              <a:rPr lang="en-US" dirty="0"/>
            </a:br>
            <a:r>
              <a:rPr lang="en-US" dirty="0"/>
              <a:t>Weapons in Hospitals: Exceptions</a:t>
            </a:r>
          </a:p>
        </p:txBody>
      </p:sp>
      <p:sp>
        <p:nvSpPr>
          <p:cNvPr id="3" name="Content Placeholder 2">
            <a:extLst>
              <a:ext uri="{FF2B5EF4-FFF2-40B4-BE49-F238E27FC236}">
                <a16:creationId xmlns:a16="http://schemas.microsoft.com/office/drawing/2014/main" id="{1F93AC68-798D-7665-3953-94E0E867D1A4}"/>
              </a:ext>
            </a:extLst>
          </p:cNvPr>
          <p:cNvSpPr>
            <a:spLocks noGrp="1"/>
          </p:cNvSpPr>
          <p:nvPr>
            <p:ph idx="1"/>
          </p:nvPr>
        </p:nvSpPr>
        <p:spPr>
          <a:xfrm>
            <a:off x="609600" y="1600200"/>
            <a:ext cx="11404922" cy="5257800"/>
          </a:xfrm>
        </p:spPr>
        <p:txBody>
          <a:bodyPr/>
          <a:lstStyle/>
          <a:p>
            <a:r>
              <a:rPr lang="en-US" dirty="0"/>
              <a:t>This ban does not apply to: </a:t>
            </a:r>
          </a:p>
          <a:p>
            <a:pPr marL="457200" lvl="1" indent="0">
              <a:buNone/>
            </a:pPr>
            <a:r>
              <a:rPr lang="en-US" dirty="0"/>
              <a:t>(</a:t>
            </a:r>
            <a:r>
              <a:rPr lang="en-US" dirty="0" err="1"/>
              <a:t>i</a:t>
            </a:r>
            <a:r>
              <a:rPr lang="en-US" dirty="0"/>
              <a:t>) a person while in the actual discharge of his official duties as a police officer, sheriff, law-enforcement agent or official, officer or guard of any state correctional institution, or armed security officer; </a:t>
            </a:r>
          </a:p>
          <a:p>
            <a:pPr marL="457200" lvl="1" indent="0">
              <a:buNone/>
            </a:pPr>
            <a:r>
              <a:rPr lang="en-US" dirty="0"/>
              <a:t>(ii) any person who has written authorization from the hospital, including authorization related to an employee's scope of employment; or </a:t>
            </a:r>
          </a:p>
          <a:p>
            <a:pPr marL="457200" lvl="1" indent="0">
              <a:buNone/>
            </a:pPr>
            <a:r>
              <a:rPr lang="en-US" dirty="0"/>
              <a:t>(iii) any person brought into a hospital pursuant to the issuance of an emergency custody order or involuntary detention order under the provisions of Article 4 (§ 37.2-808 et seq.) of Chapter 8 of Title 37.2.</a:t>
            </a:r>
          </a:p>
        </p:txBody>
      </p:sp>
    </p:spTree>
    <p:extLst>
      <p:ext uri="{BB962C8B-B14F-4D97-AF65-F5344CB8AC3E}">
        <p14:creationId xmlns:p14="http://schemas.microsoft.com/office/powerpoint/2010/main" val="38790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4D1B-77E0-2EA6-0AF1-FC0A52BD3D84}"/>
              </a:ext>
            </a:extLst>
          </p:cNvPr>
          <p:cNvSpPr>
            <a:spLocks noGrp="1"/>
          </p:cNvSpPr>
          <p:nvPr>
            <p:ph type="title"/>
          </p:nvPr>
        </p:nvSpPr>
        <p:spPr/>
        <p:txBody>
          <a:bodyPr/>
          <a:lstStyle/>
          <a:p>
            <a:r>
              <a:rPr lang="en-US" dirty="0"/>
              <a:t>Ch. 698/Ch.699: </a:t>
            </a:r>
            <a:br>
              <a:rPr lang="en-US" dirty="0"/>
            </a:br>
            <a:r>
              <a:rPr lang="en-US" dirty="0"/>
              <a:t>Substantial Risk Orders</a:t>
            </a:r>
          </a:p>
        </p:txBody>
      </p:sp>
      <p:sp>
        <p:nvSpPr>
          <p:cNvPr id="3" name="Content Placeholder 2">
            <a:extLst>
              <a:ext uri="{FF2B5EF4-FFF2-40B4-BE49-F238E27FC236}">
                <a16:creationId xmlns:a16="http://schemas.microsoft.com/office/drawing/2014/main" id="{92A4DBCF-D17A-A268-E45E-4CE0C94452DE}"/>
              </a:ext>
            </a:extLst>
          </p:cNvPr>
          <p:cNvSpPr>
            <a:spLocks noGrp="1"/>
          </p:cNvSpPr>
          <p:nvPr>
            <p:ph idx="1"/>
          </p:nvPr>
        </p:nvSpPr>
        <p:spPr/>
        <p:txBody>
          <a:bodyPr/>
          <a:lstStyle/>
          <a:p>
            <a:r>
              <a:rPr lang="en-US" dirty="0"/>
              <a:t>Expands the list of persons eligible to file a petition for an emergency substantial risk order. </a:t>
            </a:r>
          </a:p>
          <a:p>
            <a:r>
              <a:rPr lang="en-US" dirty="0"/>
              <a:t>The bill provides various factors that a judge or magistrate shall consider for the purpose of determining whether to issue an emergency substantial risk order or a substantial risk order. </a:t>
            </a:r>
          </a:p>
          <a:p>
            <a:r>
              <a:rPr lang="en-US" dirty="0"/>
              <a:t>The bill expands court jurisdiction over substantial risk orders from circuit courts to juvenile and domestic relations district courts and general district courts under § 16.1-241 and requires petitions against minors to be filed in juvenile and domestic relations district courts. </a:t>
            </a:r>
          </a:p>
        </p:txBody>
      </p:sp>
    </p:spTree>
    <p:extLst>
      <p:ext uri="{BB962C8B-B14F-4D97-AF65-F5344CB8AC3E}">
        <p14:creationId xmlns:p14="http://schemas.microsoft.com/office/powerpoint/2010/main" val="144069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B8072-266D-D585-C9EE-6015741B2E1B}"/>
            </a:ext>
          </a:extLst>
        </p:cNvPr>
        <p:cNvGrpSpPr/>
        <p:nvPr/>
      </p:nvGrpSpPr>
      <p:grpSpPr>
        <a:xfrm>
          <a:off x="0" y="0"/>
          <a:ext cx="0" cy="0"/>
          <a:chOff x="0" y="0"/>
          <a:chExt cx="0" cy="0"/>
        </a:xfrm>
      </p:grpSpPr>
      <p:sp>
        <p:nvSpPr>
          <p:cNvPr id="89" name="CONSENT">
            <a:extLst>
              <a:ext uri="{FF2B5EF4-FFF2-40B4-BE49-F238E27FC236}">
                <a16:creationId xmlns:a16="http://schemas.microsoft.com/office/drawing/2014/main" id="{E70F8BF0-42CE-7209-AB71-77CC7401ACAE}"/>
              </a:ext>
            </a:extLst>
          </p:cNvPr>
          <p:cNvSpPr txBox="1">
            <a:spLocks noGrp="1"/>
          </p:cNvSpPr>
          <p:nvPr>
            <p:ph type="title" idx="4294967295"/>
          </p:nvPr>
        </p:nvSpPr>
        <p:spPr>
          <a:xfrm>
            <a:off x="2246313" y="4406901"/>
            <a:ext cx="7772401" cy="1362075"/>
          </a:xfrm>
          <a:prstGeom prst="rect">
            <a:avLst/>
          </a:prstGeom>
        </p:spPr>
        <p:txBody>
          <a:bodyPr anchor="t">
            <a:normAutofit/>
          </a:bodyPr>
          <a:lstStyle>
            <a:lvl1pPr algn="l">
              <a:defRPr sz="4000" b="1"/>
            </a:lvl1pPr>
          </a:lstStyle>
          <a:p>
            <a:r>
              <a:rPr lang="en-US" sz="4800" dirty="0"/>
              <a:t>Traffic</a:t>
            </a:r>
            <a:endParaRPr sz="4800" dirty="0"/>
          </a:p>
        </p:txBody>
      </p:sp>
    </p:spTree>
    <p:extLst>
      <p:ext uri="{BB962C8B-B14F-4D97-AF65-F5344CB8AC3E}">
        <p14:creationId xmlns:p14="http://schemas.microsoft.com/office/powerpoint/2010/main" val="2162883032"/>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a14="http://schemas.microsoft.com/office/drawing/2010/main" xmlns:m="http://schemas.openxmlformats.org/officeDocument/2006/math"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44AD-E1EA-254B-F5FE-805D34A3A9DC}"/>
              </a:ext>
            </a:extLst>
          </p:cNvPr>
          <p:cNvSpPr>
            <a:spLocks noGrp="1"/>
          </p:cNvSpPr>
          <p:nvPr>
            <p:ph type="title"/>
          </p:nvPr>
        </p:nvSpPr>
        <p:spPr/>
        <p:txBody>
          <a:bodyPr/>
          <a:lstStyle/>
          <a:p>
            <a:r>
              <a:rPr lang="en-US" dirty="0"/>
              <a:t>Ch. 155 – LEO Motor Carrier Enforcement</a:t>
            </a:r>
          </a:p>
        </p:txBody>
      </p:sp>
      <p:sp>
        <p:nvSpPr>
          <p:cNvPr id="3" name="Content Placeholder 2">
            <a:extLst>
              <a:ext uri="{FF2B5EF4-FFF2-40B4-BE49-F238E27FC236}">
                <a16:creationId xmlns:a16="http://schemas.microsoft.com/office/drawing/2014/main" id="{6D116476-E385-E586-48C7-C849A38ED544}"/>
              </a:ext>
            </a:extLst>
          </p:cNvPr>
          <p:cNvSpPr>
            <a:spLocks noGrp="1"/>
          </p:cNvSpPr>
          <p:nvPr>
            <p:ph idx="1"/>
          </p:nvPr>
        </p:nvSpPr>
        <p:spPr>
          <a:xfrm>
            <a:off x="822960" y="1954530"/>
            <a:ext cx="10378440" cy="4903470"/>
          </a:xfrm>
        </p:spPr>
        <p:txBody>
          <a:bodyPr/>
          <a:lstStyle/>
          <a:p>
            <a:r>
              <a:rPr lang="en-US" dirty="0"/>
              <a:t>Amends § 46.2-613.3, § 46.2-613.3</a:t>
            </a:r>
          </a:p>
          <a:p>
            <a:r>
              <a:rPr lang="en-US" dirty="0"/>
              <a:t>Authorizes law enforcement officers to enforce motor carrier violations of license, registration, and tax requirements and vehicle size limitations at locations other than permanent weighing stations </a:t>
            </a:r>
          </a:p>
          <a:p>
            <a:r>
              <a:rPr lang="en-US" dirty="0"/>
              <a:t>Clarifies that law-enforcement officers, in addition to size and weight compliance agents, may enforce such provisions.</a:t>
            </a:r>
          </a:p>
        </p:txBody>
      </p:sp>
    </p:spTree>
    <p:extLst>
      <p:ext uri="{BB962C8B-B14F-4D97-AF65-F5344CB8AC3E}">
        <p14:creationId xmlns:p14="http://schemas.microsoft.com/office/powerpoint/2010/main" val="240019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2BAAC-52C7-1045-4D45-B2EA4D4C2A12}"/>
              </a:ext>
            </a:extLst>
          </p:cNvPr>
          <p:cNvSpPr>
            <a:spLocks noGrp="1"/>
          </p:cNvSpPr>
          <p:nvPr>
            <p:ph type="title"/>
          </p:nvPr>
        </p:nvSpPr>
        <p:spPr>
          <a:xfrm>
            <a:off x="667657" y="266247"/>
            <a:ext cx="10972800" cy="1508127"/>
          </a:xfrm>
        </p:spPr>
        <p:txBody>
          <a:bodyPr/>
          <a:lstStyle/>
          <a:p>
            <a:r>
              <a:rPr lang="en-US" dirty="0"/>
              <a:t>Ch. 56: Local Noise Abatement Ordinances</a:t>
            </a:r>
          </a:p>
        </p:txBody>
      </p:sp>
      <p:sp>
        <p:nvSpPr>
          <p:cNvPr id="3" name="Content Placeholder 2">
            <a:extLst>
              <a:ext uri="{FF2B5EF4-FFF2-40B4-BE49-F238E27FC236}">
                <a16:creationId xmlns:a16="http://schemas.microsoft.com/office/drawing/2014/main" id="{E89F7822-A4A6-8A99-3F60-FB72F73F61EF}"/>
              </a:ext>
            </a:extLst>
          </p:cNvPr>
          <p:cNvSpPr>
            <a:spLocks noGrp="1"/>
          </p:cNvSpPr>
          <p:nvPr>
            <p:ph idx="1"/>
          </p:nvPr>
        </p:nvSpPr>
        <p:spPr/>
        <p:txBody>
          <a:bodyPr/>
          <a:lstStyle/>
          <a:p>
            <a:r>
              <a:rPr lang="en-US" dirty="0"/>
              <a:t>Authorizes counties and cities in Planning Districts 8, 9, and 15 (Northern Va, Richmond) to place and operate noise abatement monitoring systems on any highway located in the locality for the purpose of recording and enforcing exhaust system violations.</a:t>
            </a:r>
          </a:p>
          <a:p>
            <a:r>
              <a:rPr lang="en-US" dirty="0"/>
              <a:t>The bill provides that the operator of a vehicle is liable for a civil penalty not to exceed $100, but the violation shall not be reported on the driver's operating record or to the driver's insurance agency. </a:t>
            </a:r>
          </a:p>
          <a:p>
            <a:r>
              <a:rPr lang="en-US" dirty="0"/>
              <a:t>A locality may exempt agricultural, horticultural, or forestry vehicles. </a:t>
            </a:r>
          </a:p>
          <a:p>
            <a:r>
              <a:rPr lang="en-US" dirty="0"/>
              <a:t>The bill has an expiration date of July 1, 2028. </a:t>
            </a:r>
          </a:p>
        </p:txBody>
      </p:sp>
    </p:spTree>
    <p:extLst>
      <p:ext uri="{BB962C8B-B14F-4D97-AF65-F5344CB8AC3E}">
        <p14:creationId xmlns:p14="http://schemas.microsoft.com/office/powerpoint/2010/main" val="48072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D6CF-1FBD-59AF-CF90-6385C5A58B3E}"/>
              </a:ext>
            </a:extLst>
          </p:cNvPr>
          <p:cNvSpPr>
            <a:spLocks noGrp="1"/>
          </p:cNvSpPr>
          <p:nvPr>
            <p:ph type="title"/>
          </p:nvPr>
        </p:nvSpPr>
        <p:spPr/>
        <p:txBody>
          <a:bodyPr/>
          <a:lstStyle/>
          <a:p>
            <a:r>
              <a:rPr lang="en-US" dirty="0"/>
              <a:t>Ch. 114: Local Helmet Ordinances</a:t>
            </a:r>
          </a:p>
        </p:txBody>
      </p:sp>
      <p:sp>
        <p:nvSpPr>
          <p:cNvPr id="3" name="Content Placeholder 2">
            <a:extLst>
              <a:ext uri="{FF2B5EF4-FFF2-40B4-BE49-F238E27FC236}">
                <a16:creationId xmlns:a16="http://schemas.microsoft.com/office/drawing/2014/main" id="{3B534463-FD2E-C977-9296-862C1031A2D4}"/>
              </a:ext>
            </a:extLst>
          </p:cNvPr>
          <p:cNvSpPr>
            <a:spLocks noGrp="1"/>
          </p:cNvSpPr>
          <p:nvPr>
            <p:ph idx="1"/>
          </p:nvPr>
        </p:nvSpPr>
        <p:spPr/>
        <p:txBody>
          <a:bodyPr/>
          <a:lstStyle/>
          <a:p>
            <a:r>
              <a:rPr lang="en-US" dirty="0"/>
              <a:t>Permits localities to adopt ordinances requiring children 14 years of age or younger to wear protective helmets whenever riding or being carried on a motorized skateboard or scooter or a nonmotorized scooter. </a:t>
            </a:r>
          </a:p>
          <a:p>
            <a:r>
              <a:rPr lang="en-US" dirty="0"/>
              <a:t>Current law authorizes localities to adopt such ordinances for riders of bicycles, electric personal assistive mobility devices, toy vehicles, and electric power-assisted bicycles.</a:t>
            </a:r>
          </a:p>
        </p:txBody>
      </p:sp>
    </p:spTree>
    <p:extLst>
      <p:ext uri="{BB962C8B-B14F-4D97-AF65-F5344CB8AC3E}">
        <p14:creationId xmlns:p14="http://schemas.microsoft.com/office/powerpoint/2010/main" val="247982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C48D-852D-0AB4-1A01-69F573674CD5}"/>
              </a:ext>
            </a:extLst>
          </p:cNvPr>
          <p:cNvSpPr>
            <a:spLocks noGrp="1"/>
          </p:cNvSpPr>
          <p:nvPr>
            <p:ph type="title"/>
          </p:nvPr>
        </p:nvSpPr>
        <p:spPr/>
        <p:txBody>
          <a:bodyPr/>
          <a:lstStyle/>
          <a:p>
            <a:r>
              <a:rPr lang="en-US" dirty="0"/>
              <a:t>Ch. 118/119: Military Affairs </a:t>
            </a:r>
            <a:br>
              <a:rPr lang="en-US" dirty="0"/>
            </a:br>
            <a:r>
              <a:rPr lang="en-US" dirty="0"/>
              <a:t>Vehicle Warning Lights</a:t>
            </a:r>
          </a:p>
        </p:txBody>
      </p:sp>
      <p:sp>
        <p:nvSpPr>
          <p:cNvPr id="3" name="Content Placeholder 2">
            <a:extLst>
              <a:ext uri="{FF2B5EF4-FFF2-40B4-BE49-F238E27FC236}">
                <a16:creationId xmlns:a16="http://schemas.microsoft.com/office/drawing/2014/main" id="{80C798DD-040E-F073-A38D-E36FF02ABC70}"/>
              </a:ext>
            </a:extLst>
          </p:cNvPr>
          <p:cNvSpPr>
            <a:spLocks noGrp="1"/>
          </p:cNvSpPr>
          <p:nvPr>
            <p:ph idx="1"/>
          </p:nvPr>
        </p:nvSpPr>
        <p:spPr/>
        <p:txBody>
          <a:bodyPr/>
          <a:lstStyle/>
          <a:p>
            <a:r>
              <a:rPr lang="en-US" dirty="0"/>
              <a:t>Amends §§ 46.2-920 and 46.2-1023 to authorize the Department of Military Affairs emergency vehicles to </a:t>
            </a:r>
          </a:p>
          <a:p>
            <a:pPr marL="457200" lvl="1" indent="0">
              <a:buNone/>
            </a:pPr>
            <a:r>
              <a:rPr lang="en-US" dirty="0"/>
              <a:t>(</a:t>
            </a:r>
            <a:r>
              <a:rPr lang="en-US" dirty="0" err="1"/>
              <a:t>i</a:t>
            </a:r>
            <a:r>
              <a:rPr lang="en-US" dirty="0"/>
              <a:t>) be equipped with flashing, blinking, or alternating red or red and white combination warning lights and </a:t>
            </a:r>
          </a:p>
          <a:p>
            <a:pPr marL="457200" lvl="1" indent="0">
              <a:buNone/>
            </a:pPr>
            <a:r>
              <a:rPr lang="en-US" dirty="0"/>
              <a:t>(ii) disregard certain regulations regarding the operation of vehicles without being subject to criminal prosecution while responding to an emergency. </a:t>
            </a:r>
          </a:p>
          <a:p>
            <a:r>
              <a:rPr lang="en-US" dirty="0"/>
              <a:t>Current law already exempts vehicles of the Virginia National Guard Civil Support Team.</a:t>
            </a:r>
          </a:p>
        </p:txBody>
      </p:sp>
    </p:spTree>
    <p:extLst>
      <p:ext uri="{BB962C8B-B14F-4D97-AF65-F5344CB8AC3E}">
        <p14:creationId xmlns:p14="http://schemas.microsoft.com/office/powerpoint/2010/main" val="203938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6606-15EA-0502-9333-2A53CFC4A215}"/>
              </a:ext>
            </a:extLst>
          </p:cNvPr>
          <p:cNvSpPr>
            <a:spLocks noGrp="1"/>
          </p:cNvSpPr>
          <p:nvPr>
            <p:ph type="title"/>
          </p:nvPr>
        </p:nvSpPr>
        <p:spPr/>
        <p:txBody>
          <a:bodyPr/>
          <a:lstStyle/>
          <a:p>
            <a:r>
              <a:rPr lang="en-US" dirty="0"/>
              <a:t>Ch. 190: </a:t>
            </a:r>
            <a:br>
              <a:rPr lang="en-US" dirty="0"/>
            </a:br>
            <a:r>
              <a:rPr lang="en-US" dirty="0"/>
              <a:t>Green Warning Lights on Farm Vehicles</a:t>
            </a:r>
          </a:p>
        </p:txBody>
      </p:sp>
      <p:sp>
        <p:nvSpPr>
          <p:cNvPr id="3" name="Content Placeholder 2">
            <a:extLst>
              <a:ext uri="{FF2B5EF4-FFF2-40B4-BE49-F238E27FC236}">
                <a16:creationId xmlns:a16="http://schemas.microsoft.com/office/drawing/2014/main" id="{71C8049A-16DC-96D4-B0D3-EFE988FF0920}"/>
              </a:ext>
            </a:extLst>
          </p:cNvPr>
          <p:cNvSpPr>
            <a:spLocks noGrp="1"/>
          </p:cNvSpPr>
          <p:nvPr>
            <p:ph idx="1"/>
          </p:nvPr>
        </p:nvSpPr>
        <p:spPr>
          <a:xfrm>
            <a:off x="1120140" y="1988820"/>
            <a:ext cx="9109710" cy="4869180"/>
          </a:xfrm>
        </p:spPr>
        <p:txBody>
          <a:bodyPr/>
          <a:lstStyle/>
          <a:p>
            <a:r>
              <a:rPr lang="en-US" dirty="0"/>
              <a:t>Amends § 46.2-1025 to authorize the use of green warning lights on vehicles displaying a permanent farm use placard, farm vehicles, farm tractors, and farm utility vehicles while operating on or along a highway.</a:t>
            </a:r>
          </a:p>
        </p:txBody>
      </p:sp>
    </p:spTree>
    <p:extLst>
      <p:ext uri="{BB962C8B-B14F-4D97-AF65-F5344CB8AC3E}">
        <p14:creationId xmlns:p14="http://schemas.microsoft.com/office/powerpoint/2010/main" val="2188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63B5-4FE9-DFF2-4964-F7A3B046C595}"/>
              </a:ext>
            </a:extLst>
          </p:cNvPr>
          <p:cNvSpPr>
            <a:spLocks noGrp="1"/>
          </p:cNvSpPr>
          <p:nvPr>
            <p:ph type="title"/>
          </p:nvPr>
        </p:nvSpPr>
        <p:spPr/>
        <p:txBody>
          <a:bodyPr/>
          <a:lstStyle/>
          <a:p>
            <a:r>
              <a:rPr lang="en-US" dirty="0"/>
              <a:t>Ch. 498: Green Warning Lights - Snow Plows and Vehicles Equipped with Truck-Mounted Attenuators </a:t>
            </a:r>
          </a:p>
        </p:txBody>
      </p:sp>
      <p:sp>
        <p:nvSpPr>
          <p:cNvPr id="3" name="Content Placeholder 2">
            <a:extLst>
              <a:ext uri="{FF2B5EF4-FFF2-40B4-BE49-F238E27FC236}">
                <a16:creationId xmlns:a16="http://schemas.microsoft.com/office/drawing/2014/main" id="{47F02C4E-2659-D44C-608D-E86A98384A69}"/>
              </a:ext>
            </a:extLst>
          </p:cNvPr>
          <p:cNvSpPr>
            <a:spLocks noGrp="1"/>
          </p:cNvSpPr>
          <p:nvPr>
            <p:ph idx="1"/>
          </p:nvPr>
        </p:nvSpPr>
        <p:spPr>
          <a:xfrm>
            <a:off x="609600" y="1600200"/>
            <a:ext cx="11083290" cy="5257800"/>
          </a:xfrm>
        </p:spPr>
        <p:txBody>
          <a:bodyPr/>
          <a:lstStyle/>
          <a:p>
            <a:r>
              <a:rPr lang="en-US" sz="2600" dirty="0"/>
              <a:t>Amends § 46.2-1025 to authorize snow plows used for clearing or removing snow on or along public highways and vehicles equipped with a truck-mounted attenuator that are used in constructing, maintaining, and repairing highways or utilities on or along public highways to be equipped with and use either </a:t>
            </a:r>
          </a:p>
          <a:p>
            <a:pPr marL="457200" lvl="1" indent="0">
              <a:buNone/>
            </a:pPr>
            <a:r>
              <a:rPr lang="en-US" sz="2600" dirty="0"/>
              <a:t>(</a:t>
            </a:r>
            <a:r>
              <a:rPr lang="en-US" sz="2600" dirty="0" err="1"/>
              <a:t>i</a:t>
            </a:r>
            <a:r>
              <a:rPr lang="en-US" sz="2600" dirty="0"/>
              <a:t>) flashing, blinking, or alternating amber warning lights of types approved by the Superintendent of State Police or </a:t>
            </a:r>
          </a:p>
          <a:p>
            <a:pPr marL="457200" lvl="1" indent="0">
              <a:buNone/>
            </a:pPr>
            <a:r>
              <a:rPr lang="en-US" sz="2600" dirty="0"/>
              <a:t>(ii) alternating amber and green warning lights of a type approved by the Superintendent of State Police. </a:t>
            </a:r>
          </a:p>
          <a:p>
            <a:r>
              <a:rPr lang="en-US" sz="2600" dirty="0"/>
              <a:t>The bill requires that warning lights be lit only when performing the functions that qualify them to be equipped with such lights and that if a vehicle is equipped with multiple warning lights that are alternating amber and green warning lights, such lights shall be used synchronously with each other.</a:t>
            </a:r>
          </a:p>
          <a:p>
            <a:endParaRPr lang="en-US" sz="2600" dirty="0"/>
          </a:p>
        </p:txBody>
      </p:sp>
    </p:spTree>
    <p:extLst>
      <p:ext uri="{BB962C8B-B14F-4D97-AF65-F5344CB8AC3E}">
        <p14:creationId xmlns:p14="http://schemas.microsoft.com/office/powerpoint/2010/main" val="373534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Blade Trailer Truck Mounted Attenuator - Traffic Safety Supply Company">
            <a:extLst>
              <a:ext uri="{FF2B5EF4-FFF2-40B4-BE49-F238E27FC236}">
                <a16:creationId xmlns:a16="http://schemas.microsoft.com/office/drawing/2014/main" id="{BED13B52-7347-4B7A-63C1-A68735D83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898" y="4048427"/>
            <a:ext cx="4360279" cy="27174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DDC2FB-05E6-C192-12F4-271DC37026AE}"/>
              </a:ext>
            </a:extLst>
          </p:cNvPr>
          <p:cNvSpPr>
            <a:spLocks noGrp="1"/>
          </p:cNvSpPr>
          <p:nvPr>
            <p:ph type="title"/>
          </p:nvPr>
        </p:nvSpPr>
        <p:spPr/>
        <p:txBody>
          <a:bodyPr/>
          <a:lstStyle/>
          <a:p>
            <a:r>
              <a:rPr lang="en-US" dirty="0"/>
              <a:t>”Truck Mounted Attenuators”</a:t>
            </a:r>
          </a:p>
        </p:txBody>
      </p:sp>
      <p:pic>
        <p:nvPicPr>
          <p:cNvPr id="1026" name="Picture 2" descr="Scorpion II Truck Mounted Attenuator (TMA) | TrafFix Devices">
            <a:extLst>
              <a:ext uri="{FF2B5EF4-FFF2-40B4-BE49-F238E27FC236}">
                <a16:creationId xmlns:a16="http://schemas.microsoft.com/office/drawing/2014/main" id="{C2ACBFA6-8F8F-069F-7EC0-42723CB18C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4" y="1727200"/>
            <a:ext cx="4842457" cy="3022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uck Mounted Attenuator - Rent or Buy | AWP Safety">
            <a:extLst>
              <a:ext uri="{FF2B5EF4-FFF2-40B4-BE49-F238E27FC236}">
                <a16:creationId xmlns:a16="http://schemas.microsoft.com/office/drawing/2014/main" id="{0E68E172-108D-29FF-D4BD-12B730C207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0223" y="1600202"/>
            <a:ext cx="4986478" cy="332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5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29A8-BB65-19A5-CC65-43757D01413C}"/>
              </a:ext>
            </a:extLst>
          </p:cNvPr>
          <p:cNvSpPr>
            <a:spLocks noGrp="1"/>
          </p:cNvSpPr>
          <p:nvPr>
            <p:ph type="title"/>
          </p:nvPr>
        </p:nvSpPr>
        <p:spPr/>
        <p:txBody>
          <a:bodyPr/>
          <a:lstStyle/>
          <a:p>
            <a:r>
              <a:rPr lang="en-US" dirty="0"/>
              <a:t>Ch. 132: Passing a School Bus</a:t>
            </a:r>
          </a:p>
        </p:txBody>
      </p:sp>
      <p:sp>
        <p:nvSpPr>
          <p:cNvPr id="3" name="Content Placeholder 2">
            <a:extLst>
              <a:ext uri="{FF2B5EF4-FFF2-40B4-BE49-F238E27FC236}">
                <a16:creationId xmlns:a16="http://schemas.microsoft.com/office/drawing/2014/main" id="{11C8AE69-8673-2596-B667-7DA451F8A5E9}"/>
              </a:ext>
            </a:extLst>
          </p:cNvPr>
          <p:cNvSpPr>
            <a:spLocks noGrp="1"/>
          </p:cNvSpPr>
          <p:nvPr>
            <p:ph idx="1"/>
          </p:nvPr>
        </p:nvSpPr>
        <p:spPr/>
        <p:txBody>
          <a:bodyPr/>
          <a:lstStyle/>
          <a:p>
            <a:r>
              <a:rPr lang="en-US" dirty="0"/>
              <a:t>Clarifies that the exemption in § 46.2-859 from the requirement for a driver of a motor vehicle to stop for a stopped school bus if such bus is stopped on the other roadway of a divided highway, on an access road, or on a driveway when the other roadway, access road, or driveway is separated from the roadway on which he is driving by a physical barrier or an unpaved area applies regardless of whether the physical barrier or unpaved area is continuous or segmented when necessary to accommodate an intersection or turning vehicles.</a:t>
            </a:r>
          </a:p>
          <a:p>
            <a:endParaRPr lang="en-US" dirty="0"/>
          </a:p>
          <a:p>
            <a:endParaRPr lang="en-US" dirty="0"/>
          </a:p>
        </p:txBody>
      </p:sp>
    </p:spTree>
    <p:extLst>
      <p:ext uri="{BB962C8B-B14F-4D97-AF65-F5344CB8AC3E}">
        <p14:creationId xmlns:p14="http://schemas.microsoft.com/office/powerpoint/2010/main" val="416154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38B0-3C73-E44E-EF71-CB10EDFCE41A}"/>
              </a:ext>
            </a:extLst>
          </p:cNvPr>
          <p:cNvSpPr>
            <a:spLocks noGrp="1"/>
          </p:cNvSpPr>
          <p:nvPr>
            <p:ph type="title"/>
          </p:nvPr>
        </p:nvSpPr>
        <p:spPr/>
        <p:txBody>
          <a:bodyPr/>
          <a:lstStyle/>
          <a:p>
            <a:r>
              <a:rPr lang="en-US" dirty="0"/>
              <a:t>Specific Language in Ch. 132:</a:t>
            </a:r>
          </a:p>
        </p:txBody>
      </p:sp>
      <p:sp>
        <p:nvSpPr>
          <p:cNvPr id="3" name="Content Placeholder 2">
            <a:extLst>
              <a:ext uri="{FF2B5EF4-FFF2-40B4-BE49-F238E27FC236}">
                <a16:creationId xmlns:a16="http://schemas.microsoft.com/office/drawing/2014/main" id="{71965C25-68FC-782B-F43A-984D431D6566}"/>
              </a:ext>
            </a:extLst>
          </p:cNvPr>
          <p:cNvSpPr>
            <a:spLocks noGrp="1"/>
          </p:cNvSpPr>
          <p:nvPr>
            <p:ph idx="1"/>
          </p:nvPr>
        </p:nvSpPr>
        <p:spPr/>
        <p:txBody>
          <a:bodyPr/>
          <a:lstStyle/>
          <a:p>
            <a:r>
              <a:rPr lang="en-US" dirty="0"/>
              <a:t>The provisions of this section “shall not apply to the driver of a vehicle when approaching a school bus if the school bus is:</a:t>
            </a:r>
          </a:p>
          <a:p>
            <a:pPr marL="0" indent="0">
              <a:buNone/>
            </a:pPr>
            <a:r>
              <a:rPr lang="en-US" dirty="0"/>
              <a:t>	“1. Stopped on the other roadway of a divided highway, on an access road, or on a driveway when the other roadway, access road, or driveway is separated from the roadway on which he is driving by a physical barrier or an unpaved area.”</a:t>
            </a:r>
          </a:p>
          <a:p>
            <a:pPr marL="0" indent="0">
              <a:buNone/>
            </a:pPr>
            <a:r>
              <a:rPr lang="en-US" dirty="0"/>
              <a:t>	”The provisions of this subdivision apply regardless of whether such physical barrier or unpaved area is continuous or segmented when necessary to accommodate an intersection or turning vehicles.”</a:t>
            </a:r>
          </a:p>
        </p:txBody>
      </p:sp>
    </p:spTree>
    <p:extLst>
      <p:ext uri="{BB962C8B-B14F-4D97-AF65-F5344CB8AC3E}">
        <p14:creationId xmlns:p14="http://schemas.microsoft.com/office/powerpoint/2010/main" val="138359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CCB8-84F3-FBCB-41E0-1E19BB90EB9E}"/>
              </a:ext>
            </a:extLst>
          </p:cNvPr>
          <p:cNvSpPr>
            <a:spLocks noGrp="1"/>
          </p:cNvSpPr>
          <p:nvPr>
            <p:ph type="title"/>
          </p:nvPr>
        </p:nvSpPr>
        <p:spPr/>
        <p:txBody>
          <a:bodyPr/>
          <a:lstStyle/>
          <a:p>
            <a:r>
              <a:rPr lang="en-US" dirty="0"/>
              <a:t>New List of Potential Petitioners</a:t>
            </a:r>
          </a:p>
        </p:txBody>
      </p:sp>
      <p:sp>
        <p:nvSpPr>
          <p:cNvPr id="3" name="Content Placeholder 2">
            <a:extLst>
              <a:ext uri="{FF2B5EF4-FFF2-40B4-BE49-F238E27FC236}">
                <a16:creationId xmlns:a16="http://schemas.microsoft.com/office/drawing/2014/main" id="{08952AF6-1611-02D9-6416-5C37483C2FFF}"/>
              </a:ext>
            </a:extLst>
          </p:cNvPr>
          <p:cNvSpPr>
            <a:spLocks noGrp="1"/>
          </p:cNvSpPr>
          <p:nvPr>
            <p:ph idx="1"/>
          </p:nvPr>
        </p:nvSpPr>
        <p:spPr>
          <a:xfrm>
            <a:off x="609600" y="1600202"/>
            <a:ext cx="5224041" cy="5257798"/>
          </a:xfrm>
        </p:spPr>
        <p:txBody>
          <a:bodyPr/>
          <a:lstStyle/>
          <a:p>
            <a:r>
              <a:rPr lang="en-US" sz="2700" dirty="0"/>
              <a:t>licensed professional counselor</a:t>
            </a:r>
          </a:p>
          <a:p>
            <a:r>
              <a:rPr lang="en-US" sz="2700" dirty="0"/>
              <a:t>licensed clinical social worker</a:t>
            </a:r>
          </a:p>
          <a:p>
            <a:r>
              <a:rPr lang="en-US" sz="2700" dirty="0"/>
              <a:t>licensed marriage and family therapist</a:t>
            </a:r>
          </a:p>
          <a:p>
            <a:r>
              <a:rPr lang="en-US" sz="2700" dirty="0"/>
              <a:t>licensed clinical psychologist</a:t>
            </a:r>
          </a:p>
          <a:p>
            <a:r>
              <a:rPr lang="en-US" sz="2700" dirty="0"/>
              <a:t>licensed clinical psychiatrist</a:t>
            </a:r>
          </a:p>
          <a:p>
            <a:r>
              <a:rPr lang="en-US" sz="2700" dirty="0"/>
              <a:t>licensed psychiatric nurse practitioner </a:t>
            </a:r>
          </a:p>
          <a:p>
            <a:r>
              <a:rPr lang="en-US" sz="2700" dirty="0"/>
              <a:t>psychiatric physician assistant</a:t>
            </a:r>
          </a:p>
          <a:p>
            <a:r>
              <a:rPr lang="en-US" sz="2700" dirty="0"/>
              <a:t>psychiatric clinical nurse specialist</a:t>
            </a:r>
          </a:p>
          <a:p>
            <a:r>
              <a:rPr lang="en-US" sz="2700" dirty="0"/>
              <a:t>doctor of medicine</a:t>
            </a:r>
          </a:p>
        </p:txBody>
      </p:sp>
      <p:sp>
        <p:nvSpPr>
          <p:cNvPr id="6" name="Content Placeholder 2">
            <a:extLst>
              <a:ext uri="{FF2B5EF4-FFF2-40B4-BE49-F238E27FC236}">
                <a16:creationId xmlns:a16="http://schemas.microsoft.com/office/drawing/2014/main" id="{7D386F08-2401-C039-06B1-FF4CC5046365}"/>
              </a:ext>
            </a:extLst>
          </p:cNvPr>
          <p:cNvSpPr txBox="1">
            <a:spLocks/>
          </p:cNvSpPr>
          <p:nvPr/>
        </p:nvSpPr>
        <p:spPr>
          <a:xfrm>
            <a:off x="6358359" y="1508127"/>
            <a:ext cx="5224041" cy="5257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marL="342900" marR="0" indent="-342900" algn="l" defTabSz="914400" rtl="0" eaLnBrk="1" latinLnBrk="0" hangingPunct="1">
              <a:lnSpc>
                <a:spcPct val="100000"/>
              </a:lnSpc>
              <a:spcBef>
                <a:spcPts val="700"/>
              </a:spcBef>
              <a:spcAft>
                <a:spcPts val="0"/>
              </a:spcAft>
              <a:buClrTx/>
              <a:buSzPct val="100000"/>
              <a:buFontTx/>
              <a:buBlip>
                <a:blip r:embed="rId3"/>
              </a:buBlip>
              <a:tabLst/>
              <a:defRPr sz="3200" b="0" i="0" u="none" strike="noStrike" cap="none" spc="0" baseline="0">
                <a:solidFill>
                  <a:srgbClr val="000000"/>
                </a:solidFill>
                <a:uFillTx/>
                <a:latin typeface="Arial Narrow"/>
                <a:ea typeface="Arial Narrow"/>
                <a:cs typeface="Arial Narrow"/>
                <a:sym typeface="Arial Narrow"/>
              </a:defRPr>
            </a:lvl1pPr>
            <a:lvl2pPr marL="783771" marR="0" indent="-326571"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2pPr>
            <a:lvl3pPr marL="1219200" marR="0" indent="-3048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3pPr>
            <a:lvl4pPr marL="1737360" marR="0" indent="-36576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4pPr>
            <a:lvl5pPr marL="22352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5pPr>
            <a:lvl6pPr marL="26924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6pPr>
            <a:lvl7pPr marL="31496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7pPr>
            <a:lvl8pPr marL="36068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8pPr>
            <a:lvl9pPr marL="4064000" marR="0" indent="-4064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Narrow"/>
                <a:ea typeface="Arial Narrow"/>
                <a:cs typeface="Arial Narrow"/>
                <a:sym typeface="Arial Narrow"/>
              </a:defRPr>
            </a:lvl9pPr>
          </a:lstStyle>
          <a:p>
            <a:r>
              <a:rPr lang="en-US" sz="2700" dirty="0"/>
              <a:t>doctor of osteopathy </a:t>
            </a:r>
          </a:p>
          <a:p>
            <a:r>
              <a:rPr lang="en-US" sz="2700" dirty="0"/>
              <a:t>certified evaluator</a:t>
            </a:r>
          </a:p>
          <a:p>
            <a:r>
              <a:rPr lang="en-US" sz="2700" dirty="0"/>
              <a:t>designee of the local community services board</a:t>
            </a:r>
          </a:p>
          <a:p>
            <a:r>
              <a:rPr lang="en-US" sz="2700" dirty="0"/>
              <a:t>immediate family or household member, intimate partner</a:t>
            </a:r>
          </a:p>
          <a:p>
            <a:r>
              <a:rPr lang="en-US" sz="2700" dirty="0"/>
              <a:t>school administrator, or superintendent or superintendent's designee, who may be a representative from the threat assessment team</a:t>
            </a:r>
          </a:p>
        </p:txBody>
      </p:sp>
    </p:spTree>
    <p:extLst>
      <p:ext uri="{BB962C8B-B14F-4D97-AF65-F5344CB8AC3E}">
        <p14:creationId xmlns:p14="http://schemas.microsoft.com/office/powerpoint/2010/main" val="50439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0CD3-EE3C-66B3-D5E8-5D99DC0FC217}"/>
              </a:ext>
            </a:extLst>
          </p:cNvPr>
          <p:cNvSpPr>
            <a:spLocks noGrp="1"/>
          </p:cNvSpPr>
          <p:nvPr>
            <p:ph type="title"/>
          </p:nvPr>
        </p:nvSpPr>
        <p:spPr/>
        <p:txBody>
          <a:bodyPr/>
          <a:lstStyle/>
          <a:p>
            <a:r>
              <a:rPr lang="en-US" dirty="0"/>
              <a:t>Ch.223: Bicycles &amp; Traffic Laws</a:t>
            </a:r>
            <a:br>
              <a:rPr lang="en-US" dirty="0"/>
            </a:br>
            <a:r>
              <a:rPr lang="en-US" dirty="0"/>
              <a:t>New Section § 46.2-833.2</a:t>
            </a:r>
          </a:p>
        </p:txBody>
      </p:sp>
      <p:sp>
        <p:nvSpPr>
          <p:cNvPr id="3" name="Content Placeholder 2">
            <a:extLst>
              <a:ext uri="{FF2B5EF4-FFF2-40B4-BE49-F238E27FC236}">
                <a16:creationId xmlns:a16="http://schemas.microsoft.com/office/drawing/2014/main" id="{F845330A-EE4A-B1BD-57D5-915CC5189F81}"/>
              </a:ext>
            </a:extLst>
          </p:cNvPr>
          <p:cNvSpPr>
            <a:spLocks noGrp="1"/>
          </p:cNvSpPr>
          <p:nvPr>
            <p:ph idx="1"/>
          </p:nvPr>
        </p:nvSpPr>
        <p:spPr/>
        <p:txBody>
          <a:bodyPr/>
          <a:lstStyle/>
          <a:p>
            <a:r>
              <a:rPr lang="en-US" dirty="0"/>
              <a:t>Requires a person operating a bicycle or other device lawfully permitted in a bicycle lane or on a shared-use path in or approaching an intersection with a bicycle signal to obey such bicycle signal. </a:t>
            </a:r>
          </a:p>
          <a:p>
            <a:r>
              <a:rPr lang="en-US" dirty="0"/>
              <a:t>The bill also sets requirements for signals that are displayed by bicycle signals and requirements for situations in which traffic lights, including bicycle signals, are out of service. </a:t>
            </a:r>
          </a:p>
          <a:p>
            <a:r>
              <a:rPr lang="en-US" dirty="0"/>
              <a:t>The bill provides that a violation constitutes a traffic infraction punishable by a fine of no more than $350.</a:t>
            </a:r>
          </a:p>
        </p:txBody>
      </p:sp>
    </p:spTree>
    <p:extLst>
      <p:ext uri="{BB962C8B-B14F-4D97-AF65-F5344CB8AC3E}">
        <p14:creationId xmlns:p14="http://schemas.microsoft.com/office/powerpoint/2010/main" val="101692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A2A3-E4B1-7843-A938-727365FDA74E}"/>
              </a:ext>
            </a:extLst>
          </p:cNvPr>
          <p:cNvSpPr>
            <a:spLocks noGrp="1"/>
          </p:cNvSpPr>
          <p:nvPr>
            <p:ph type="title"/>
          </p:nvPr>
        </p:nvSpPr>
        <p:spPr/>
        <p:txBody>
          <a:bodyPr/>
          <a:lstStyle/>
          <a:p>
            <a:r>
              <a:rPr lang="en-US" dirty="0"/>
              <a:t>Ch. 431: </a:t>
            </a:r>
            <a:br>
              <a:rPr lang="en-US" dirty="0"/>
            </a:br>
            <a:r>
              <a:rPr lang="en-US" dirty="0"/>
              <a:t>Pedestrians walking on divided highways</a:t>
            </a:r>
          </a:p>
        </p:txBody>
      </p:sp>
      <p:sp>
        <p:nvSpPr>
          <p:cNvPr id="3" name="Content Placeholder 2">
            <a:extLst>
              <a:ext uri="{FF2B5EF4-FFF2-40B4-BE49-F238E27FC236}">
                <a16:creationId xmlns:a16="http://schemas.microsoft.com/office/drawing/2014/main" id="{FD86C42B-95DC-3C03-1D0F-4499480CA04A}"/>
              </a:ext>
            </a:extLst>
          </p:cNvPr>
          <p:cNvSpPr>
            <a:spLocks noGrp="1"/>
          </p:cNvSpPr>
          <p:nvPr>
            <p:ph idx="1"/>
          </p:nvPr>
        </p:nvSpPr>
        <p:spPr>
          <a:xfrm>
            <a:off x="609600" y="1863090"/>
            <a:ext cx="11106150" cy="4994910"/>
          </a:xfrm>
        </p:spPr>
        <p:txBody>
          <a:bodyPr/>
          <a:lstStyle/>
          <a:p>
            <a:r>
              <a:rPr lang="en-US" dirty="0"/>
              <a:t>Amends § 46.2-928 to permit pedestrians, when walking on a roadway that is part of a highway divided by a physical barrier or barriers or an unpaved area, and when there are no shoulders of the highway present, to keep to the extreme right side or edge of the roadway, regardless of the direction of traffic they face. </a:t>
            </a:r>
          </a:p>
          <a:p>
            <a:r>
              <a:rPr lang="en-US" dirty="0"/>
              <a:t>Under current law, pedestrians, when permitted to walk on a roadway, are required to keep to the extreme left side or edge thereof. </a:t>
            </a:r>
          </a:p>
          <a:p>
            <a:r>
              <a:rPr lang="en-US" dirty="0"/>
              <a:t>The bill also clarifies current law, which requires pedestrians walking on a roadway to face oncoming traffic.</a:t>
            </a:r>
          </a:p>
          <a:p>
            <a:endParaRPr lang="en-US" dirty="0"/>
          </a:p>
          <a:p>
            <a:endParaRPr lang="en-US" dirty="0"/>
          </a:p>
        </p:txBody>
      </p:sp>
    </p:spTree>
    <p:extLst>
      <p:ext uri="{BB962C8B-B14F-4D97-AF65-F5344CB8AC3E}">
        <p14:creationId xmlns:p14="http://schemas.microsoft.com/office/powerpoint/2010/main" val="53417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B62A-D7B2-ADF2-9094-5772B1EFA24A}"/>
              </a:ext>
            </a:extLst>
          </p:cNvPr>
          <p:cNvSpPr>
            <a:spLocks noGrp="1"/>
          </p:cNvSpPr>
          <p:nvPr>
            <p:ph type="title"/>
          </p:nvPr>
        </p:nvSpPr>
        <p:spPr>
          <a:xfrm>
            <a:off x="701040" y="103505"/>
            <a:ext cx="10972800" cy="1508127"/>
          </a:xfrm>
        </p:spPr>
        <p:txBody>
          <a:bodyPr/>
          <a:lstStyle/>
          <a:p>
            <a:r>
              <a:rPr lang="en-US" dirty="0"/>
              <a:t>Ch. 497: Alteration of Suspension </a:t>
            </a:r>
            <a:br>
              <a:rPr lang="en-US" dirty="0"/>
            </a:br>
            <a:r>
              <a:rPr lang="en-US" dirty="0"/>
              <a:t>System and Bumper Heights, Proof of Compliance. </a:t>
            </a:r>
          </a:p>
        </p:txBody>
      </p:sp>
      <p:sp>
        <p:nvSpPr>
          <p:cNvPr id="3" name="Content Placeholder 2">
            <a:extLst>
              <a:ext uri="{FF2B5EF4-FFF2-40B4-BE49-F238E27FC236}">
                <a16:creationId xmlns:a16="http://schemas.microsoft.com/office/drawing/2014/main" id="{7D33F8AA-5867-0CAF-2799-D4564FD8DA68}"/>
              </a:ext>
            </a:extLst>
          </p:cNvPr>
          <p:cNvSpPr>
            <a:spLocks noGrp="1"/>
          </p:cNvSpPr>
          <p:nvPr>
            <p:ph idx="1"/>
          </p:nvPr>
        </p:nvSpPr>
        <p:spPr>
          <a:xfrm>
            <a:off x="811530" y="2114550"/>
            <a:ext cx="9795510" cy="4743450"/>
          </a:xfrm>
        </p:spPr>
        <p:txBody>
          <a:bodyPr/>
          <a:lstStyle/>
          <a:p>
            <a:r>
              <a:rPr lang="en-US" dirty="0"/>
              <a:t>Amends § 46.2-1063 to authorizes a court to dismiss a summons for offenses related to altering the suspension system or bumper heights of vehicles when proof of compliance is provided to the court on or before the court date.</a:t>
            </a:r>
          </a:p>
          <a:p>
            <a:endParaRPr lang="en-US" dirty="0"/>
          </a:p>
          <a:p>
            <a:endParaRPr lang="en-US" dirty="0"/>
          </a:p>
        </p:txBody>
      </p:sp>
    </p:spTree>
    <p:extLst>
      <p:ext uri="{BB962C8B-B14F-4D97-AF65-F5344CB8AC3E}">
        <p14:creationId xmlns:p14="http://schemas.microsoft.com/office/powerpoint/2010/main" val="108644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E09A-DB43-0945-36C3-97ADA45432DD}"/>
              </a:ext>
            </a:extLst>
          </p:cNvPr>
          <p:cNvSpPr>
            <a:spLocks noGrp="1"/>
          </p:cNvSpPr>
          <p:nvPr>
            <p:ph type="title"/>
          </p:nvPr>
        </p:nvSpPr>
        <p:spPr/>
        <p:txBody>
          <a:bodyPr/>
          <a:lstStyle/>
          <a:p>
            <a:r>
              <a:rPr lang="en-US" dirty="0"/>
              <a:t>Ch. 518: Driving School for Cellphone Use</a:t>
            </a:r>
          </a:p>
        </p:txBody>
      </p:sp>
      <p:sp>
        <p:nvSpPr>
          <p:cNvPr id="3" name="Content Placeholder 2">
            <a:extLst>
              <a:ext uri="{FF2B5EF4-FFF2-40B4-BE49-F238E27FC236}">
                <a16:creationId xmlns:a16="http://schemas.microsoft.com/office/drawing/2014/main" id="{63F81F43-D473-98B0-A7F7-D76FB8F21060}"/>
              </a:ext>
            </a:extLst>
          </p:cNvPr>
          <p:cNvSpPr>
            <a:spLocks noGrp="1"/>
          </p:cNvSpPr>
          <p:nvPr>
            <p:ph idx="1"/>
          </p:nvPr>
        </p:nvSpPr>
        <p:spPr>
          <a:xfrm>
            <a:off x="1419496" y="2743200"/>
            <a:ext cx="9427573" cy="4114800"/>
          </a:xfrm>
        </p:spPr>
        <p:txBody>
          <a:bodyPr/>
          <a:lstStyle/>
          <a:p>
            <a:r>
              <a:rPr lang="en-US" dirty="0"/>
              <a:t>Amends § 46.2-818.2 to clarify that a court may order, for a first violation of texting and driving, the satisfactory completion of a driver improvement clinic in lieu of a conviction.</a:t>
            </a:r>
          </a:p>
          <a:p>
            <a:endParaRPr lang="en-US" dirty="0"/>
          </a:p>
          <a:p>
            <a:endParaRPr lang="en-US" dirty="0"/>
          </a:p>
        </p:txBody>
      </p:sp>
    </p:spTree>
    <p:extLst>
      <p:ext uri="{BB962C8B-B14F-4D97-AF65-F5344CB8AC3E}">
        <p14:creationId xmlns:p14="http://schemas.microsoft.com/office/powerpoint/2010/main" val="59530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80A4-5790-E28C-3753-FBAA21BE2953}"/>
              </a:ext>
            </a:extLst>
          </p:cNvPr>
          <p:cNvSpPr>
            <a:spLocks noGrp="1"/>
          </p:cNvSpPr>
          <p:nvPr>
            <p:ph type="title"/>
          </p:nvPr>
        </p:nvSpPr>
        <p:spPr>
          <a:xfrm>
            <a:off x="864870" y="217805"/>
            <a:ext cx="10972800" cy="1508127"/>
          </a:xfrm>
        </p:spPr>
        <p:txBody>
          <a:bodyPr/>
          <a:lstStyle/>
          <a:p>
            <a:r>
              <a:rPr lang="en-US" dirty="0"/>
              <a:t>Ch. 499: Use of License Plates </a:t>
            </a:r>
            <a:br>
              <a:rPr lang="en-US" dirty="0"/>
            </a:br>
            <a:r>
              <a:rPr lang="en-US" dirty="0"/>
              <a:t>from Another Vehicle -Time Period </a:t>
            </a:r>
          </a:p>
        </p:txBody>
      </p:sp>
      <p:sp>
        <p:nvSpPr>
          <p:cNvPr id="3" name="Content Placeholder 2">
            <a:extLst>
              <a:ext uri="{FF2B5EF4-FFF2-40B4-BE49-F238E27FC236}">
                <a16:creationId xmlns:a16="http://schemas.microsoft.com/office/drawing/2014/main" id="{4D4BD1B4-DE3C-899A-E580-283E4CE9679D}"/>
              </a:ext>
            </a:extLst>
          </p:cNvPr>
          <p:cNvSpPr>
            <a:spLocks noGrp="1"/>
          </p:cNvSpPr>
          <p:nvPr>
            <p:ph idx="1"/>
          </p:nvPr>
        </p:nvSpPr>
        <p:spPr>
          <a:xfrm>
            <a:off x="609600" y="1908810"/>
            <a:ext cx="10717530" cy="4949190"/>
          </a:xfrm>
        </p:spPr>
        <p:txBody>
          <a:bodyPr/>
          <a:lstStyle/>
          <a:p>
            <a:r>
              <a:rPr lang="en-US" dirty="0"/>
              <a:t>Amends § 46.2-720 to extend from five to 30 days the time period for which the owner of a motor vehicle is authorized to use license plates from his motor vehicle on another motor vehicle owned by a person operating a garage or owned by a motor vehicle dealer, provided that such use is limited to the time during which his motor vehicle is being repaired or while the motor vehicle owned by the garage operator or motor vehicle dealer is loaned to him for demonstration.</a:t>
            </a:r>
          </a:p>
          <a:p>
            <a:endParaRPr lang="en-US" dirty="0"/>
          </a:p>
          <a:p>
            <a:endParaRPr lang="en-US" dirty="0"/>
          </a:p>
        </p:txBody>
      </p:sp>
    </p:spTree>
    <p:extLst>
      <p:ext uri="{BB962C8B-B14F-4D97-AF65-F5344CB8AC3E}">
        <p14:creationId xmlns:p14="http://schemas.microsoft.com/office/powerpoint/2010/main" val="57581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CBCC-5EDB-2914-3600-C1B319BF8F56}"/>
              </a:ext>
            </a:extLst>
          </p:cNvPr>
          <p:cNvSpPr>
            <a:spLocks noGrp="1"/>
          </p:cNvSpPr>
          <p:nvPr>
            <p:ph type="title"/>
          </p:nvPr>
        </p:nvSpPr>
        <p:spPr>
          <a:xfrm>
            <a:off x="1219200" y="229235"/>
            <a:ext cx="10972800" cy="1508127"/>
          </a:xfrm>
        </p:spPr>
        <p:txBody>
          <a:bodyPr/>
          <a:lstStyle/>
          <a:p>
            <a:r>
              <a:rPr lang="en-US" dirty="0"/>
              <a:t>Ch. 500: Use of License Plates - </a:t>
            </a:r>
            <a:br>
              <a:rPr lang="en-US" dirty="0"/>
            </a:br>
            <a:r>
              <a:rPr lang="en-US" dirty="0"/>
              <a:t>Special Permit; Validity Period </a:t>
            </a:r>
          </a:p>
        </p:txBody>
      </p:sp>
      <p:sp>
        <p:nvSpPr>
          <p:cNvPr id="3" name="Content Placeholder 2">
            <a:extLst>
              <a:ext uri="{FF2B5EF4-FFF2-40B4-BE49-F238E27FC236}">
                <a16:creationId xmlns:a16="http://schemas.microsoft.com/office/drawing/2014/main" id="{A1AF504A-ACD5-0F4E-B9C5-D1B6DE4A01B6}"/>
              </a:ext>
            </a:extLst>
          </p:cNvPr>
          <p:cNvSpPr>
            <a:spLocks noGrp="1"/>
          </p:cNvSpPr>
          <p:nvPr>
            <p:ph idx="1"/>
          </p:nvPr>
        </p:nvSpPr>
        <p:spPr>
          <a:xfrm>
            <a:off x="609600" y="1737362"/>
            <a:ext cx="10972800" cy="5257800"/>
          </a:xfrm>
        </p:spPr>
        <p:txBody>
          <a:bodyPr/>
          <a:lstStyle/>
          <a:p>
            <a:r>
              <a:rPr lang="en-US" dirty="0"/>
              <a:t>Amends § 46.2-719 to extend from five to 30 days the validity period of a special permit authorizing the use of license plates on a vehicle other than the vehicle for which the license plates were issued, when the vehicle for which the license plates were issued is undergoing repairs in a licensed motor vehicle dealer's repair shop and when the license plates are being used on a vehicle owned by the dealer in whose repair shop the vehicle is being repaired. </a:t>
            </a:r>
          </a:p>
          <a:p>
            <a:r>
              <a:rPr lang="en-US" dirty="0"/>
              <a:t>The bill removes the provisions authorizing the renewal of such permit and limiting such renewals to once per permit.</a:t>
            </a:r>
          </a:p>
          <a:p>
            <a:endParaRPr lang="en-US" dirty="0"/>
          </a:p>
          <a:p>
            <a:endParaRPr lang="en-US" dirty="0"/>
          </a:p>
        </p:txBody>
      </p:sp>
    </p:spTree>
    <p:extLst>
      <p:ext uri="{BB962C8B-B14F-4D97-AF65-F5344CB8AC3E}">
        <p14:creationId xmlns:p14="http://schemas.microsoft.com/office/powerpoint/2010/main" val="287559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244A-2BB9-7809-4952-E24BBA4905A4}"/>
              </a:ext>
            </a:extLst>
          </p:cNvPr>
          <p:cNvSpPr>
            <a:spLocks noGrp="1"/>
          </p:cNvSpPr>
          <p:nvPr>
            <p:ph type="title"/>
          </p:nvPr>
        </p:nvSpPr>
        <p:spPr>
          <a:xfrm>
            <a:off x="758190" y="274955"/>
            <a:ext cx="10972800" cy="1508127"/>
          </a:xfrm>
        </p:spPr>
        <p:txBody>
          <a:bodyPr/>
          <a:lstStyle/>
          <a:p>
            <a:r>
              <a:rPr lang="en-US" dirty="0"/>
              <a:t>Ch. 501: Tow Truck Drivers - Registration </a:t>
            </a:r>
          </a:p>
        </p:txBody>
      </p:sp>
      <p:sp>
        <p:nvSpPr>
          <p:cNvPr id="3" name="Content Placeholder 2">
            <a:extLst>
              <a:ext uri="{FF2B5EF4-FFF2-40B4-BE49-F238E27FC236}">
                <a16:creationId xmlns:a16="http://schemas.microsoft.com/office/drawing/2014/main" id="{66EF50A7-9047-0921-FB3F-D69263A1FBBB}"/>
              </a:ext>
            </a:extLst>
          </p:cNvPr>
          <p:cNvSpPr>
            <a:spLocks noGrp="1"/>
          </p:cNvSpPr>
          <p:nvPr>
            <p:ph idx="1"/>
          </p:nvPr>
        </p:nvSpPr>
        <p:spPr/>
        <p:txBody>
          <a:bodyPr/>
          <a:lstStyle/>
          <a:p>
            <a:endParaRPr lang="en-US" dirty="0"/>
          </a:p>
          <a:p>
            <a:r>
              <a:rPr lang="en-US" dirty="0"/>
              <a:t>Prohibits towing and recovery operators from employing tow truck drivers who are not registered with the Department of Criminal Justice Services, as required under current law. </a:t>
            </a:r>
          </a:p>
          <a:p>
            <a:r>
              <a:rPr lang="en-US" dirty="0"/>
              <a:t>The bill also limits the requirement that a registered tow truck driver have his registration in his possession when driving a tow truck to when such driving is for hire.</a:t>
            </a:r>
          </a:p>
          <a:p>
            <a:endParaRPr lang="en-US" dirty="0"/>
          </a:p>
          <a:p>
            <a:endParaRPr lang="en-US" dirty="0"/>
          </a:p>
        </p:txBody>
      </p:sp>
    </p:spTree>
    <p:extLst>
      <p:ext uri="{BB962C8B-B14F-4D97-AF65-F5344CB8AC3E}">
        <p14:creationId xmlns:p14="http://schemas.microsoft.com/office/powerpoint/2010/main" val="288772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1971-7C0A-257D-CCB5-9851BE01F60C}"/>
              </a:ext>
            </a:extLst>
          </p:cNvPr>
          <p:cNvSpPr>
            <a:spLocks noGrp="1"/>
          </p:cNvSpPr>
          <p:nvPr>
            <p:ph type="title"/>
          </p:nvPr>
        </p:nvSpPr>
        <p:spPr/>
        <p:txBody>
          <a:bodyPr/>
          <a:lstStyle/>
          <a:p>
            <a:r>
              <a:rPr lang="en-US" dirty="0"/>
              <a:t>Ch. 769: Commercial Motor Vehicles</a:t>
            </a:r>
          </a:p>
        </p:txBody>
      </p:sp>
      <p:sp>
        <p:nvSpPr>
          <p:cNvPr id="3" name="Content Placeholder 2">
            <a:extLst>
              <a:ext uri="{FF2B5EF4-FFF2-40B4-BE49-F238E27FC236}">
                <a16:creationId xmlns:a16="http://schemas.microsoft.com/office/drawing/2014/main" id="{EE73C911-DD88-1F9F-C8E7-F4BF34D340FD}"/>
              </a:ext>
            </a:extLst>
          </p:cNvPr>
          <p:cNvSpPr>
            <a:spLocks noGrp="1"/>
          </p:cNvSpPr>
          <p:nvPr>
            <p:ph idx="1"/>
          </p:nvPr>
        </p:nvSpPr>
        <p:spPr/>
        <p:txBody>
          <a:bodyPr/>
          <a:lstStyle/>
          <a:p>
            <a:r>
              <a:rPr lang="en-US" dirty="0"/>
              <a:t>Amends § 46.2-341.4 to expand the definition of a commercial motor vehicle to include vehicles inclusive of a towed vehicle with a gross vehicle weight or a gross vehicle weight rating of more than 10,000 pounds. </a:t>
            </a:r>
          </a:p>
          <a:p>
            <a:r>
              <a:rPr lang="en-US" dirty="0"/>
              <a:t>Currently, the definition includes, in relevant part, a towed vehicle with a gross vehicle weight rating of more than 10,000 pounds. </a:t>
            </a:r>
          </a:p>
          <a:p>
            <a:r>
              <a:rPr lang="en-US" dirty="0"/>
              <a:t>The new definition is consistent with Federal Motor Carrier Safety Administration regulations</a:t>
            </a:r>
          </a:p>
        </p:txBody>
      </p:sp>
    </p:spTree>
    <p:extLst>
      <p:ext uri="{BB962C8B-B14F-4D97-AF65-F5344CB8AC3E}">
        <p14:creationId xmlns:p14="http://schemas.microsoft.com/office/powerpoint/2010/main" val="185151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3AB9-0CD5-E3BC-103D-62922BFCE690}"/>
              </a:ext>
            </a:extLst>
          </p:cNvPr>
          <p:cNvSpPr>
            <a:spLocks noGrp="1"/>
          </p:cNvSpPr>
          <p:nvPr>
            <p:ph type="title"/>
          </p:nvPr>
        </p:nvSpPr>
        <p:spPr/>
        <p:txBody>
          <a:bodyPr/>
          <a:lstStyle/>
          <a:p>
            <a:r>
              <a:rPr lang="en-US" dirty="0"/>
              <a:t>Ch. 986/1033: </a:t>
            </a:r>
            <a:br>
              <a:rPr lang="en-US" dirty="0"/>
            </a:br>
            <a:r>
              <a:rPr lang="en-US" dirty="0"/>
              <a:t>Federal Traffic Infractions – Planning District 8</a:t>
            </a:r>
          </a:p>
        </p:txBody>
      </p:sp>
      <p:sp>
        <p:nvSpPr>
          <p:cNvPr id="3" name="Content Placeholder 2">
            <a:extLst>
              <a:ext uri="{FF2B5EF4-FFF2-40B4-BE49-F238E27FC236}">
                <a16:creationId xmlns:a16="http://schemas.microsoft.com/office/drawing/2014/main" id="{514D2A4B-876E-FC6E-833E-3E3C5FB446DF}"/>
              </a:ext>
            </a:extLst>
          </p:cNvPr>
          <p:cNvSpPr>
            <a:spLocks noGrp="1"/>
          </p:cNvSpPr>
          <p:nvPr>
            <p:ph idx="1"/>
          </p:nvPr>
        </p:nvSpPr>
        <p:spPr/>
        <p:txBody>
          <a:bodyPr/>
          <a:lstStyle/>
          <a:p>
            <a:r>
              <a:rPr lang="en-US" dirty="0"/>
              <a:t>Creates new Code section, § 46.2-102.1, which allows any state or local law-enforcement officer authorized to enforce the provisions of this title to enforce traffic infractions on any highway property transferred to the federal government and subject to concurrent jurisdiction within Planning District 8.</a:t>
            </a:r>
          </a:p>
          <a:p>
            <a:r>
              <a:rPr lang="en-US" dirty="0"/>
              <a:t>Cases shall be brought in the local General District Court.</a:t>
            </a:r>
          </a:p>
          <a:p>
            <a:r>
              <a:rPr lang="en-US" dirty="0"/>
              <a:t>Planning District 8 generally includes areas of Arlington County, Fairfax County, Loudoun County, Prince William County, and the independent cities of Alexandria, Fairfax, Falls Church, Manassas, and Manassas Park.</a:t>
            </a:r>
          </a:p>
        </p:txBody>
      </p:sp>
    </p:spTree>
    <p:extLst>
      <p:ext uri="{BB962C8B-B14F-4D97-AF65-F5344CB8AC3E}">
        <p14:creationId xmlns:p14="http://schemas.microsoft.com/office/powerpoint/2010/main" val="162983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E9DC-7905-ED54-8349-7BDABA4E3669}"/>
              </a:ext>
            </a:extLst>
          </p:cNvPr>
          <p:cNvSpPr>
            <a:spLocks noGrp="1"/>
          </p:cNvSpPr>
          <p:nvPr>
            <p:ph type="title"/>
          </p:nvPr>
        </p:nvSpPr>
        <p:spPr>
          <a:xfrm>
            <a:off x="609600" y="293781"/>
            <a:ext cx="10972800" cy="1508127"/>
          </a:xfrm>
        </p:spPr>
        <p:txBody>
          <a:bodyPr/>
          <a:lstStyle/>
          <a:p>
            <a:r>
              <a:rPr lang="en-US" dirty="0"/>
              <a:t>Ch. 1047: Livestreaming While Driving</a:t>
            </a:r>
          </a:p>
        </p:txBody>
      </p:sp>
      <p:sp>
        <p:nvSpPr>
          <p:cNvPr id="3" name="Content Placeholder 2">
            <a:extLst>
              <a:ext uri="{FF2B5EF4-FFF2-40B4-BE49-F238E27FC236}">
                <a16:creationId xmlns:a16="http://schemas.microsoft.com/office/drawing/2014/main" id="{A90BBBBA-54CD-5A0D-38DA-1BD4D959C1FA}"/>
              </a:ext>
            </a:extLst>
          </p:cNvPr>
          <p:cNvSpPr>
            <a:spLocks noGrp="1"/>
          </p:cNvSpPr>
          <p:nvPr>
            <p:ph idx="1"/>
          </p:nvPr>
        </p:nvSpPr>
        <p:spPr>
          <a:xfrm>
            <a:off x="609600" y="1600202"/>
            <a:ext cx="11115554" cy="5257798"/>
          </a:xfrm>
        </p:spPr>
        <p:txBody>
          <a:bodyPr/>
          <a:lstStyle/>
          <a:p>
            <a:r>
              <a:rPr lang="en-US" sz="2700" dirty="0"/>
              <a:t>Creates new Code section, § 46.2-818.3, that prohibits any person, while driving a moving motor vehicle on the highways in the Commonwealth, from:</a:t>
            </a:r>
          </a:p>
          <a:p>
            <a:pPr marL="457200" lvl="1" indent="0">
              <a:buNone/>
            </a:pPr>
            <a:r>
              <a:rPr lang="en-US" sz="2700" dirty="0"/>
              <a:t>(</a:t>
            </a:r>
            <a:r>
              <a:rPr lang="en-US" sz="2700" dirty="0" err="1"/>
              <a:t>i</a:t>
            </a:r>
            <a:r>
              <a:rPr lang="en-US" sz="2700" dirty="0"/>
              <a:t>) initiating, participating in, or interacting with any live stream, as that term is defined in the bill, and </a:t>
            </a:r>
          </a:p>
          <a:p>
            <a:pPr marL="457200" lvl="1" indent="0">
              <a:buNone/>
            </a:pPr>
            <a:r>
              <a:rPr lang="en-US" sz="2700" dirty="0"/>
              <a:t>(ii) manipulating any electronic device to enable or maintain the functions of a live stream on or with such electronic device. </a:t>
            </a:r>
          </a:p>
          <a:p>
            <a:r>
              <a:rPr lang="en-US" sz="2700" dirty="0"/>
              <a:t>"Live stream" means real-time audio or video transmission to any social media platform.</a:t>
            </a:r>
          </a:p>
          <a:p>
            <a:r>
              <a:rPr lang="en-US" sz="2700" dirty="0"/>
              <a:t>The bill establishes penalties for violations, in addition to any other penalties available under current law, including periods of license suspension and a fine of not more than $500 if a person who commits such a violation is involved in a crash at the time of such violation. </a:t>
            </a:r>
          </a:p>
        </p:txBody>
      </p:sp>
    </p:spTree>
    <p:extLst>
      <p:ext uri="{BB962C8B-B14F-4D97-AF65-F5344CB8AC3E}">
        <p14:creationId xmlns:p14="http://schemas.microsoft.com/office/powerpoint/2010/main" val="77341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F0D6-B655-45B6-22CE-8CE03095F3E7}"/>
              </a:ext>
            </a:extLst>
          </p:cNvPr>
          <p:cNvSpPr>
            <a:spLocks noGrp="1"/>
          </p:cNvSpPr>
          <p:nvPr>
            <p:ph type="title"/>
          </p:nvPr>
        </p:nvSpPr>
        <p:spPr/>
        <p:txBody>
          <a:bodyPr/>
          <a:lstStyle/>
          <a:p>
            <a:r>
              <a:rPr lang="en-US" dirty="0"/>
              <a:t>New Process - Petitions</a:t>
            </a:r>
          </a:p>
        </p:txBody>
      </p:sp>
      <p:sp>
        <p:nvSpPr>
          <p:cNvPr id="3" name="Content Placeholder 2">
            <a:extLst>
              <a:ext uri="{FF2B5EF4-FFF2-40B4-BE49-F238E27FC236}">
                <a16:creationId xmlns:a16="http://schemas.microsoft.com/office/drawing/2014/main" id="{F5A84E7C-097D-7167-DDA9-E00BACDC2480}"/>
              </a:ext>
            </a:extLst>
          </p:cNvPr>
          <p:cNvSpPr>
            <a:spLocks noGrp="1"/>
          </p:cNvSpPr>
          <p:nvPr>
            <p:ph idx="1"/>
          </p:nvPr>
        </p:nvSpPr>
        <p:spPr/>
        <p:txBody>
          <a:bodyPr/>
          <a:lstStyle/>
          <a:p>
            <a:r>
              <a:rPr lang="en-US" dirty="0"/>
              <a:t>Requirement of “an independent investigation” that has been conducted by law enforcement that determines that grounds for the petition exist has been removed. </a:t>
            </a:r>
          </a:p>
          <a:p>
            <a:r>
              <a:rPr lang="en-US" dirty="0"/>
              <a:t>Instead, any petitioner may offer testimony at a hearing. </a:t>
            </a:r>
          </a:p>
          <a:p>
            <a:r>
              <a:rPr lang="en-US" dirty="0"/>
              <a:t>Duty of investigation still exists: “Upon receiving credible information that a person poses a substantial risk of personal injury to himself or others in the near future by such person's possession or acquisition of a firearm, law enforcement shall take the proper steps necessary to determine whether grounds exist to file an emergency substantial risk order petition pursuant to this section.”</a:t>
            </a:r>
          </a:p>
        </p:txBody>
      </p:sp>
    </p:spTree>
    <p:extLst>
      <p:ext uri="{BB962C8B-B14F-4D97-AF65-F5344CB8AC3E}">
        <p14:creationId xmlns:p14="http://schemas.microsoft.com/office/powerpoint/2010/main" val="30860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C404-9AB4-BE5E-2FEF-821E4CA5F8B3}"/>
              </a:ext>
            </a:extLst>
          </p:cNvPr>
          <p:cNvSpPr>
            <a:spLocks noGrp="1"/>
          </p:cNvSpPr>
          <p:nvPr>
            <p:ph type="title"/>
          </p:nvPr>
        </p:nvSpPr>
        <p:spPr>
          <a:xfrm>
            <a:off x="609600" y="173098"/>
            <a:ext cx="10972800" cy="1508127"/>
          </a:xfrm>
        </p:spPr>
        <p:txBody>
          <a:bodyPr/>
          <a:lstStyle/>
          <a:p>
            <a:r>
              <a:rPr lang="en-US" dirty="0"/>
              <a:t>Ch. 1047: Livestreaming While Driving -</a:t>
            </a:r>
            <a:br>
              <a:rPr lang="en-US" dirty="0"/>
            </a:br>
            <a:r>
              <a:rPr lang="en-US" dirty="0"/>
              <a:t>Non-Enforcement Provision</a:t>
            </a:r>
          </a:p>
        </p:txBody>
      </p:sp>
      <p:sp>
        <p:nvSpPr>
          <p:cNvPr id="3" name="Content Placeholder 2">
            <a:extLst>
              <a:ext uri="{FF2B5EF4-FFF2-40B4-BE49-F238E27FC236}">
                <a16:creationId xmlns:a16="http://schemas.microsoft.com/office/drawing/2014/main" id="{56A111AC-1C1C-41AE-3914-6D571E749016}"/>
              </a:ext>
            </a:extLst>
          </p:cNvPr>
          <p:cNvSpPr>
            <a:spLocks noGrp="1"/>
          </p:cNvSpPr>
          <p:nvPr>
            <p:ph idx="1"/>
          </p:nvPr>
        </p:nvSpPr>
        <p:spPr>
          <a:xfrm>
            <a:off x="1145894" y="2233914"/>
            <a:ext cx="10436506" cy="4624086"/>
          </a:xfrm>
        </p:spPr>
        <p:txBody>
          <a:bodyPr/>
          <a:lstStyle/>
          <a:p>
            <a:r>
              <a:rPr lang="en-US" dirty="0"/>
              <a:t>“No law-enforcement officer shall stop a motor vehicle for a violation of this section.”</a:t>
            </a:r>
          </a:p>
          <a:p>
            <a:r>
              <a:rPr lang="en-US" dirty="0"/>
              <a:t>“No evidence discovered or obtained as the result of a stop in violation of this subsection, including evidence discovered or obtained with the operator's consent, shall be admissible in any trial, hearing, or other proceeding.”</a:t>
            </a:r>
          </a:p>
        </p:txBody>
      </p:sp>
    </p:spTree>
    <p:extLst>
      <p:ext uri="{BB962C8B-B14F-4D97-AF65-F5344CB8AC3E}">
        <p14:creationId xmlns:p14="http://schemas.microsoft.com/office/powerpoint/2010/main" val="9326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E2FA-31B7-E26E-FCC9-17679E05453A}"/>
            </a:ext>
          </a:extLst>
        </p:cNvPr>
        <p:cNvGrpSpPr/>
        <p:nvPr/>
      </p:nvGrpSpPr>
      <p:grpSpPr>
        <a:xfrm>
          <a:off x="0" y="0"/>
          <a:ext cx="0" cy="0"/>
          <a:chOff x="0" y="0"/>
          <a:chExt cx="0" cy="0"/>
        </a:xfrm>
      </p:grpSpPr>
      <p:sp>
        <p:nvSpPr>
          <p:cNvPr id="89" name="CONSENT">
            <a:extLst>
              <a:ext uri="{FF2B5EF4-FFF2-40B4-BE49-F238E27FC236}">
                <a16:creationId xmlns:a16="http://schemas.microsoft.com/office/drawing/2014/main" id="{1633E06C-B15B-DBA0-D076-9DBB0B9414C7}"/>
              </a:ext>
            </a:extLst>
          </p:cNvPr>
          <p:cNvSpPr txBox="1">
            <a:spLocks noGrp="1"/>
          </p:cNvSpPr>
          <p:nvPr>
            <p:ph type="title" idx="4294967295"/>
          </p:nvPr>
        </p:nvSpPr>
        <p:spPr>
          <a:xfrm>
            <a:off x="2246313" y="4406901"/>
            <a:ext cx="7772401" cy="1362075"/>
          </a:xfrm>
          <a:prstGeom prst="rect">
            <a:avLst/>
          </a:prstGeom>
        </p:spPr>
        <p:txBody>
          <a:bodyPr anchor="t">
            <a:normAutofit fontScale="90000"/>
          </a:bodyPr>
          <a:lstStyle>
            <a:lvl1pPr algn="l">
              <a:defRPr sz="4000" b="1"/>
            </a:lvl1pPr>
          </a:lstStyle>
          <a:p>
            <a:r>
              <a:rPr lang="en-US" sz="4800" dirty="0"/>
              <a:t>Ignition Interlock &amp; </a:t>
            </a:r>
            <a:br>
              <a:rPr lang="en-US" sz="4800" dirty="0"/>
            </a:br>
            <a:r>
              <a:rPr lang="en-US" sz="4800" dirty="0"/>
              <a:t>Intelligent Speed Assistance</a:t>
            </a:r>
            <a:endParaRPr sz="4800" dirty="0"/>
          </a:p>
        </p:txBody>
      </p:sp>
    </p:spTree>
    <p:extLst>
      <p:ext uri="{BB962C8B-B14F-4D97-AF65-F5344CB8AC3E}">
        <p14:creationId xmlns:p14="http://schemas.microsoft.com/office/powerpoint/2010/main" val="1358210324"/>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a14="http://schemas.microsoft.com/office/drawing/2010/main" xmlns:m="http://schemas.openxmlformats.org/officeDocument/2006/math"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E8C7-A27F-3B51-CD5A-439AD50B8C87}"/>
              </a:ext>
            </a:extLst>
          </p:cNvPr>
          <p:cNvSpPr>
            <a:spLocks noGrp="1"/>
          </p:cNvSpPr>
          <p:nvPr>
            <p:ph type="title"/>
          </p:nvPr>
        </p:nvSpPr>
        <p:spPr>
          <a:xfrm>
            <a:off x="609600" y="375103"/>
            <a:ext cx="10972800" cy="1508127"/>
          </a:xfrm>
        </p:spPr>
        <p:txBody>
          <a:bodyPr/>
          <a:lstStyle/>
          <a:p>
            <a:r>
              <a:rPr lang="en-US" dirty="0"/>
              <a:t>2025 Ch. 652: Intelligent Speed Assistance</a:t>
            </a:r>
          </a:p>
        </p:txBody>
      </p:sp>
      <p:sp>
        <p:nvSpPr>
          <p:cNvPr id="3" name="Content Placeholder 2">
            <a:extLst>
              <a:ext uri="{FF2B5EF4-FFF2-40B4-BE49-F238E27FC236}">
                <a16:creationId xmlns:a16="http://schemas.microsoft.com/office/drawing/2014/main" id="{FD950014-53C8-6190-7D29-1EA7FEDF32B6}"/>
              </a:ext>
            </a:extLst>
          </p:cNvPr>
          <p:cNvSpPr>
            <a:spLocks noGrp="1"/>
          </p:cNvSpPr>
          <p:nvPr>
            <p:ph idx="1"/>
          </p:nvPr>
        </p:nvSpPr>
        <p:spPr/>
        <p:txBody>
          <a:bodyPr/>
          <a:lstStyle/>
          <a:p>
            <a:r>
              <a:rPr lang="en-US" dirty="0"/>
              <a:t>Passed in 2025, Effective July 1, 2026.</a:t>
            </a:r>
          </a:p>
          <a:p>
            <a:r>
              <a:rPr lang="en-US" dirty="0"/>
              <a:t>Amends §§ 46.2-393, 46.2-394, 46.2-398, 46.2-506, and 46.2-865 and adds § 46.2-507.</a:t>
            </a:r>
          </a:p>
          <a:p>
            <a:r>
              <a:rPr lang="en-US" dirty="0"/>
              <a:t>Establishes the Intelligent Speed Assistance Program to be administered by the Commission on the Virginia Alcohol Safety Action Program. </a:t>
            </a:r>
          </a:p>
          <a:p>
            <a:r>
              <a:rPr lang="en-US" dirty="0"/>
              <a:t>The bill authorizes enrollment in such Program as an alternative to suspending a person's driver's license upon such person's conviction of certain speed-related offenses. </a:t>
            </a:r>
          </a:p>
        </p:txBody>
      </p:sp>
    </p:spTree>
    <p:extLst>
      <p:ext uri="{BB962C8B-B14F-4D97-AF65-F5344CB8AC3E}">
        <p14:creationId xmlns:p14="http://schemas.microsoft.com/office/powerpoint/2010/main" val="169947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C677-4277-F6E2-7F21-A6CC45B8CD07}"/>
              </a:ext>
            </a:extLst>
          </p:cNvPr>
          <p:cNvSpPr>
            <a:spLocks noGrp="1"/>
          </p:cNvSpPr>
          <p:nvPr>
            <p:ph type="title"/>
          </p:nvPr>
        </p:nvSpPr>
        <p:spPr/>
        <p:txBody>
          <a:bodyPr/>
          <a:lstStyle/>
          <a:p>
            <a:r>
              <a:rPr lang="en-US" dirty="0"/>
              <a:t>2025 Ch. 652: </a:t>
            </a:r>
            <a:r>
              <a:rPr lang="en-US" dirty="0" err="1"/>
              <a:t>Con’d</a:t>
            </a:r>
            <a:endParaRPr lang="en-US" dirty="0"/>
          </a:p>
        </p:txBody>
      </p:sp>
      <p:sp>
        <p:nvSpPr>
          <p:cNvPr id="3" name="Content Placeholder 2">
            <a:extLst>
              <a:ext uri="{FF2B5EF4-FFF2-40B4-BE49-F238E27FC236}">
                <a16:creationId xmlns:a16="http://schemas.microsoft.com/office/drawing/2014/main" id="{279B574D-7745-6637-7617-23EE78FFB8CA}"/>
              </a:ext>
            </a:extLst>
          </p:cNvPr>
          <p:cNvSpPr>
            <a:spLocks noGrp="1"/>
          </p:cNvSpPr>
          <p:nvPr>
            <p:ph idx="1"/>
          </p:nvPr>
        </p:nvSpPr>
        <p:spPr/>
        <p:txBody>
          <a:bodyPr/>
          <a:lstStyle/>
          <a:p>
            <a:r>
              <a:rPr lang="en-US" dirty="0"/>
              <a:t>The bill requires a court to order enrollment in such Program for a person convicted of reckless driving and who was found to have been driving in excess of 100 miles per hour. </a:t>
            </a:r>
          </a:p>
          <a:p>
            <a:r>
              <a:rPr lang="en-US" sz="3200" dirty="0"/>
              <a:t>The bill requires the Commissioner of the Department of Motor Vehicles to provide the option, in a written notice, for enrollment in such Program instead of license suspension for a person who has accumulated certain amounts of demerit points, and if such person does not respond to such written notice within 30 days, the bill requires such suspension of his license.</a:t>
            </a:r>
            <a:endParaRPr lang="en-US" dirty="0"/>
          </a:p>
        </p:txBody>
      </p:sp>
    </p:spTree>
    <p:extLst>
      <p:ext uri="{BB962C8B-B14F-4D97-AF65-F5344CB8AC3E}">
        <p14:creationId xmlns:p14="http://schemas.microsoft.com/office/powerpoint/2010/main" val="190625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D64F-23EA-222C-8879-2200F4271534}"/>
              </a:ext>
            </a:extLst>
          </p:cNvPr>
          <p:cNvSpPr>
            <a:spLocks noGrp="1"/>
          </p:cNvSpPr>
          <p:nvPr>
            <p:ph type="title"/>
          </p:nvPr>
        </p:nvSpPr>
        <p:spPr/>
        <p:txBody>
          <a:bodyPr/>
          <a:lstStyle/>
          <a:p>
            <a:r>
              <a:rPr lang="en-US" dirty="0"/>
              <a:t>2025 Ch. 652: </a:t>
            </a:r>
            <a:r>
              <a:rPr lang="en-US" dirty="0" err="1"/>
              <a:t>Con’d</a:t>
            </a:r>
            <a:endParaRPr lang="en-US" dirty="0"/>
          </a:p>
        </p:txBody>
      </p:sp>
      <p:sp>
        <p:nvSpPr>
          <p:cNvPr id="3" name="Content Placeholder 2">
            <a:extLst>
              <a:ext uri="{FF2B5EF4-FFF2-40B4-BE49-F238E27FC236}">
                <a16:creationId xmlns:a16="http://schemas.microsoft.com/office/drawing/2014/main" id="{83270DD7-D678-1781-7C75-27BCD41C522D}"/>
              </a:ext>
            </a:extLst>
          </p:cNvPr>
          <p:cNvSpPr>
            <a:spLocks noGrp="1"/>
          </p:cNvSpPr>
          <p:nvPr>
            <p:ph idx="1"/>
          </p:nvPr>
        </p:nvSpPr>
        <p:spPr>
          <a:xfrm>
            <a:off x="783771" y="2055223"/>
            <a:ext cx="10554790" cy="4802776"/>
          </a:xfrm>
        </p:spPr>
        <p:txBody>
          <a:bodyPr/>
          <a:lstStyle/>
          <a:p>
            <a:r>
              <a:rPr lang="en-US" dirty="0"/>
              <a:t>The bill requires any person enrolled in the Program to enter into and successfully complete the Program and install an intelligent speed assistance system, defined in the bill, in any motor vehicle owned by or registered to the participant and prohibits such person from driving any motor vehicle that does not have such a system installed. </a:t>
            </a:r>
          </a:p>
          <a:p>
            <a:r>
              <a:rPr lang="en-US" dirty="0"/>
              <a:t>The bill creates a Class 1 misdemeanor for tampering with or attempting to bypass or circumvent such a system. </a:t>
            </a:r>
          </a:p>
        </p:txBody>
      </p:sp>
    </p:spTree>
    <p:extLst>
      <p:ext uri="{BB962C8B-B14F-4D97-AF65-F5344CB8AC3E}">
        <p14:creationId xmlns:p14="http://schemas.microsoft.com/office/powerpoint/2010/main" val="328898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54AA-03EC-233E-FC04-D994AC163ABF}"/>
              </a:ext>
            </a:extLst>
          </p:cNvPr>
          <p:cNvSpPr>
            <a:spLocks noGrp="1"/>
          </p:cNvSpPr>
          <p:nvPr>
            <p:ph type="title"/>
          </p:nvPr>
        </p:nvSpPr>
        <p:spPr/>
        <p:txBody>
          <a:bodyPr/>
          <a:lstStyle/>
          <a:p>
            <a:r>
              <a:rPr lang="en-US" dirty="0"/>
              <a:t>2025 Ch. 652: </a:t>
            </a:r>
            <a:r>
              <a:rPr lang="en-US" dirty="0" err="1"/>
              <a:t>Con’d</a:t>
            </a:r>
            <a:endParaRPr lang="en-US" dirty="0"/>
          </a:p>
        </p:txBody>
      </p:sp>
      <p:sp>
        <p:nvSpPr>
          <p:cNvPr id="3" name="Content Placeholder 2">
            <a:extLst>
              <a:ext uri="{FF2B5EF4-FFF2-40B4-BE49-F238E27FC236}">
                <a16:creationId xmlns:a16="http://schemas.microsoft.com/office/drawing/2014/main" id="{91CB5FA9-F97D-8B14-FD43-F585F067C095}"/>
              </a:ext>
            </a:extLst>
          </p:cNvPr>
          <p:cNvSpPr>
            <a:spLocks noGrp="1"/>
          </p:cNvSpPr>
          <p:nvPr>
            <p:ph idx="1"/>
          </p:nvPr>
        </p:nvSpPr>
        <p:spPr>
          <a:xfrm>
            <a:off x="1123406" y="2342606"/>
            <a:ext cx="9736183" cy="4515393"/>
          </a:xfrm>
        </p:spPr>
        <p:txBody>
          <a:bodyPr/>
          <a:lstStyle/>
          <a:p>
            <a:r>
              <a:rPr lang="en-US" sz="3200" dirty="0"/>
              <a:t>The bill provides that any person who enters into the Program prior to trial may pre-qualify with the Program to have an intelligent speed assistance system installed on any motor vehicle owned or operated by him and that the court may consider such pre-qualification and installation.</a:t>
            </a:r>
            <a:endParaRPr lang="en-US" dirty="0"/>
          </a:p>
        </p:txBody>
      </p:sp>
    </p:spTree>
    <p:extLst>
      <p:ext uri="{BB962C8B-B14F-4D97-AF65-F5344CB8AC3E}">
        <p14:creationId xmlns:p14="http://schemas.microsoft.com/office/powerpoint/2010/main" val="177998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5CFD1-02AA-FE88-8688-3EE95A33B4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467D14-C2C3-556B-212E-000913F44401}"/>
              </a:ext>
            </a:extLst>
          </p:cNvPr>
          <p:cNvSpPr>
            <a:spLocks noGrp="1"/>
          </p:cNvSpPr>
          <p:nvPr>
            <p:ph type="title" idx="4294967295"/>
          </p:nvPr>
        </p:nvSpPr>
        <p:spPr>
          <a:xfrm>
            <a:off x="2306320" y="4084320"/>
            <a:ext cx="7020560" cy="1137920"/>
          </a:xfrm>
        </p:spPr>
        <p:txBody>
          <a:bodyPr/>
          <a:lstStyle/>
          <a:p>
            <a:pPr algn="l"/>
            <a:r>
              <a:rPr lang="en-US" b="1" dirty="0"/>
              <a:t>SEALING</a:t>
            </a:r>
          </a:p>
        </p:txBody>
      </p:sp>
      <p:sp>
        <p:nvSpPr>
          <p:cNvPr id="2" name="Title 3">
            <a:extLst>
              <a:ext uri="{FF2B5EF4-FFF2-40B4-BE49-F238E27FC236}">
                <a16:creationId xmlns:a16="http://schemas.microsoft.com/office/drawing/2014/main" id="{55CFDC1D-6D26-411F-AD8E-FD5CE619B914}"/>
              </a:ext>
            </a:extLst>
          </p:cNvPr>
          <p:cNvSpPr txBox="1">
            <a:spLocks/>
          </p:cNvSpPr>
          <p:nvPr/>
        </p:nvSpPr>
        <p:spPr>
          <a:xfrm>
            <a:off x="2306320" y="5015196"/>
            <a:ext cx="7020560" cy="1137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1pPr>
            <a:lvl2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2pPr>
            <a:lvl3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3pPr>
            <a:lvl4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4pPr>
            <a:lvl5pPr marL="0" marR="0" indent="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5pPr>
            <a:lvl6pPr marL="0" marR="0" indent="4572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6pPr>
            <a:lvl7pPr marL="0" marR="0" indent="9144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7pPr>
            <a:lvl8pPr marL="0" marR="0" indent="13716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8pPr>
            <a:lvl9pPr marL="0" marR="0" indent="1828800" algn="ctr" defTabSz="914400" rtl="0" eaLnBrk="1" latinLnBrk="0" hangingPunct="1">
              <a:lnSpc>
                <a:spcPct val="100000"/>
              </a:lnSpc>
              <a:spcBef>
                <a:spcPts val="0"/>
              </a:spcBef>
              <a:spcAft>
                <a:spcPts val="0"/>
              </a:spcAft>
              <a:buClrTx/>
              <a:buSzTx/>
              <a:buFontTx/>
              <a:buNone/>
              <a:tabLst/>
              <a:defRPr sz="4400" b="0" i="0" u="none" strike="noStrike" cap="none" spc="0" baseline="0">
                <a:solidFill>
                  <a:srgbClr val="000000"/>
                </a:solidFill>
                <a:uFillTx/>
                <a:latin typeface="Arial Narrow"/>
                <a:ea typeface="Arial Narrow"/>
                <a:cs typeface="Arial Narrow"/>
                <a:sym typeface="Arial Narrow"/>
              </a:defRPr>
            </a:lvl9pPr>
          </a:lstStyle>
          <a:p>
            <a:pPr algn="l"/>
            <a:r>
              <a:rPr lang="en-US" dirty="0"/>
              <a:t>Process Effective July 1, 2026</a:t>
            </a:r>
          </a:p>
        </p:txBody>
      </p:sp>
    </p:spTree>
    <p:extLst>
      <p:ext uri="{BB962C8B-B14F-4D97-AF65-F5344CB8AC3E}">
        <p14:creationId xmlns:p14="http://schemas.microsoft.com/office/powerpoint/2010/main" val="2985445489"/>
      </p:ext>
    </p:extLst>
  </p:cSld>
  <p:clrMapOvr>
    <a:masterClrMapping/>
  </p:clrMapOvr>
  <p:transition spd="med"/>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6F19-BD18-FB75-0B46-DE84B1F47D96}"/>
              </a:ext>
            </a:extLst>
          </p:cNvPr>
          <p:cNvSpPr>
            <a:spLocks noGrp="1"/>
          </p:cNvSpPr>
          <p:nvPr>
            <p:ph type="title"/>
          </p:nvPr>
        </p:nvSpPr>
        <p:spPr/>
        <p:txBody>
          <a:bodyPr/>
          <a:lstStyle/>
          <a:p>
            <a:r>
              <a:rPr lang="en-US" dirty="0"/>
              <a:t>2025 Ch. 634 / 671: </a:t>
            </a:r>
            <a:br>
              <a:rPr lang="en-US" dirty="0"/>
            </a:br>
            <a:r>
              <a:rPr lang="en-US" dirty="0"/>
              <a:t>Sealing of Convictions</a:t>
            </a:r>
          </a:p>
        </p:txBody>
      </p:sp>
      <p:sp>
        <p:nvSpPr>
          <p:cNvPr id="3" name="Content Placeholder 2">
            <a:extLst>
              <a:ext uri="{FF2B5EF4-FFF2-40B4-BE49-F238E27FC236}">
                <a16:creationId xmlns:a16="http://schemas.microsoft.com/office/drawing/2014/main" id="{91A611F1-DC9C-66BA-7DE0-8FCD9245EC41}"/>
              </a:ext>
            </a:extLst>
          </p:cNvPr>
          <p:cNvSpPr>
            <a:spLocks noGrp="1"/>
          </p:cNvSpPr>
          <p:nvPr>
            <p:ph idx="1"/>
          </p:nvPr>
        </p:nvSpPr>
        <p:spPr>
          <a:xfrm>
            <a:off x="609599" y="1600200"/>
            <a:ext cx="11200327" cy="5257800"/>
          </a:xfrm>
        </p:spPr>
        <p:txBody>
          <a:bodyPr/>
          <a:lstStyle/>
          <a:p>
            <a:r>
              <a:rPr lang="en-US" dirty="0"/>
              <a:t>Permits certain convictions to be “Sealed” beginning July 1, 2026</a:t>
            </a:r>
          </a:p>
          <a:p>
            <a:r>
              <a:rPr lang="en-US" dirty="0"/>
              <a:t>“Sealing” prohibits public access to records relating to an arrest, charge, or conviction, including any ancillary matter ordered to be sealed.</a:t>
            </a:r>
          </a:p>
          <a:p>
            <a:r>
              <a:rPr lang="en-US" dirty="0"/>
              <a:t>Allows petitions to seal convictions for:</a:t>
            </a:r>
          </a:p>
          <a:p>
            <a:pPr marL="571500" indent="-571500">
              <a:buFont typeface="+mj-lt"/>
              <a:buAutoNum type="romanLcPeriod"/>
            </a:pPr>
            <a:r>
              <a:rPr lang="en-US" dirty="0"/>
              <a:t>Misdemeanor offenses</a:t>
            </a:r>
          </a:p>
          <a:p>
            <a:pPr marL="571500" indent="-571500">
              <a:buFont typeface="+mj-lt"/>
              <a:buAutoNum type="romanLcPeriod"/>
            </a:pPr>
            <a:r>
              <a:rPr lang="en-US" dirty="0"/>
              <a:t>Class 5 or 6 felonies, or </a:t>
            </a:r>
          </a:p>
          <a:p>
            <a:pPr marL="571500" indent="-571500">
              <a:buFont typeface="+mj-lt"/>
              <a:buAutoNum type="romanLcPeriod"/>
            </a:pPr>
            <a:r>
              <a:rPr lang="en-US" dirty="0"/>
              <a:t>Violations of § 18.2-95 or any other felony offense in which the defendant is deemed guilty of larceny and punished as provided in § 18.2-95,</a:t>
            </a:r>
          </a:p>
        </p:txBody>
      </p:sp>
    </p:spTree>
    <p:extLst>
      <p:ext uri="{BB962C8B-B14F-4D97-AF65-F5344CB8AC3E}">
        <p14:creationId xmlns:p14="http://schemas.microsoft.com/office/powerpoint/2010/main" val="376209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664A-74BF-5CB8-70C1-AF5746E7B8E7}"/>
              </a:ext>
            </a:extLst>
          </p:cNvPr>
          <p:cNvSpPr>
            <a:spLocks noGrp="1"/>
          </p:cNvSpPr>
          <p:nvPr>
            <p:ph type="title"/>
          </p:nvPr>
        </p:nvSpPr>
        <p:spPr/>
        <p:txBody>
          <a:bodyPr/>
          <a:lstStyle/>
          <a:p>
            <a:r>
              <a:rPr lang="en-US" dirty="0"/>
              <a:t>Effect of Sealing on Reporting</a:t>
            </a:r>
          </a:p>
        </p:txBody>
      </p:sp>
      <p:sp>
        <p:nvSpPr>
          <p:cNvPr id="3" name="Content Placeholder 2">
            <a:extLst>
              <a:ext uri="{FF2B5EF4-FFF2-40B4-BE49-F238E27FC236}">
                <a16:creationId xmlns:a16="http://schemas.microsoft.com/office/drawing/2014/main" id="{E5D08412-B1F3-F731-99DD-CBB7ABE30C54}"/>
              </a:ext>
            </a:extLst>
          </p:cNvPr>
          <p:cNvSpPr>
            <a:spLocks noGrp="1"/>
          </p:cNvSpPr>
          <p:nvPr>
            <p:ph idx="1"/>
          </p:nvPr>
        </p:nvSpPr>
        <p:spPr/>
        <p:txBody>
          <a:bodyPr/>
          <a:lstStyle/>
          <a:p>
            <a:r>
              <a:rPr lang="en-US" dirty="0"/>
              <a:t>Any law-enforcement agency shall reply to any inquiry that no record exists with respect to an arrest, charge, or conviction that has been sealed, unless such information is permitted to be disclosed pursuant to Code and regulations.</a:t>
            </a:r>
          </a:p>
          <a:p>
            <a:r>
              <a:rPr lang="en-US" dirty="0"/>
              <a:t>A clerk of any court shall reply to any inquiry requesting access to a sealed court record that such court record has been sealed and can only be accessed pursuant to a court order. </a:t>
            </a:r>
          </a:p>
        </p:txBody>
      </p:sp>
    </p:spTree>
    <p:extLst>
      <p:ext uri="{BB962C8B-B14F-4D97-AF65-F5344CB8AC3E}">
        <p14:creationId xmlns:p14="http://schemas.microsoft.com/office/powerpoint/2010/main" val="144432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C5CF-3802-B321-4EA4-53A23E0D55FF}"/>
              </a:ext>
            </a:extLst>
          </p:cNvPr>
          <p:cNvSpPr>
            <a:spLocks noGrp="1"/>
          </p:cNvSpPr>
          <p:nvPr>
            <p:ph type="title"/>
          </p:nvPr>
        </p:nvSpPr>
        <p:spPr/>
        <p:txBody>
          <a:bodyPr/>
          <a:lstStyle/>
          <a:p>
            <a:r>
              <a:rPr lang="en-US" dirty="0"/>
              <a:t>Effect of Sealing on Individual</a:t>
            </a:r>
          </a:p>
        </p:txBody>
      </p:sp>
      <p:sp>
        <p:nvSpPr>
          <p:cNvPr id="3" name="Content Placeholder 2">
            <a:extLst>
              <a:ext uri="{FF2B5EF4-FFF2-40B4-BE49-F238E27FC236}">
                <a16:creationId xmlns:a16="http://schemas.microsoft.com/office/drawing/2014/main" id="{EC046E49-018B-D9E1-3381-5AE49E6E7344}"/>
              </a:ext>
            </a:extLst>
          </p:cNvPr>
          <p:cNvSpPr>
            <a:spLocks noGrp="1"/>
          </p:cNvSpPr>
          <p:nvPr>
            <p:ph idx="1"/>
          </p:nvPr>
        </p:nvSpPr>
        <p:spPr/>
        <p:txBody>
          <a:bodyPr/>
          <a:lstStyle/>
          <a:p>
            <a:r>
              <a:rPr lang="en-US" dirty="0"/>
              <a:t>Upon entry of an order for sealing, the person who was arrested, charged, or convicted of the offense that was ordered to be sealed may deny or not disclose to any state or local government agency or to any private employer in the Commonwealth that such an arrest, charge, or conviction occurred. </a:t>
            </a:r>
          </a:p>
          <a:p>
            <a:r>
              <a:rPr lang="en-US" dirty="0"/>
              <a:t>Except as otherwise provided, no person as to whom an order for sealing has been entered shall be held thereafter under any provision of law to be guilty of perjury or otherwise giving a false statement by reason of that person's denial or failure to disclose any information concerning an arrest, charge, or conviction that has been sealed.</a:t>
            </a:r>
          </a:p>
          <a:p>
            <a:pPr marL="0" indent="0">
              <a:buNone/>
            </a:pPr>
            <a:endParaRPr lang="en-US" dirty="0"/>
          </a:p>
          <a:p>
            <a:endParaRPr lang="en-US" dirty="0"/>
          </a:p>
        </p:txBody>
      </p:sp>
    </p:spTree>
    <p:extLst>
      <p:ext uri="{BB962C8B-B14F-4D97-AF65-F5344CB8AC3E}">
        <p14:creationId xmlns:p14="http://schemas.microsoft.com/office/powerpoint/2010/main" val="333749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9F7B-4CD3-2AB1-19E9-3FCF5C1F9C1E}"/>
              </a:ext>
            </a:extLst>
          </p:cNvPr>
          <p:cNvSpPr>
            <a:spLocks noGrp="1"/>
          </p:cNvSpPr>
          <p:nvPr>
            <p:ph type="title"/>
          </p:nvPr>
        </p:nvSpPr>
        <p:spPr/>
        <p:txBody>
          <a:bodyPr/>
          <a:lstStyle/>
          <a:p>
            <a:r>
              <a:rPr lang="en-US" dirty="0"/>
              <a:t>New Process - Courts</a:t>
            </a:r>
          </a:p>
        </p:txBody>
      </p:sp>
      <p:sp>
        <p:nvSpPr>
          <p:cNvPr id="3" name="Content Placeholder 2">
            <a:extLst>
              <a:ext uri="{FF2B5EF4-FFF2-40B4-BE49-F238E27FC236}">
                <a16:creationId xmlns:a16="http://schemas.microsoft.com/office/drawing/2014/main" id="{9AE6D792-6B32-7C64-DA6B-FC5134670544}"/>
              </a:ext>
            </a:extLst>
          </p:cNvPr>
          <p:cNvSpPr>
            <a:spLocks noGrp="1"/>
          </p:cNvSpPr>
          <p:nvPr>
            <p:ph idx="1"/>
          </p:nvPr>
        </p:nvSpPr>
        <p:spPr/>
        <p:txBody>
          <a:bodyPr/>
          <a:lstStyle/>
          <a:p>
            <a:r>
              <a:rPr lang="en-US" dirty="0"/>
              <a:t>If the emergency substantial risk order pursuant to § 19.2-152.13 was issued by a magistrate, only the circuit court for the jurisdiction where the order was issued shall hold the hearing to determine whether a substantial risk order should be entered. </a:t>
            </a:r>
          </a:p>
          <a:p>
            <a:r>
              <a:rPr lang="en-US" dirty="0"/>
              <a:t>If the emergency substantial risk order pursuant to § 19.2-152.13 was issued by the circuit court, general district court, or juvenile and domestic relations district court, the court that issued such order shall hold the hearing to determine whether a substantial risk order should be entered. </a:t>
            </a:r>
          </a:p>
        </p:txBody>
      </p:sp>
    </p:spTree>
    <p:extLst>
      <p:ext uri="{BB962C8B-B14F-4D97-AF65-F5344CB8AC3E}">
        <p14:creationId xmlns:p14="http://schemas.microsoft.com/office/powerpoint/2010/main" val="360127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4629-2DFD-746F-D77B-FA7B7F800A57}"/>
              </a:ext>
            </a:extLst>
          </p:cNvPr>
          <p:cNvSpPr>
            <a:spLocks noGrp="1"/>
          </p:cNvSpPr>
          <p:nvPr>
            <p:ph type="title"/>
          </p:nvPr>
        </p:nvSpPr>
        <p:spPr/>
        <p:txBody>
          <a:bodyPr/>
          <a:lstStyle/>
          <a:p>
            <a:r>
              <a:rPr lang="en-US" dirty="0"/>
              <a:t>Individual Still Must Admit Convictions</a:t>
            </a:r>
          </a:p>
        </p:txBody>
      </p:sp>
      <p:sp>
        <p:nvSpPr>
          <p:cNvPr id="3" name="Content Placeholder 2">
            <a:extLst>
              <a:ext uri="{FF2B5EF4-FFF2-40B4-BE49-F238E27FC236}">
                <a16:creationId xmlns:a16="http://schemas.microsoft.com/office/drawing/2014/main" id="{4FD041B0-252C-C2EF-FB17-2C8371D80AC8}"/>
              </a:ext>
            </a:extLst>
          </p:cNvPr>
          <p:cNvSpPr>
            <a:spLocks noGrp="1"/>
          </p:cNvSpPr>
          <p:nvPr>
            <p:ph idx="1"/>
          </p:nvPr>
        </p:nvSpPr>
        <p:spPr/>
        <p:txBody>
          <a:bodyPr/>
          <a:lstStyle/>
          <a:p>
            <a:pPr marL="514350" indent="-514350">
              <a:buFont typeface="+mj-lt"/>
              <a:buAutoNum type="arabicPeriod"/>
            </a:pPr>
            <a:r>
              <a:rPr lang="en-US" sz="2600" dirty="0"/>
              <a:t>If the person is applying for full-time employment or part-time employment with, or to be a volunteer with, the State Police or a police department or sheriff's office that is a part of or administered by the Commonwealth or any political subdivision thereof; </a:t>
            </a:r>
          </a:p>
          <a:p>
            <a:pPr marL="514350" indent="-514350">
              <a:buFont typeface="+mj-lt"/>
              <a:buAutoNum type="arabicPeriod"/>
            </a:pPr>
            <a:r>
              <a:rPr lang="en-US" sz="2600" dirty="0"/>
              <a:t>The Code requires the employer to make such an inquiry; </a:t>
            </a:r>
          </a:p>
          <a:p>
            <a:pPr marL="514350" indent="-514350">
              <a:buFont typeface="+mj-lt"/>
              <a:buAutoNum type="arabicPeriod"/>
            </a:pPr>
            <a:r>
              <a:rPr lang="en-US" sz="2600" dirty="0"/>
              <a:t>Federal law requires the employer to make such an inquiry; </a:t>
            </a:r>
          </a:p>
          <a:p>
            <a:pPr marL="514350" indent="-514350">
              <a:buFont typeface="+mj-lt"/>
              <a:buAutoNum type="arabicPeriod"/>
            </a:pPr>
            <a:r>
              <a:rPr lang="en-US" sz="2600" dirty="0"/>
              <a:t>The position, or access to the premises in or upon which any part of the duties of such position is performed or is to be performed, is subject to any requirement imposed in the interest of the national security of the United States under any security program in effect pursuant to or administered under any contract with, or statute or regulation of, the United States or any Executive Order of the President; or</a:t>
            </a:r>
          </a:p>
          <a:p>
            <a:pPr marL="514350" indent="-514350">
              <a:buFont typeface="+mj-lt"/>
              <a:buAutoNum type="arabicPeriod"/>
            </a:pPr>
            <a:r>
              <a:rPr lang="en-US" sz="2600" dirty="0"/>
              <a:t>The rules and regulations allow the employer to access such sealed records.</a:t>
            </a:r>
          </a:p>
          <a:p>
            <a:endParaRPr lang="en-US" sz="2600" dirty="0"/>
          </a:p>
          <a:p>
            <a:endParaRPr lang="en-US" sz="2600" dirty="0"/>
          </a:p>
        </p:txBody>
      </p:sp>
    </p:spTree>
    <p:extLst>
      <p:ext uri="{BB962C8B-B14F-4D97-AF65-F5344CB8AC3E}">
        <p14:creationId xmlns:p14="http://schemas.microsoft.com/office/powerpoint/2010/main" val="56724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8F7B-5C21-92A2-1A51-0527C6DC636F}"/>
              </a:ext>
            </a:extLst>
          </p:cNvPr>
          <p:cNvSpPr>
            <a:spLocks noGrp="1"/>
          </p:cNvSpPr>
          <p:nvPr>
            <p:ph type="title"/>
          </p:nvPr>
        </p:nvSpPr>
        <p:spPr>
          <a:xfrm>
            <a:off x="609600" y="396875"/>
            <a:ext cx="10972800" cy="1508127"/>
          </a:xfrm>
        </p:spPr>
        <p:txBody>
          <a:bodyPr/>
          <a:lstStyle/>
          <a:p>
            <a:r>
              <a:rPr lang="en-US" dirty="0">
                <a:solidFill>
                  <a:schemeClr val="tx1"/>
                </a:solidFill>
              </a:rPr>
              <a:t>Sealed Records May Still Be Used For…</a:t>
            </a:r>
          </a:p>
        </p:txBody>
      </p:sp>
      <p:sp>
        <p:nvSpPr>
          <p:cNvPr id="4" name="Content Placeholder 3">
            <a:extLst>
              <a:ext uri="{FF2B5EF4-FFF2-40B4-BE49-F238E27FC236}">
                <a16:creationId xmlns:a16="http://schemas.microsoft.com/office/drawing/2014/main" id="{D8A1E0F7-6446-6CD4-7577-58FBE7AAB00D}"/>
              </a:ext>
            </a:extLst>
          </p:cNvPr>
          <p:cNvSpPr>
            <a:spLocks noGrp="1"/>
          </p:cNvSpPr>
          <p:nvPr>
            <p:ph sz="half" idx="1"/>
          </p:nvPr>
        </p:nvSpPr>
        <p:spPr>
          <a:xfrm>
            <a:off x="767644" y="1905003"/>
            <a:ext cx="5051742" cy="3962398"/>
          </a:xfrm>
        </p:spPr>
        <p:txBody>
          <a:bodyPr/>
          <a:lstStyle/>
          <a:p>
            <a:r>
              <a:rPr lang="en-US" sz="2800" dirty="0">
                <a:solidFill>
                  <a:schemeClr val="tx1"/>
                </a:solidFill>
              </a:rPr>
              <a:t>Firearm background checks.</a:t>
            </a:r>
          </a:p>
          <a:p>
            <a:r>
              <a:rPr lang="en-US" sz="2800" dirty="0">
                <a:solidFill>
                  <a:schemeClr val="tx1"/>
                </a:solidFill>
              </a:rPr>
              <a:t>Fingerprint and DNA comparisons.</a:t>
            </a:r>
          </a:p>
          <a:p>
            <a:r>
              <a:rPr lang="en-US" sz="2800" dirty="0">
                <a:solidFill>
                  <a:schemeClr val="tx1"/>
                </a:solidFill>
              </a:rPr>
              <a:t>Employment with law enforcement, DFS, and certain other agencies.</a:t>
            </a:r>
          </a:p>
          <a:p>
            <a:r>
              <a:rPr lang="en-US" sz="2800" dirty="0">
                <a:solidFill>
                  <a:schemeClr val="tx1"/>
                </a:solidFill>
              </a:rPr>
              <a:t>Employment when federal or state law requires a background check. </a:t>
            </a:r>
          </a:p>
          <a:p>
            <a:r>
              <a:rPr lang="en-US" sz="2800" dirty="0">
                <a:solidFill>
                  <a:schemeClr val="tx1"/>
                </a:solidFill>
              </a:rPr>
              <a:t>Collection of restitution, costs, etc.</a:t>
            </a:r>
          </a:p>
          <a:p>
            <a:r>
              <a:rPr lang="en-US" sz="2800" dirty="0">
                <a:solidFill>
                  <a:schemeClr val="tx1"/>
                </a:solidFill>
              </a:rPr>
              <a:t>Jury selection.</a:t>
            </a:r>
          </a:p>
          <a:p>
            <a:r>
              <a:rPr lang="en-US" sz="2800" dirty="0">
                <a:solidFill>
                  <a:schemeClr val="tx1"/>
                </a:solidFill>
              </a:rPr>
              <a:t>Child care and custody hearings. </a:t>
            </a:r>
          </a:p>
        </p:txBody>
      </p:sp>
      <p:sp>
        <p:nvSpPr>
          <p:cNvPr id="5" name="Content Placeholder 4">
            <a:extLst>
              <a:ext uri="{FF2B5EF4-FFF2-40B4-BE49-F238E27FC236}">
                <a16:creationId xmlns:a16="http://schemas.microsoft.com/office/drawing/2014/main" id="{E48A35A4-8FC1-4DD4-EB62-BDABB0E6AB5A}"/>
              </a:ext>
            </a:extLst>
          </p:cNvPr>
          <p:cNvSpPr>
            <a:spLocks noGrp="1"/>
          </p:cNvSpPr>
          <p:nvPr>
            <p:ph sz="half" idx="2"/>
          </p:nvPr>
        </p:nvSpPr>
        <p:spPr>
          <a:xfrm>
            <a:off x="6175022" y="1905002"/>
            <a:ext cx="5249334" cy="4732865"/>
          </a:xfrm>
        </p:spPr>
        <p:txBody>
          <a:bodyPr/>
          <a:lstStyle/>
          <a:p>
            <a:r>
              <a:rPr lang="en-US" sz="2800" dirty="0">
                <a:solidFill>
                  <a:schemeClr val="tx1"/>
                </a:solidFill>
              </a:rPr>
              <a:t>“to any attorney for the Commonwealth and any person accused of a violation of law, or counsel for the accused, in order to comply with any constitutional and statutory duties to provide exculpatory, mitigating, and impeachment evidence to an accused”</a:t>
            </a:r>
          </a:p>
          <a:p>
            <a:r>
              <a:rPr lang="en-US" sz="2800" dirty="0">
                <a:solidFill>
                  <a:schemeClr val="tx1"/>
                </a:solidFill>
              </a:rPr>
              <a:t>Many other exceptions in the Code.</a:t>
            </a:r>
          </a:p>
        </p:txBody>
      </p:sp>
    </p:spTree>
    <p:extLst>
      <p:ext uri="{BB962C8B-B14F-4D97-AF65-F5344CB8AC3E}">
        <p14:creationId xmlns:p14="http://schemas.microsoft.com/office/powerpoint/2010/main" val="357217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E225C-E21D-1DFB-1372-B61FB949E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76717-CEE7-8899-9E66-D115F41E224A}"/>
              </a:ext>
            </a:extLst>
          </p:cNvPr>
          <p:cNvSpPr>
            <a:spLocks noGrp="1"/>
          </p:cNvSpPr>
          <p:nvPr>
            <p:ph type="title"/>
          </p:nvPr>
        </p:nvSpPr>
        <p:spPr/>
        <p:txBody>
          <a:bodyPr/>
          <a:lstStyle/>
          <a:p>
            <a:r>
              <a:rPr lang="en-US" dirty="0"/>
              <a:t>Sealing: Timing</a:t>
            </a:r>
          </a:p>
        </p:txBody>
      </p:sp>
      <p:sp>
        <p:nvSpPr>
          <p:cNvPr id="3" name="Content Placeholder 2">
            <a:extLst>
              <a:ext uri="{FF2B5EF4-FFF2-40B4-BE49-F238E27FC236}">
                <a16:creationId xmlns:a16="http://schemas.microsoft.com/office/drawing/2014/main" id="{EE4B7CAC-3877-E259-E91C-A6F3A3BF295F}"/>
              </a:ext>
            </a:extLst>
          </p:cNvPr>
          <p:cNvSpPr>
            <a:spLocks noGrp="1"/>
          </p:cNvSpPr>
          <p:nvPr>
            <p:ph idx="1"/>
          </p:nvPr>
        </p:nvSpPr>
        <p:spPr/>
        <p:txBody>
          <a:bodyPr/>
          <a:lstStyle/>
          <a:p>
            <a:r>
              <a:rPr lang="en-US" dirty="0"/>
              <a:t>Effective July 1, 2026 (In general)</a:t>
            </a:r>
          </a:p>
          <a:p>
            <a:r>
              <a:rPr lang="en-US" dirty="0"/>
              <a:t>Applies to convictions from January 1, 1986 (In general)</a:t>
            </a:r>
          </a:p>
          <a:p>
            <a:r>
              <a:rPr lang="en-US" dirty="0"/>
              <a:t>Available after 7 years for any misdemeanor offense or 10 years for any felony offense. </a:t>
            </a:r>
          </a:p>
          <a:p>
            <a:pPr lvl="1"/>
            <a:r>
              <a:rPr lang="en-US" sz="2600" dirty="0"/>
              <a:t>Date is counted after the date of (</a:t>
            </a:r>
            <a:r>
              <a:rPr lang="en-US" sz="2600" dirty="0" err="1"/>
              <a:t>i</a:t>
            </a:r>
            <a:r>
              <a:rPr lang="en-US" sz="2600" dirty="0"/>
              <a:t>) dismissal of a deferred charge, (ii) conviction, or (iii) release from incarceration of on the charge or conviction set forth in the petition, (iv) a finding that the person was in violation of a suspended sentence, probation, or parole related to the charge or conviction set forth in the petition, or (v) release from incarceration following a finding that the person was in violation of a suspended sentence, probation, or parole related to the charge or conviction set forth in the petition. </a:t>
            </a:r>
          </a:p>
        </p:txBody>
      </p:sp>
    </p:spTree>
    <p:extLst>
      <p:ext uri="{BB962C8B-B14F-4D97-AF65-F5344CB8AC3E}">
        <p14:creationId xmlns:p14="http://schemas.microsoft.com/office/powerpoint/2010/main" val="57490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03FD-825C-AEB0-1A8E-CE234B91FF17}"/>
              </a:ext>
            </a:extLst>
          </p:cNvPr>
          <p:cNvSpPr>
            <a:spLocks noGrp="1"/>
          </p:cNvSpPr>
          <p:nvPr>
            <p:ph type="title"/>
          </p:nvPr>
        </p:nvSpPr>
        <p:spPr/>
        <p:txBody>
          <a:bodyPr/>
          <a:lstStyle/>
          <a:p>
            <a:r>
              <a:rPr lang="en-US" dirty="0"/>
              <a:t>Sealing: Lawful Use</a:t>
            </a:r>
          </a:p>
        </p:txBody>
      </p:sp>
      <p:sp>
        <p:nvSpPr>
          <p:cNvPr id="3" name="Content Placeholder 2">
            <a:extLst>
              <a:ext uri="{FF2B5EF4-FFF2-40B4-BE49-F238E27FC236}">
                <a16:creationId xmlns:a16="http://schemas.microsoft.com/office/drawing/2014/main" id="{B162C35F-4B4B-1DD4-A167-1CBF45885CC8}"/>
              </a:ext>
            </a:extLst>
          </p:cNvPr>
          <p:cNvSpPr>
            <a:spLocks noGrp="1"/>
          </p:cNvSpPr>
          <p:nvPr>
            <p:ph idx="1"/>
          </p:nvPr>
        </p:nvSpPr>
        <p:spPr/>
        <p:txBody>
          <a:bodyPr/>
          <a:lstStyle/>
          <a:p>
            <a:r>
              <a:rPr lang="en-US" dirty="0"/>
              <a:t>Sealed convictions may be shared within Commonwealth agencies or with any federal agency, for the purpose of administering any duties or functions required by state or federal law.</a:t>
            </a:r>
          </a:p>
          <a:p>
            <a:r>
              <a:rPr lang="en-US" dirty="0"/>
              <a:t>Sealed convictions may still be </a:t>
            </a:r>
          </a:p>
          <a:p>
            <a:pPr marL="571500" indent="-571500">
              <a:buFont typeface="+mj-lt"/>
              <a:buAutoNum type="romanLcPeriod"/>
            </a:pPr>
            <a:r>
              <a:rPr lang="en-US" dirty="0"/>
              <a:t>disclosed in any pretrial or sentencing report, including any discretionary sentencing guidelines; </a:t>
            </a:r>
          </a:p>
          <a:p>
            <a:pPr marL="571500" indent="-571500">
              <a:buFont typeface="+mj-lt"/>
              <a:buAutoNum type="romanLcPeriod"/>
            </a:pPr>
            <a:r>
              <a:rPr lang="en-US" dirty="0"/>
              <a:t>considered when ascertaining the punishment of a defendant; or</a:t>
            </a:r>
          </a:p>
          <a:p>
            <a:pPr marL="571500" indent="-571500">
              <a:buFont typeface="+mj-lt"/>
              <a:buAutoNum type="romanLcPeriod"/>
            </a:pPr>
            <a:r>
              <a:rPr lang="en-US" dirty="0"/>
              <a:t>considered in any hearing on the issue of bail, release, or detention of a defendant.</a:t>
            </a:r>
          </a:p>
        </p:txBody>
      </p:sp>
    </p:spTree>
    <p:extLst>
      <p:ext uri="{BB962C8B-B14F-4D97-AF65-F5344CB8AC3E}">
        <p14:creationId xmlns:p14="http://schemas.microsoft.com/office/powerpoint/2010/main" val="264239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1E35-191F-811C-B762-2CABD4D6902D}"/>
              </a:ext>
            </a:extLst>
          </p:cNvPr>
          <p:cNvSpPr>
            <a:spLocks noGrp="1"/>
          </p:cNvSpPr>
          <p:nvPr>
            <p:ph type="title"/>
          </p:nvPr>
        </p:nvSpPr>
        <p:spPr/>
        <p:txBody>
          <a:bodyPr/>
          <a:lstStyle/>
          <a:p>
            <a:r>
              <a:rPr lang="en-US" dirty="0"/>
              <a:t>Exclusions</a:t>
            </a:r>
          </a:p>
        </p:txBody>
      </p:sp>
      <p:sp>
        <p:nvSpPr>
          <p:cNvPr id="3" name="Content Placeholder 2">
            <a:extLst>
              <a:ext uri="{FF2B5EF4-FFF2-40B4-BE49-F238E27FC236}">
                <a16:creationId xmlns:a16="http://schemas.microsoft.com/office/drawing/2014/main" id="{0CD6DC2D-D970-8C58-39F8-E962A21D2A7F}"/>
              </a:ext>
            </a:extLst>
          </p:cNvPr>
          <p:cNvSpPr>
            <a:spLocks noGrp="1"/>
          </p:cNvSpPr>
          <p:nvPr>
            <p:ph idx="1"/>
          </p:nvPr>
        </p:nvSpPr>
        <p:spPr/>
        <p:txBody>
          <a:bodyPr/>
          <a:lstStyle/>
          <a:p>
            <a:r>
              <a:rPr lang="en-US" dirty="0"/>
              <a:t>Sealing is not available:</a:t>
            </a:r>
          </a:p>
          <a:p>
            <a:r>
              <a:rPr lang="en-US" dirty="0"/>
              <a:t>To defendants who </a:t>
            </a:r>
          </a:p>
          <a:p>
            <a:pPr marL="571500" indent="-571500">
              <a:buFont typeface="+mj-lt"/>
              <a:buAutoNum type="romanLcPeriod"/>
            </a:pPr>
            <a:r>
              <a:rPr lang="en-US" dirty="0"/>
              <a:t>have been convicted of a Class 1 or 2 felony or any other felony punishable by imprisonment for life, </a:t>
            </a:r>
          </a:p>
          <a:p>
            <a:pPr marL="571500" indent="-571500">
              <a:buFont typeface="+mj-lt"/>
              <a:buAutoNum type="romanLcPeriod"/>
            </a:pPr>
            <a:r>
              <a:rPr lang="en-US" dirty="0"/>
              <a:t>have been convicted of a Class 3 or 4 felony within the past 20 years, </a:t>
            </a:r>
          </a:p>
          <a:p>
            <a:pPr marL="571500" indent="-571500">
              <a:buFont typeface="+mj-lt"/>
              <a:buAutoNum type="romanLcPeriod"/>
            </a:pPr>
            <a:r>
              <a:rPr lang="en-US" dirty="0"/>
              <a:t>have been convicted of any other felony within the past 10 years from the date the petition was filed.</a:t>
            </a:r>
          </a:p>
          <a:p>
            <a:r>
              <a:rPr lang="en-US" dirty="0"/>
              <a:t>To defendants who have not yet paid restitution. </a:t>
            </a:r>
          </a:p>
          <a:p>
            <a:r>
              <a:rPr lang="en-US" dirty="0"/>
              <a:t>Sealing is only available twice in a lifetime. </a:t>
            </a:r>
          </a:p>
        </p:txBody>
      </p:sp>
    </p:spTree>
    <p:extLst>
      <p:ext uri="{BB962C8B-B14F-4D97-AF65-F5344CB8AC3E}">
        <p14:creationId xmlns:p14="http://schemas.microsoft.com/office/powerpoint/2010/main" val="211494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C8EC-A5E0-23ED-3B76-4F84F499D986}"/>
              </a:ext>
            </a:extLst>
          </p:cNvPr>
          <p:cNvSpPr>
            <a:spLocks noGrp="1"/>
          </p:cNvSpPr>
          <p:nvPr>
            <p:ph type="title"/>
          </p:nvPr>
        </p:nvSpPr>
        <p:spPr/>
        <p:txBody>
          <a:bodyPr/>
          <a:lstStyle/>
          <a:p>
            <a:r>
              <a:rPr lang="en-US" dirty="0"/>
              <a:t>Exclusions – Offenses</a:t>
            </a:r>
          </a:p>
        </p:txBody>
      </p:sp>
      <p:sp>
        <p:nvSpPr>
          <p:cNvPr id="3" name="Content Placeholder 2">
            <a:extLst>
              <a:ext uri="{FF2B5EF4-FFF2-40B4-BE49-F238E27FC236}">
                <a16:creationId xmlns:a16="http://schemas.microsoft.com/office/drawing/2014/main" id="{AA9E5F89-F923-17A8-1C77-2B5F0A2E6702}"/>
              </a:ext>
            </a:extLst>
          </p:cNvPr>
          <p:cNvSpPr>
            <a:spLocks noGrp="1"/>
          </p:cNvSpPr>
          <p:nvPr>
            <p:ph idx="1"/>
          </p:nvPr>
        </p:nvSpPr>
        <p:spPr/>
        <p:txBody>
          <a:bodyPr/>
          <a:lstStyle/>
          <a:p>
            <a:pPr marL="514350" indent="-514350">
              <a:buFont typeface="+mj-lt"/>
              <a:buAutoNum type="arabicPeriod"/>
            </a:pPr>
            <a:r>
              <a:rPr lang="en-US" dirty="0"/>
              <a:t>Sections 4.1-309.1, 5.1-13, 18.2-36, 18.2-36.1, 18.2-36.2, and 18.2-47; subsection A of § 18.2-49.1; § 18.2-51.5; subsection C of § 18.2-57; §§ 18.2-57.2, 18.2-57.3, 18.2-59.1, 18.2-60, 18.2-60.3, 18.2-60.5, 18.2-130, 18.2-130.1, 18.2-144, 18.2-144.1, 18.2-154, 18.2-178.1, 18.2-266, 18.2-266.1, 18.2-268.3, 18.2-282.1, and 18.2-324.2; former subsection B of 18.2-346; and §§ 18.2-405, 18.2-406, 18.2-472.1, 19.2-62, 29.1-738, 29.1-738.02, 29.1-738.2, 37.2-912, 40.1-100.2, 40.1-103, 46.2-341.24, and 46.2-341.26:3;</a:t>
            </a:r>
          </a:p>
        </p:txBody>
      </p:sp>
    </p:spTree>
    <p:extLst>
      <p:ext uri="{BB962C8B-B14F-4D97-AF65-F5344CB8AC3E}">
        <p14:creationId xmlns:p14="http://schemas.microsoft.com/office/powerpoint/2010/main" val="322601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113C-8337-7DA9-BF63-4DAEC9FAC041}"/>
              </a:ext>
            </a:extLst>
          </p:cNvPr>
          <p:cNvSpPr>
            <a:spLocks noGrp="1"/>
          </p:cNvSpPr>
          <p:nvPr>
            <p:ph type="title"/>
          </p:nvPr>
        </p:nvSpPr>
        <p:spPr/>
        <p:txBody>
          <a:bodyPr/>
          <a:lstStyle/>
          <a:p>
            <a:r>
              <a:rPr lang="en-US" dirty="0"/>
              <a:t>Exclusions – Offenses (</a:t>
            </a:r>
            <a:r>
              <a:rPr lang="en-US" dirty="0" err="1"/>
              <a:t>con’d</a:t>
            </a:r>
            <a:r>
              <a:rPr lang="en-US" dirty="0"/>
              <a:t>)</a:t>
            </a:r>
          </a:p>
        </p:txBody>
      </p:sp>
      <p:sp>
        <p:nvSpPr>
          <p:cNvPr id="3" name="Content Placeholder 2">
            <a:extLst>
              <a:ext uri="{FF2B5EF4-FFF2-40B4-BE49-F238E27FC236}">
                <a16:creationId xmlns:a16="http://schemas.microsoft.com/office/drawing/2014/main" id="{16D1511D-B4B1-73C9-4A63-282343E344D4}"/>
              </a:ext>
            </a:extLst>
          </p:cNvPr>
          <p:cNvSpPr>
            <a:spLocks noGrp="1"/>
          </p:cNvSpPr>
          <p:nvPr>
            <p:ph idx="1"/>
          </p:nvPr>
        </p:nvSpPr>
        <p:spPr>
          <a:xfrm>
            <a:off x="609600" y="1600202"/>
            <a:ext cx="11844270" cy="5257798"/>
          </a:xfrm>
        </p:spPr>
        <p:txBody>
          <a:bodyPr/>
          <a:lstStyle/>
          <a:p>
            <a:pPr marL="514350" indent="-514350">
              <a:buFont typeface="+mj-lt"/>
              <a:buAutoNum type="arabicPeriod" startAt="2"/>
            </a:pPr>
            <a:r>
              <a:rPr lang="en-US" sz="2400" dirty="0"/>
              <a:t>Any violation of any offense under § 9.1-902 for which registration with the Sex Offender and Crimes Against Minors Registry is required;</a:t>
            </a:r>
          </a:p>
          <a:p>
            <a:pPr marL="514350" indent="-514350">
              <a:buFont typeface="+mj-lt"/>
              <a:buAutoNum type="arabicPeriod" startAt="2"/>
            </a:pPr>
            <a:r>
              <a:rPr lang="en-US" sz="2400" dirty="0"/>
              <a:t>Any violation of any violent felony offense listed under subsection C of § 17.1-805;</a:t>
            </a:r>
          </a:p>
          <a:p>
            <a:pPr marL="514350" indent="-514350">
              <a:buFont typeface="+mj-lt"/>
              <a:buAutoNum type="arabicPeriod" startAt="2"/>
            </a:pPr>
            <a:r>
              <a:rPr lang="en-US" sz="2400" dirty="0"/>
              <a:t>Any violation of any felony offense not listed as a violent felony under subsection C of § 17.1-805 where the person utilized a firearm, as defined in § 18.2-308.2:2, as part of the transaction or occurrence in the underlying offense to be sealed, unless such person's right to possess, transport, or carry a firearm, ammunition for a firearm, or a stun weapon has been restored pursuant to § 18.2-308.2;</a:t>
            </a:r>
          </a:p>
          <a:p>
            <a:pPr marL="514350" indent="-514350">
              <a:buFont typeface="+mj-lt"/>
              <a:buAutoNum type="arabicPeriod" startAt="2"/>
            </a:pPr>
            <a:r>
              <a:rPr lang="en-US" sz="2400" dirty="0"/>
              <a:t>Any violation of an emergency, preliminary, or permanent protective order issued pursuant to Article 4 (§ 16.1-246 et seq.) of Chapter 11 of Title 16.1 or Chapter 9.1 (§ 19.2-152.7:1 et seq.) or any family abuse protective order issued pursuant to Article 9 (§ 16.1-278 et seq.) of Chapter 11 of Title 16.1;</a:t>
            </a:r>
          </a:p>
          <a:p>
            <a:pPr marL="514350" indent="-514350">
              <a:buFont typeface="+mj-lt"/>
              <a:buAutoNum type="arabicPeriod" startAt="2"/>
            </a:pPr>
            <a:r>
              <a:rPr lang="en-US" sz="2400" dirty="0"/>
              <a:t>Any violation of any hate crime as defined in § 52-8.5;</a:t>
            </a:r>
          </a:p>
          <a:p>
            <a:pPr marL="514350" indent="-514350">
              <a:buFont typeface="+mj-lt"/>
              <a:buAutoNum type="arabicPeriod" startAt="2"/>
            </a:pPr>
            <a:r>
              <a:rPr lang="en-US" sz="2400" dirty="0"/>
              <a:t>Any violation of Article 9 (§ 3.2-6570 et seq.) of Chapter 65 of Title 3.2;</a:t>
            </a:r>
          </a:p>
        </p:txBody>
      </p:sp>
    </p:spTree>
    <p:extLst>
      <p:ext uri="{BB962C8B-B14F-4D97-AF65-F5344CB8AC3E}">
        <p14:creationId xmlns:p14="http://schemas.microsoft.com/office/powerpoint/2010/main" val="359103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7FBD-72E4-F7C5-E6FD-89F351149EB4}"/>
              </a:ext>
            </a:extLst>
          </p:cNvPr>
          <p:cNvSpPr>
            <a:spLocks noGrp="1"/>
          </p:cNvSpPr>
          <p:nvPr>
            <p:ph type="title"/>
          </p:nvPr>
        </p:nvSpPr>
        <p:spPr/>
        <p:txBody>
          <a:bodyPr/>
          <a:lstStyle/>
          <a:p>
            <a:r>
              <a:rPr lang="en-US" dirty="0"/>
              <a:t>Exclusions – Offenses (</a:t>
            </a:r>
            <a:r>
              <a:rPr lang="en-US" dirty="0" err="1"/>
              <a:t>con’d</a:t>
            </a:r>
            <a:r>
              <a:rPr lang="en-US" dirty="0"/>
              <a:t>)</a:t>
            </a:r>
          </a:p>
        </p:txBody>
      </p:sp>
      <p:sp>
        <p:nvSpPr>
          <p:cNvPr id="3" name="Content Placeholder 2">
            <a:extLst>
              <a:ext uri="{FF2B5EF4-FFF2-40B4-BE49-F238E27FC236}">
                <a16:creationId xmlns:a16="http://schemas.microsoft.com/office/drawing/2014/main" id="{796396E3-CACA-BC72-06BA-4A10DD15CFF5}"/>
              </a:ext>
            </a:extLst>
          </p:cNvPr>
          <p:cNvSpPr>
            <a:spLocks noGrp="1"/>
          </p:cNvSpPr>
          <p:nvPr>
            <p:ph idx="1"/>
          </p:nvPr>
        </p:nvSpPr>
        <p:spPr>
          <a:xfrm>
            <a:off x="231819" y="1600202"/>
            <a:ext cx="12192000" cy="5673143"/>
          </a:xfrm>
        </p:spPr>
        <p:txBody>
          <a:bodyPr/>
          <a:lstStyle/>
          <a:p>
            <a:pPr marL="514350" indent="-514350">
              <a:buFont typeface="+mj-lt"/>
              <a:buAutoNum type="arabicPeriod" startAt="8"/>
            </a:pPr>
            <a:r>
              <a:rPr lang="en-US" sz="2300" dirty="0"/>
              <a:t>Any violation of Title 24.2 (§ 24.2-100 et seq.);</a:t>
            </a:r>
          </a:p>
          <a:p>
            <a:pPr marL="514350" indent="-514350">
              <a:buFont typeface="+mj-lt"/>
              <a:buAutoNum type="arabicPeriod" startAt="8"/>
            </a:pPr>
            <a:r>
              <a:rPr lang="en-US" sz="2300" dirty="0"/>
              <a:t>Any violation involving the possession and distribution of flunitrazepam pursuant to § 18.2-251.2 or the possession of Gamma hydroxybutyric acid (some other names include GHB; gamma hydroxybutyrate; 4- hydroxybutyrate; 4-hydroxybutanoic acid; sodium </a:t>
            </a:r>
            <a:r>
              <a:rPr lang="en-US" sz="2300" dirty="0" err="1"/>
              <a:t>oxybate</a:t>
            </a:r>
            <a:r>
              <a:rPr lang="en-US" sz="2300" dirty="0"/>
              <a:t>; sodium </a:t>
            </a:r>
            <a:r>
              <a:rPr lang="en-US" sz="2300" dirty="0" err="1"/>
              <a:t>oxybutyrate</a:t>
            </a:r>
            <a:r>
              <a:rPr lang="en-US" sz="2300" dirty="0"/>
              <a:t>) pursuant to § 18.2-250;</a:t>
            </a:r>
          </a:p>
          <a:p>
            <a:pPr marL="514350" indent="-514350">
              <a:buFont typeface="+mj-lt"/>
              <a:buAutoNum type="arabicPeriod" startAt="8"/>
            </a:pPr>
            <a:r>
              <a:rPr lang="en-US" sz="2300" dirty="0"/>
              <a:t>Any violation where a person was found not guilty by reason of insanity;</a:t>
            </a:r>
          </a:p>
          <a:p>
            <a:pPr marL="514350" indent="-514350">
              <a:buFont typeface="+mj-lt"/>
              <a:buAutoNum type="arabicPeriod" startAt="8"/>
            </a:pPr>
            <a:r>
              <a:rPr lang="en-US" sz="2300" dirty="0"/>
              <a:t>Any conspiracy, attempt, or solicitation, and any principal in the second degree, accessory before the fact, or accessory after the fact, or any similar ordinance of any county, city, or town, for any offense deemed ineligible under this subsection;</a:t>
            </a:r>
          </a:p>
          <a:p>
            <a:pPr marL="514350" indent="-514350">
              <a:buFont typeface="+mj-lt"/>
              <a:buAutoNum type="arabicPeriod" startAt="8"/>
            </a:pPr>
            <a:r>
              <a:rPr lang="en-US" sz="2300" dirty="0"/>
              <a:t>Any conspiracy, attempt, or solicitation, and any principal in the second degree, accessory before the fact, or accessory after the fact where the completed substantive offense would be punishable as a Class 1, 2, 3, or 4 felony or by a term of imprisonment of more than 10 years, with the exception of a violation of § 18.2-95 or any other felony offense in which the defendant is deemed guilty of larceny and punished as provided in § 18.2-95;</a:t>
            </a:r>
          </a:p>
          <a:p>
            <a:endParaRPr lang="en-US" sz="2300" dirty="0"/>
          </a:p>
          <a:p>
            <a:endParaRPr lang="en-US" sz="2300" dirty="0"/>
          </a:p>
        </p:txBody>
      </p:sp>
    </p:spTree>
    <p:extLst>
      <p:ext uri="{BB962C8B-B14F-4D97-AF65-F5344CB8AC3E}">
        <p14:creationId xmlns:p14="http://schemas.microsoft.com/office/powerpoint/2010/main" val="209745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AC02-745A-0B08-0156-7E834F69808D}"/>
              </a:ext>
            </a:extLst>
          </p:cNvPr>
          <p:cNvSpPr>
            <a:spLocks noGrp="1"/>
          </p:cNvSpPr>
          <p:nvPr>
            <p:ph type="title"/>
          </p:nvPr>
        </p:nvSpPr>
        <p:spPr/>
        <p:txBody>
          <a:bodyPr/>
          <a:lstStyle/>
          <a:p>
            <a:r>
              <a:rPr lang="en-US" dirty="0"/>
              <a:t>Exclusions – Offenses (</a:t>
            </a:r>
            <a:r>
              <a:rPr lang="en-US" dirty="0" err="1"/>
              <a:t>con’d</a:t>
            </a:r>
            <a:r>
              <a:rPr lang="en-US" dirty="0"/>
              <a:t>)</a:t>
            </a:r>
          </a:p>
        </p:txBody>
      </p:sp>
      <p:sp>
        <p:nvSpPr>
          <p:cNvPr id="3" name="Content Placeholder 2">
            <a:extLst>
              <a:ext uri="{FF2B5EF4-FFF2-40B4-BE49-F238E27FC236}">
                <a16:creationId xmlns:a16="http://schemas.microsoft.com/office/drawing/2014/main" id="{9C43AE06-262F-49BD-06B9-052AAA64A476}"/>
              </a:ext>
            </a:extLst>
          </p:cNvPr>
          <p:cNvSpPr>
            <a:spLocks noGrp="1"/>
          </p:cNvSpPr>
          <p:nvPr>
            <p:ph idx="1"/>
          </p:nvPr>
        </p:nvSpPr>
        <p:spPr>
          <a:xfrm>
            <a:off x="180304" y="1600202"/>
            <a:ext cx="12209172" cy="5257798"/>
          </a:xfrm>
        </p:spPr>
        <p:txBody>
          <a:bodyPr/>
          <a:lstStyle/>
          <a:p>
            <a:pPr marL="514350" indent="-514350">
              <a:buFont typeface="+mj-lt"/>
              <a:buAutoNum type="arabicPeriod" startAt="13"/>
            </a:pPr>
            <a:r>
              <a:rPr lang="en-US" sz="2200" dirty="0"/>
              <a:t>Any violation of any offense where the person was prohibited by the court from possessing or owning a companion animal as a result of the transaction or occurrence in the underlying offense to be sealed, while such prohibition remains in effect;</a:t>
            </a:r>
          </a:p>
          <a:p>
            <a:pPr marL="514350" indent="-514350">
              <a:buFont typeface="+mj-lt"/>
              <a:buAutoNum type="arabicPeriod" startAt="13"/>
            </a:pPr>
            <a:r>
              <a:rPr lang="en-US" sz="2200" dirty="0"/>
              <a:t>Any violation of Article 6 (§ 3.2-6537 et seq.) of Chapter 65 of Title 3.2 that involved a dangerous or vicious dog as a part of the transaction or occurrence in the underlying offense to be sealed, while the person continues to own or possess such dog;</a:t>
            </a:r>
          </a:p>
          <a:p>
            <a:pPr marL="514350" indent="-514350">
              <a:buFont typeface="+mj-lt"/>
              <a:buAutoNum type="arabicPeriod" startAt="13"/>
            </a:pPr>
            <a:r>
              <a:rPr lang="en-US" sz="2200" dirty="0"/>
              <a:t>Any violation of Article 7 (§ 18.2-61 et seq.) of Chapter 4 of Title 18.2;</a:t>
            </a:r>
          </a:p>
          <a:p>
            <a:pPr marL="514350" indent="-514350">
              <a:buFont typeface="+mj-lt"/>
              <a:buAutoNum type="arabicPeriod" startAt="13"/>
            </a:pPr>
            <a:r>
              <a:rPr lang="en-US" sz="2200" dirty="0"/>
              <a:t>Any violation of Article 3 (§ 18.2-346 et seq.) of Chapter 8 of Title 18.2, with the exception of § 18.2-346, former subsection A of § 18.2-346, and § 18.2-347;</a:t>
            </a:r>
          </a:p>
          <a:p>
            <a:pPr marL="514350" indent="-514350">
              <a:buFont typeface="+mj-lt"/>
              <a:buAutoNum type="arabicPeriod" startAt="13"/>
            </a:pPr>
            <a:r>
              <a:rPr lang="en-US" sz="2200" dirty="0"/>
              <a:t>Any violation of Article 4 (§ 18.2-362 et seq.) of Chapter 8 of Title 18.2, with the exception of §§ 18.2-365, 18.2-371.2, 18.2-371.3, and 18.2-371.4;</a:t>
            </a:r>
          </a:p>
          <a:p>
            <a:pPr marL="514350" indent="-514350">
              <a:buFont typeface="+mj-lt"/>
              <a:buAutoNum type="arabicPeriod" startAt="13"/>
            </a:pPr>
            <a:r>
              <a:rPr lang="en-US" sz="2200" dirty="0"/>
              <a:t>Any violation of Article 5 (§ 18.2-372 et seq.) of Chapter 8 of Title 18.2, with the exception of § 18.2-388; and</a:t>
            </a:r>
          </a:p>
          <a:p>
            <a:pPr marL="514350" indent="-514350">
              <a:buFont typeface="+mj-lt"/>
              <a:buAutoNum type="arabicPeriod" startAt="13"/>
            </a:pPr>
            <a:r>
              <a:rPr lang="en-US" sz="2200" dirty="0"/>
              <a:t>Any offense where the victim of the crime to be sealed was a family or household member, as defined in § 16.1-228, of the person.</a:t>
            </a:r>
          </a:p>
        </p:txBody>
      </p:sp>
    </p:spTree>
    <p:extLst>
      <p:ext uri="{BB962C8B-B14F-4D97-AF65-F5344CB8AC3E}">
        <p14:creationId xmlns:p14="http://schemas.microsoft.com/office/powerpoint/2010/main" val="18915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E545-7F44-B55A-D2B9-3DBAA6B1E18E}"/>
              </a:ext>
            </a:extLst>
          </p:cNvPr>
          <p:cNvSpPr>
            <a:spLocks noGrp="1"/>
          </p:cNvSpPr>
          <p:nvPr>
            <p:ph type="title"/>
          </p:nvPr>
        </p:nvSpPr>
        <p:spPr/>
        <p:txBody>
          <a:bodyPr/>
          <a:lstStyle/>
          <a:p>
            <a:r>
              <a:rPr lang="en-US" dirty="0"/>
              <a:t>Crime of Disclosure</a:t>
            </a:r>
          </a:p>
        </p:txBody>
      </p:sp>
      <p:sp>
        <p:nvSpPr>
          <p:cNvPr id="3" name="Content Placeholder 2">
            <a:extLst>
              <a:ext uri="{FF2B5EF4-FFF2-40B4-BE49-F238E27FC236}">
                <a16:creationId xmlns:a16="http://schemas.microsoft.com/office/drawing/2014/main" id="{D4C560AA-B7B6-849B-B885-1E4C8A7CEAA0}"/>
              </a:ext>
            </a:extLst>
          </p:cNvPr>
          <p:cNvSpPr>
            <a:spLocks noGrp="1"/>
          </p:cNvSpPr>
          <p:nvPr>
            <p:ph idx="1"/>
          </p:nvPr>
        </p:nvSpPr>
        <p:spPr>
          <a:xfrm>
            <a:off x="1094704" y="2331076"/>
            <a:ext cx="9878096" cy="4526923"/>
          </a:xfrm>
        </p:spPr>
        <p:txBody>
          <a:bodyPr/>
          <a:lstStyle/>
          <a:p>
            <a:r>
              <a:rPr lang="en-US" dirty="0"/>
              <a:t>§ 19.2-392.14(A) It is a Class 1 misdemeanor for any employee having or acquiring access to sealed criminal history record information or a court record, including any sealed records relating to an arrest, charge, or conviction to disclose such record or any information from such record to another person, except in accordance with the purposes set forth in the Code.</a:t>
            </a:r>
          </a:p>
        </p:txBody>
      </p:sp>
    </p:spTree>
    <p:extLst>
      <p:ext uri="{BB962C8B-B14F-4D97-AF65-F5344CB8AC3E}">
        <p14:creationId xmlns:p14="http://schemas.microsoft.com/office/powerpoint/2010/main" val="366951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16B4E-3D43-FD5C-A899-DCED4B1100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7049FF-06CC-AB6B-972B-A711F6B765BB}"/>
              </a:ext>
            </a:extLst>
          </p:cNvPr>
          <p:cNvSpPr>
            <a:spLocks noGrp="1"/>
          </p:cNvSpPr>
          <p:nvPr>
            <p:ph type="title"/>
          </p:nvPr>
        </p:nvSpPr>
        <p:spPr>
          <a:xfrm>
            <a:off x="609601" y="207822"/>
            <a:ext cx="10972800" cy="1508127"/>
          </a:xfrm>
        </p:spPr>
        <p:txBody>
          <a:bodyPr/>
          <a:lstStyle/>
          <a:p>
            <a:r>
              <a:rPr lang="en-US" dirty="0"/>
              <a:t>Ch. 698/Ch.699: </a:t>
            </a:r>
            <a:br>
              <a:rPr lang="en-US" dirty="0"/>
            </a:br>
            <a:r>
              <a:rPr lang="en-US" dirty="0"/>
              <a:t>Substantial Risk Orders (</a:t>
            </a:r>
            <a:r>
              <a:rPr lang="en-US" dirty="0" err="1"/>
              <a:t>con’d</a:t>
            </a:r>
            <a:r>
              <a:rPr lang="en-US" dirty="0"/>
              <a:t>)</a:t>
            </a:r>
          </a:p>
        </p:txBody>
      </p:sp>
      <p:sp>
        <p:nvSpPr>
          <p:cNvPr id="3" name="Content Placeholder 2">
            <a:extLst>
              <a:ext uri="{FF2B5EF4-FFF2-40B4-BE49-F238E27FC236}">
                <a16:creationId xmlns:a16="http://schemas.microsoft.com/office/drawing/2014/main" id="{54F8BFBE-034E-B0D0-0B2B-1BAC2E2DFE6A}"/>
              </a:ext>
            </a:extLst>
          </p:cNvPr>
          <p:cNvSpPr>
            <a:spLocks noGrp="1"/>
          </p:cNvSpPr>
          <p:nvPr>
            <p:ph idx="1"/>
          </p:nvPr>
        </p:nvSpPr>
        <p:spPr>
          <a:xfrm>
            <a:off x="729204" y="1805650"/>
            <a:ext cx="10853195" cy="5052349"/>
          </a:xfrm>
        </p:spPr>
        <p:txBody>
          <a:bodyPr/>
          <a:lstStyle/>
          <a:p>
            <a:r>
              <a:rPr lang="en-US" dirty="0"/>
              <a:t>The bill also provides the process for which firearms not owned by the subject of a petition are returned to the lawful owner of such firearms. </a:t>
            </a:r>
          </a:p>
          <a:p>
            <a:r>
              <a:rPr lang="en-US" dirty="0"/>
              <a:t>The bill provides that any emergency substantial risk order or substantial risk order issued remains in full force and effect pending any appeal. </a:t>
            </a:r>
          </a:p>
          <a:p>
            <a:r>
              <a:rPr lang="en-US" dirty="0"/>
              <a:t>Lastly, the bill provides that any person that makes a materially false statement or representation to a court during the petitioning process is guilty of a Class 1 misdemeanor.</a:t>
            </a:r>
          </a:p>
        </p:txBody>
      </p:sp>
    </p:spTree>
    <p:extLst>
      <p:ext uri="{BB962C8B-B14F-4D97-AF65-F5344CB8AC3E}">
        <p14:creationId xmlns:p14="http://schemas.microsoft.com/office/powerpoint/2010/main" val="416695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9B5C0-5595-7B49-96C0-844B98C4BF82}"/>
              </a:ext>
            </a:extLst>
          </p:cNvPr>
          <p:cNvSpPr>
            <a:spLocks noGrp="1"/>
          </p:cNvSpPr>
          <p:nvPr>
            <p:ph type="title" idx="4294967295"/>
          </p:nvPr>
        </p:nvSpPr>
        <p:spPr>
          <a:xfrm>
            <a:off x="1625600" y="4287520"/>
            <a:ext cx="9631680" cy="1197928"/>
          </a:xfrm>
        </p:spPr>
        <p:txBody>
          <a:bodyPr/>
          <a:lstStyle/>
          <a:p>
            <a:pPr algn="l"/>
            <a:r>
              <a:rPr lang="en-US" b="1" dirty="0"/>
              <a:t>ECO &amp; TDO Procedure</a:t>
            </a:r>
          </a:p>
        </p:txBody>
      </p:sp>
    </p:spTree>
    <p:extLst>
      <p:ext uri="{BB962C8B-B14F-4D97-AF65-F5344CB8AC3E}">
        <p14:creationId xmlns:p14="http://schemas.microsoft.com/office/powerpoint/2010/main" val="3998217513"/>
      </p:ext>
    </p:extLst>
  </p:cSld>
  <p:clrMapOvr>
    <a:masterClrMapping/>
  </p:clrMapOvr>
  <p:transition spd="med"/>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A65B-F02B-6B07-72ED-60A5D56E66FC}"/>
              </a:ext>
            </a:extLst>
          </p:cNvPr>
          <p:cNvSpPr>
            <a:spLocks noGrp="1"/>
          </p:cNvSpPr>
          <p:nvPr>
            <p:ph type="title"/>
          </p:nvPr>
        </p:nvSpPr>
        <p:spPr/>
        <p:txBody>
          <a:bodyPr/>
          <a:lstStyle/>
          <a:p>
            <a:r>
              <a:rPr lang="en-US" dirty="0"/>
              <a:t>Ch. 661 &amp; Ch.878: ECO/TDO </a:t>
            </a:r>
            <a:br>
              <a:rPr lang="en-US" dirty="0"/>
            </a:br>
            <a:r>
              <a:rPr lang="en-US" dirty="0"/>
              <a:t>Transport by Retired LEOs</a:t>
            </a:r>
          </a:p>
        </p:txBody>
      </p:sp>
      <p:sp>
        <p:nvSpPr>
          <p:cNvPr id="3" name="Content Placeholder 2">
            <a:extLst>
              <a:ext uri="{FF2B5EF4-FFF2-40B4-BE49-F238E27FC236}">
                <a16:creationId xmlns:a16="http://schemas.microsoft.com/office/drawing/2014/main" id="{6149C1E1-F237-5379-CD00-3D761313C6A8}"/>
              </a:ext>
            </a:extLst>
          </p:cNvPr>
          <p:cNvSpPr>
            <a:spLocks noGrp="1"/>
          </p:cNvSpPr>
          <p:nvPr>
            <p:ph idx="1"/>
          </p:nvPr>
        </p:nvSpPr>
        <p:spPr>
          <a:xfrm>
            <a:off x="609600" y="1600200"/>
            <a:ext cx="11347048" cy="5257800"/>
          </a:xfrm>
        </p:spPr>
        <p:txBody>
          <a:bodyPr/>
          <a:lstStyle/>
          <a:p>
            <a:r>
              <a:rPr lang="en-US" sz="2500" dirty="0"/>
              <a:t>Amends §§ 37.2-808 and 37.2-810 to permit execution and transports by "Retired law-enforcement officers." </a:t>
            </a:r>
          </a:p>
          <a:p>
            <a:r>
              <a:rPr lang="en-US" sz="2500" dirty="0"/>
              <a:t>That terms means an officer who within 10 years immediately prior to receiving authorization by a local law-enforcement agency </a:t>
            </a:r>
          </a:p>
          <a:p>
            <a:r>
              <a:rPr lang="en-US" sz="2500" dirty="0"/>
              <a:t>(</a:t>
            </a:r>
            <a:r>
              <a:rPr lang="en-US" sz="2500" dirty="0" err="1"/>
              <a:t>i</a:t>
            </a:r>
            <a:r>
              <a:rPr lang="en-US" sz="2500" dirty="0"/>
              <a:t>) was </a:t>
            </a:r>
          </a:p>
          <a:p>
            <a:pPr marL="457200" lvl="1" indent="0">
              <a:buNone/>
            </a:pPr>
            <a:r>
              <a:rPr lang="en-US" sz="2500" dirty="0"/>
              <a:t>(a) an active law-enforcement officer as defined in § 9.1-101 in the Commonwealth, </a:t>
            </a:r>
          </a:p>
          <a:p>
            <a:pPr marL="457200" lvl="1" indent="0">
              <a:buNone/>
            </a:pPr>
            <a:r>
              <a:rPr lang="en-US" sz="2500" dirty="0"/>
              <a:t>(b) an auxiliary police officer appointed or provided for pursuant to §§ 15.2-1731 and 15.2-1733, or </a:t>
            </a:r>
          </a:p>
          <a:p>
            <a:pPr marL="457200" lvl="1" indent="0">
              <a:buNone/>
            </a:pPr>
            <a:r>
              <a:rPr lang="en-US" sz="2500" dirty="0"/>
              <a:t>(c) employed by a law-enforcement agency of the United States or any state or political subdivision thereof and his duties were substantially similar to those of a law-enforcement officer as defined in § 9.1-101 and </a:t>
            </a:r>
          </a:p>
          <a:p>
            <a:r>
              <a:rPr lang="en-US" sz="2500" dirty="0"/>
              <a:t>AND (ii) retired or resigned from his position as a law-enforcement officer in good standing.</a:t>
            </a:r>
          </a:p>
          <a:p>
            <a:endParaRPr lang="en-US" sz="2500" dirty="0"/>
          </a:p>
        </p:txBody>
      </p:sp>
    </p:spTree>
    <p:extLst>
      <p:ext uri="{BB962C8B-B14F-4D97-AF65-F5344CB8AC3E}">
        <p14:creationId xmlns:p14="http://schemas.microsoft.com/office/powerpoint/2010/main" val="36361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D8BA-E92B-B9D1-804C-1C3DCCE076C0}"/>
              </a:ext>
            </a:extLst>
          </p:cNvPr>
          <p:cNvSpPr>
            <a:spLocks noGrp="1"/>
          </p:cNvSpPr>
          <p:nvPr>
            <p:ph type="title"/>
          </p:nvPr>
        </p:nvSpPr>
        <p:spPr/>
        <p:txBody>
          <a:bodyPr/>
          <a:lstStyle/>
          <a:p>
            <a:r>
              <a:rPr lang="en-US" dirty="0"/>
              <a:t>Ch. 720 &amp; Ch.878: </a:t>
            </a:r>
            <a:br>
              <a:rPr lang="en-US" dirty="0"/>
            </a:br>
            <a:r>
              <a:rPr lang="en-US" dirty="0"/>
              <a:t>ECOs and Alternative Transportation</a:t>
            </a:r>
          </a:p>
        </p:txBody>
      </p:sp>
      <p:sp>
        <p:nvSpPr>
          <p:cNvPr id="3" name="Content Placeholder 2">
            <a:extLst>
              <a:ext uri="{FF2B5EF4-FFF2-40B4-BE49-F238E27FC236}">
                <a16:creationId xmlns:a16="http://schemas.microsoft.com/office/drawing/2014/main" id="{91162844-F103-1DE1-9DEE-64D0CD4BE863}"/>
              </a:ext>
            </a:extLst>
          </p:cNvPr>
          <p:cNvSpPr>
            <a:spLocks noGrp="1"/>
          </p:cNvSpPr>
          <p:nvPr>
            <p:ph idx="1"/>
          </p:nvPr>
        </p:nvSpPr>
        <p:spPr/>
        <p:txBody>
          <a:bodyPr/>
          <a:lstStyle/>
          <a:p>
            <a:r>
              <a:rPr lang="en-US" dirty="0"/>
              <a:t>Amends § 37.2-810 to provides that an alternative transportation provider shall be deemed to be able to provide transportation of a person in the temporary detention process in a safe manner if the alternative transportation provider is </a:t>
            </a:r>
          </a:p>
          <a:p>
            <a:pPr marL="440871" lvl="1" indent="0">
              <a:buNone/>
            </a:pPr>
            <a:r>
              <a:rPr lang="en-US" dirty="0"/>
              <a:t>(</a:t>
            </a:r>
            <a:r>
              <a:rPr lang="en-US" dirty="0" err="1"/>
              <a:t>i</a:t>
            </a:r>
            <a:r>
              <a:rPr lang="en-US" dirty="0"/>
              <a:t>) an employee of, or the person providing services pursuant to a contract with, the Department of Behavioral Health and Developmental Services or </a:t>
            </a:r>
          </a:p>
          <a:p>
            <a:pPr marL="440871" lvl="1" indent="0">
              <a:buNone/>
            </a:pPr>
            <a:r>
              <a:rPr lang="en-US" dirty="0"/>
              <a:t>(ii) an employee of a private or state hospital within the confines of the Commonwealth. </a:t>
            </a:r>
          </a:p>
        </p:txBody>
      </p:sp>
    </p:spTree>
    <p:extLst>
      <p:ext uri="{BB962C8B-B14F-4D97-AF65-F5344CB8AC3E}">
        <p14:creationId xmlns:p14="http://schemas.microsoft.com/office/powerpoint/2010/main" val="110213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F459A-224E-0DAC-D6C5-E9A862A1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C49E4E-D89D-4550-8AF3-6AB218C45576}"/>
              </a:ext>
            </a:extLst>
          </p:cNvPr>
          <p:cNvSpPr>
            <a:spLocks noGrp="1"/>
          </p:cNvSpPr>
          <p:nvPr>
            <p:ph type="title"/>
          </p:nvPr>
        </p:nvSpPr>
        <p:spPr/>
        <p:txBody>
          <a:bodyPr/>
          <a:lstStyle/>
          <a:p>
            <a:r>
              <a:rPr lang="en-US" dirty="0"/>
              <a:t>Ch. 720 &amp; Ch. 878:  </a:t>
            </a:r>
            <a:br>
              <a:rPr lang="en-US" dirty="0"/>
            </a:br>
            <a:r>
              <a:rPr lang="en-US" dirty="0"/>
              <a:t>Juvenile ECOs</a:t>
            </a:r>
          </a:p>
        </p:txBody>
      </p:sp>
      <p:sp>
        <p:nvSpPr>
          <p:cNvPr id="3" name="Content Placeholder 2">
            <a:extLst>
              <a:ext uri="{FF2B5EF4-FFF2-40B4-BE49-F238E27FC236}">
                <a16:creationId xmlns:a16="http://schemas.microsoft.com/office/drawing/2014/main" id="{82CF7788-04A4-D381-96C3-308B8FB138E0}"/>
              </a:ext>
            </a:extLst>
          </p:cNvPr>
          <p:cNvSpPr>
            <a:spLocks noGrp="1"/>
          </p:cNvSpPr>
          <p:nvPr>
            <p:ph idx="1"/>
          </p:nvPr>
        </p:nvSpPr>
        <p:spPr>
          <a:xfrm>
            <a:off x="763929" y="1770927"/>
            <a:ext cx="10818471" cy="5087073"/>
          </a:xfrm>
        </p:spPr>
        <p:txBody>
          <a:bodyPr/>
          <a:lstStyle/>
          <a:p>
            <a:r>
              <a:rPr lang="en-US" sz="3000" dirty="0"/>
              <a:t>The bill also amends § 16.1-340.2 to set requirements for an alternative transportation provider to be deemed available to provide transportation for a minor in the temporary detention process in a safe manner. </a:t>
            </a:r>
          </a:p>
          <a:p>
            <a:r>
              <a:rPr lang="en-US" sz="3000" dirty="0"/>
              <a:t>The bill also permits law-enforcement agencies or alternative transportation providers to transfer custody of a minor to a facility or location where the minor is awaiting transport if such facility or location </a:t>
            </a:r>
          </a:p>
          <a:p>
            <a:pPr marL="440871" lvl="1" indent="0">
              <a:buNone/>
            </a:pPr>
            <a:r>
              <a:rPr lang="en-US" sz="3000" dirty="0"/>
              <a:t>(</a:t>
            </a:r>
            <a:r>
              <a:rPr lang="en-US" sz="3000" dirty="0" err="1"/>
              <a:t>i</a:t>
            </a:r>
            <a:r>
              <a:rPr lang="en-US" sz="3000" dirty="0"/>
              <a:t>) agrees to accept custody of the minor and </a:t>
            </a:r>
          </a:p>
          <a:p>
            <a:pPr marL="440871" lvl="1" indent="0">
              <a:buNone/>
            </a:pPr>
            <a:r>
              <a:rPr lang="en-US" sz="3000" dirty="0"/>
              <a:t>(ii) is capable of providing the level of security necessary to protect the minor and others from harm.</a:t>
            </a:r>
          </a:p>
          <a:p>
            <a:pPr marL="440871" lvl="1" indent="0">
              <a:buNone/>
            </a:pPr>
            <a:r>
              <a:rPr lang="en-US" sz="3000" dirty="0"/>
              <a:t>	</a:t>
            </a:r>
          </a:p>
        </p:txBody>
      </p:sp>
    </p:spTree>
    <p:extLst>
      <p:ext uri="{BB962C8B-B14F-4D97-AF65-F5344CB8AC3E}">
        <p14:creationId xmlns:p14="http://schemas.microsoft.com/office/powerpoint/2010/main" val="173193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96DD-ABB2-2A7B-03EE-578E932A301C}"/>
              </a:ext>
            </a:extLst>
          </p:cNvPr>
          <p:cNvSpPr>
            <a:spLocks noGrp="1"/>
          </p:cNvSpPr>
          <p:nvPr>
            <p:ph type="title"/>
          </p:nvPr>
        </p:nvSpPr>
        <p:spPr/>
        <p:txBody>
          <a:bodyPr/>
          <a:lstStyle/>
          <a:p>
            <a:r>
              <a:rPr lang="en-US" dirty="0"/>
              <a:t>Also: 2025 Chapter 639</a:t>
            </a:r>
            <a:br>
              <a:rPr lang="en-US" dirty="0"/>
            </a:br>
            <a:r>
              <a:rPr lang="en-US" dirty="0"/>
              <a:t>(Not Covered Last Year)</a:t>
            </a:r>
          </a:p>
        </p:txBody>
      </p:sp>
      <p:sp>
        <p:nvSpPr>
          <p:cNvPr id="3" name="Content Placeholder 2">
            <a:extLst>
              <a:ext uri="{FF2B5EF4-FFF2-40B4-BE49-F238E27FC236}">
                <a16:creationId xmlns:a16="http://schemas.microsoft.com/office/drawing/2014/main" id="{9C657D3A-91F5-D191-30F8-DFC57FE76735}"/>
              </a:ext>
            </a:extLst>
          </p:cNvPr>
          <p:cNvSpPr>
            <a:spLocks noGrp="1"/>
          </p:cNvSpPr>
          <p:nvPr>
            <p:ph idx="1"/>
          </p:nvPr>
        </p:nvSpPr>
        <p:spPr>
          <a:xfrm>
            <a:off x="609600" y="1600202"/>
            <a:ext cx="10739719" cy="5257797"/>
          </a:xfrm>
        </p:spPr>
        <p:txBody>
          <a:bodyPr/>
          <a:lstStyle/>
          <a:p>
            <a:r>
              <a:rPr lang="en-US" dirty="0"/>
              <a:t>Required DCJS to establish a training curriculum for law-enforcement agencies, law-enforcement officers, and special conservators of the peace on the discretion such officers can exercise regarding arrests.</a:t>
            </a:r>
          </a:p>
          <a:p>
            <a:r>
              <a:rPr lang="en-US" dirty="0"/>
              <a:t>Any person employed as a law-enforcement officer prior to July 1, 2027, shall review any course material or course criteria related to such curriculum by January 1, 2028. </a:t>
            </a:r>
          </a:p>
          <a:p>
            <a:r>
              <a:rPr lang="en-US" dirty="0"/>
              <a:t>Any person employed as a law-enforcement officer on and after July 1, 2027, shall review any course material or course criteria related to such curriculum within one year of his date of hire.</a:t>
            </a:r>
          </a:p>
        </p:txBody>
      </p:sp>
    </p:spTree>
    <p:extLst>
      <p:ext uri="{BB962C8B-B14F-4D97-AF65-F5344CB8AC3E}">
        <p14:creationId xmlns:p14="http://schemas.microsoft.com/office/powerpoint/2010/main" val="420107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59BC-C3EE-97AC-8E88-F57782D86F03}"/>
              </a:ext>
            </a:extLst>
          </p:cNvPr>
          <p:cNvSpPr>
            <a:spLocks noGrp="1"/>
          </p:cNvSpPr>
          <p:nvPr>
            <p:ph type="title"/>
          </p:nvPr>
        </p:nvSpPr>
        <p:spPr/>
        <p:txBody>
          <a:bodyPr/>
          <a:lstStyle/>
          <a:p>
            <a:r>
              <a:rPr lang="en-US" dirty="0"/>
              <a:t>Chapter 639 – Instructional Requirements</a:t>
            </a:r>
          </a:p>
        </p:txBody>
      </p:sp>
      <p:sp>
        <p:nvSpPr>
          <p:cNvPr id="3" name="Content Placeholder 2">
            <a:extLst>
              <a:ext uri="{FF2B5EF4-FFF2-40B4-BE49-F238E27FC236}">
                <a16:creationId xmlns:a16="http://schemas.microsoft.com/office/drawing/2014/main" id="{6C2C57E6-0A20-E9E9-F881-F8ECFAFE87DB}"/>
              </a:ext>
            </a:extLst>
          </p:cNvPr>
          <p:cNvSpPr>
            <a:spLocks noGrp="1"/>
          </p:cNvSpPr>
          <p:nvPr>
            <p:ph idx="1"/>
          </p:nvPr>
        </p:nvSpPr>
        <p:spPr/>
        <p:txBody>
          <a:bodyPr/>
          <a:lstStyle/>
          <a:p>
            <a:pPr marL="571500" indent="-571500">
              <a:buFont typeface="+mj-lt"/>
              <a:buAutoNum type="romanLcPeriod"/>
            </a:pPr>
            <a:r>
              <a:rPr lang="en-US" dirty="0"/>
              <a:t>instruction on the scope and nature of law-enforcement officer discretion in arrest decisions, with particular emphasis on encounters with individuals experiencing a mental health crisis, including individuals currently subject to an emergency custody order pursuant to § 37.2-808, a temporary detention order pursuant to § 37.2-809, or an involuntary admission order pursuant to § 37.2-817, and </a:t>
            </a:r>
          </a:p>
          <a:p>
            <a:pPr marL="571500" indent="-571500">
              <a:buFont typeface="+mj-lt"/>
              <a:buAutoNum type="romanLcPeriod"/>
            </a:pPr>
            <a:r>
              <a:rPr lang="en-US" dirty="0"/>
              <a:t>instruction on the immediate and long-term effects of arrests on individuals in need of mental health services due to a mental health crisis, including impacts on treatment outcomes as identified in substantially accepted peer-reviewed research literature</a:t>
            </a:r>
          </a:p>
        </p:txBody>
      </p:sp>
    </p:spTree>
    <p:extLst>
      <p:ext uri="{BB962C8B-B14F-4D97-AF65-F5344CB8AC3E}">
        <p14:creationId xmlns:p14="http://schemas.microsoft.com/office/powerpoint/2010/main" val="65522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CFBD-5296-E1C3-0592-9C4564647F3C}"/>
              </a:ext>
            </a:extLst>
          </p:cNvPr>
          <p:cNvSpPr>
            <a:spLocks noGrp="1"/>
          </p:cNvSpPr>
          <p:nvPr>
            <p:ph type="title"/>
          </p:nvPr>
        </p:nvSpPr>
        <p:spPr/>
        <p:txBody>
          <a:bodyPr/>
          <a:lstStyle/>
          <a:p>
            <a:r>
              <a:rPr lang="en-US" dirty="0"/>
              <a:t>Ch. 639 – “Special Circumstances”</a:t>
            </a:r>
          </a:p>
        </p:txBody>
      </p:sp>
      <p:sp>
        <p:nvSpPr>
          <p:cNvPr id="3" name="Content Placeholder 2">
            <a:extLst>
              <a:ext uri="{FF2B5EF4-FFF2-40B4-BE49-F238E27FC236}">
                <a16:creationId xmlns:a16="http://schemas.microsoft.com/office/drawing/2014/main" id="{B167514C-6514-1587-5BD2-018A725DC4E2}"/>
              </a:ext>
            </a:extLst>
          </p:cNvPr>
          <p:cNvSpPr>
            <a:spLocks noGrp="1"/>
          </p:cNvSpPr>
          <p:nvPr>
            <p:ph idx="1"/>
          </p:nvPr>
        </p:nvSpPr>
        <p:spPr>
          <a:xfrm>
            <a:off x="1021976" y="2097741"/>
            <a:ext cx="10044953" cy="4760258"/>
          </a:xfrm>
        </p:spPr>
        <p:txBody>
          <a:bodyPr/>
          <a:lstStyle/>
          <a:p>
            <a:r>
              <a:rPr lang="en-US" dirty="0"/>
              <a:t>“"Special circumstances" may include the existence of an emergency custody order pursuant to § 37.2-808, a temporary detention order pursuant to § 37.2-809, or an involuntary admission order pursuant to § 37.2-817.”</a:t>
            </a:r>
          </a:p>
        </p:txBody>
      </p:sp>
    </p:spTree>
    <p:extLst>
      <p:ext uri="{BB962C8B-B14F-4D97-AF65-F5344CB8AC3E}">
        <p14:creationId xmlns:p14="http://schemas.microsoft.com/office/powerpoint/2010/main" val="133723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F5712-6901-44D2-190C-7B830FC246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58790F-CCE3-E1C0-99CA-2BBE724D6E93}"/>
              </a:ext>
            </a:extLst>
          </p:cNvPr>
          <p:cNvSpPr>
            <a:spLocks noGrp="1"/>
          </p:cNvSpPr>
          <p:nvPr>
            <p:ph type="title" idx="4294967295"/>
          </p:nvPr>
        </p:nvSpPr>
        <p:spPr>
          <a:xfrm>
            <a:off x="1625600" y="4287520"/>
            <a:ext cx="9631680" cy="1197928"/>
          </a:xfrm>
        </p:spPr>
        <p:txBody>
          <a:bodyPr/>
          <a:lstStyle/>
          <a:p>
            <a:pPr algn="l"/>
            <a:r>
              <a:rPr lang="en-US" b="1" dirty="0"/>
              <a:t>Law Enforcement Regulatory &amp; </a:t>
            </a:r>
            <a:br>
              <a:rPr lang="en-US" b="1" dirty="0"/>
            </a:br>
            <a:r>
              <a:rPr lang="en-US" b="1" dirty="0"/>
              <a:t>Reporting Requirements</a:t>
            </a:r>
          </a:p>
        </p:txBody>
      </p:sp>
    </p:spTree>
    <p:extLst>
      <p:ext uri="{BB962C8B-B14F-4D97-AF65-F5344CB8AC3E}">
        <p14:creationId xmlns:p14="http://schemas.microsoft.com/office/powerpoint/2010/main" val="644228886"/>
      </p:ext>
    </p:extLst>
  </p:cSld>
  <p:clrMapOvr>
    <a:masterClrMapping/>
  </p:clrMapOvr>
  <p:transition spd="med"/>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D4854-A58B-98A6-08F7-C95DB1D7D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A57F7-DCDA-81AA-9AF5-51B85D122D46}"/>
              </a:ext>
            </a:extLst>
          </p:cNvPr>
          <p:cNvSpPr>
            <a:spLocks noGrp="1"/>
          </p:cNvSpPr>
          <p:nvPr>
            <p:ph type="title"/>
          </p:nvPr>
        </p:nvSpPr>
        <p:spPr/>
        <p:txBody>
          <a:bodyPr/>
          <a:lstStyle/>
          <a:p>
            <a:r>
              <a:rPr lang="en-US" dirty="0"/>
              <a:t>Ch. 583: Duty to Render Aid</a:t>
            </a:r>
          </a:p>
        </p:txBody>
      </p:sp>
      <p:sp>
        <p:nvSpPr>
          <p:cNvPr id="3" name="Content Placeholder 2">
            <a:extLst>
              <a:ext uri="{FF2B5EF4-FFF2-40B4-BE49-F238E27FC236}">
                <a16:creationId xmlns:a16="http://schemas.microsoft.com/office/drawing/2014/main" id="{0777FD24-719D-5BFD-9A0D-389EE9F25A83}"/>
              </a:ext>
            </a:extLst>
          </p:cNvPr>
          <p:cNvSpPr>
            <a:spLocks noGrp="1"/>
          </p:cNvSpPr>
          <p:nvPr>
            <p:ph idx="1"/>
          </p:nvPr>
        </p:nvSpPr>
        <p:spPr>
          <a:xfrm>
            <a:off x="609600" y="1689904"/>
            <a:ext cx="10972800" cy="5168096"/>
          </a:xfrm>
        </p:spPr>
        <p:txBody>
          <a:bodyPr/>
          <a:lstStyle/>
          <a:p>
            <a:r>
              <a:rPr lang="en-US" sz="2800" dirty="0"/>
              <a:t>Creates new Code section, § 19.2-83.6:1, that requires that “Any law-enforcement officer, as defined in § 9.1-101, while engaged in the performance of his duties, shall have a duty to render aid to any person that such law-enforcement officer observes suffering from a serious bodily injury or life-threatening condition, as circumstances objectively permit and provided that such law-enforcement officer determines such aid may be rendered without endangering himself, the person, or others.”</a:t>
            </a:r>
          </a:p>
          <a:p>
            <a:r>
              <a:rPr lang="en-US" sz="2800" dirty="0"/>
              <a:t>New statute also states that “In the absence of gross negligence or willful misconduct, a law-enforcement officer shall not be liable for any personal injury or wrongful death resulting from the rendering or withholding of such aid in accordance with the provisions of this section.”</a:t>
            </a:r>
          </a:p>
        </p:txBody>
      </p:sp>
    </p:spTree>
    <p:extLst>
      <p:ext uri="{BB962C8B-B14F-4D97-AF65-F5344CB8AC3E}">
        <p14:creationId xmlns:p14="http://schemas.microsoft.com/office/powerpoint/2010/main" val="325542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05BF0-CB84-EF27-3E12-CA0F7D010DFD}"/>
              </a:ext>
            </a:extLst>
          </p:cNvPr>
          <p:cNvSpPr>
            <a:spLocks noGrp="1"/>
          </p:cNvSpPr>
          <p:nvPr>
            <p:ph type="title"/>
          </p:nvPr>
        </p:nvSpPr>
        <p:spPr/>
        <p:txBody>
          <a:bodyPr/>
          <a:lstStyle/>
          <a:p>
            <a:r>
              <a:rPr lang="en-US" dirty="0"/>
              <a:t>Ch. 1028/1098: </a:t>
            </a:r>
            <a:br>
              <a:rPr lang="en-US" dirty="0"/>
            </a:br>
            <a:r>
              <a:rPr lang="en-US" dirty="0"/>
              <a:t>Cooperation with Federal Immigration</a:t>
            </a:r>
          </a:p>
        </p:txBody>
      </p:sp>
      <p:sp>
        <p:nvSpPr>
          <p:cNvPr id="3" name="Content Placeholder 2">
            <a:extLst>
              <a:ext uri="{FF2B5EF4-FFF2-40B4-BE49-F238E27FC236}">
                <a16:creationId xmlns:a16="http://schemas.microsoft.com/office/drawing/2014/main" id="{78938248-10A4-D8E7-5BEE-FD7DACE6FAB4}"/>
              </a:ext>
            </a:extLst>
          </p:cNvPr>
          <p:cNvSpPr>
            <a:spLocks noGrp="1"/>
          </p:cNvSpPr>
          <p:nvPr>
            <p:ph idx="1"/>
          </p:nvPr>
        </p:nvSpPr>
        <p:spPr/>
        <p:txBody>
          <a:bodyPr/>
          <a:lstStyle/>
          <a:p>
            <a:r>
              <a:rPr lang="en-US" sz="3000" dirty="0"/>
              <a:t>Prohibits any state or local law-enforcement agency, defined in the bill, from maintaining, renewing, or entering into any federal immigration agreement unless such agreement contains certain provisions. </a:t>
            </a:r>
          </a:p>
          <a:p>
            <a:r>
              <a:rPr lang="en-US" sz="3000" dirty="0"/>
              <a:t>"Federal immigration enforcement agreement" means an agreement with a federal agency authorizing a law-enforcement officer or employee of the Commonwealth or any of its localities to perform a function of a federal immigration officer or an intergovernmental service agreement with a federal agency authorizing the civil immigration detention of a person in a local, regional, or state correctional facility if such facility also detains or incarcerates persons for violations of the criminal laws of the Commonwealth.</a:t>
            </a:r>
          </a:p>
        </p:txBody>
      </p:sp>
    </p:spTree>
    <p:extLst>
      <p:ext uri="{BB962C8B-B14F-4D97-AF65-F5344CB8AC3E}">
        <p14:creationId xmlns:p14="http://schemas.microsoft.com/office/powerpoint/2010/main" val="86860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5AA7-D99A-2DB9-9C87-47FE6DECAB5C}"/>
              </a:ext>
            </a:extLst>
          </p:cNvPr>
          <p:cNvSpPr>
            <a:spLocks noGrp="1"/>
          </p:cNvSpPr>
          <p:nvPr>
            <p:ph type="title"/>
          </p:nvPr>
        </p:nvSpPr>
        <p:spPr>
          <a:xfrm>
            <a:off x="609600" y="265696"/>
            <a:ext cx="10972800" cy="1508127"/>
          </a:xfrm>
        </p:spPr>
        <p:txBody>
          <a:bodyPr/>
          <a:lstStyle/>
          <a:p>
            <a:r>
              <a:rPr lang="en-US" dirty="0"/>
              <a:t>Ch. 742: Confidential Informants</a:t>
            </a:r>
          </a:p>
        </p:txBody>
      </p:sp>
      <p:sp>
        <p:nvSpPr>
          <p:cNvPr id="3" name="Content Placeholder 2">
            <a:extLst>
              <a:ext uri="{FF2B5EF4-FFF2-40B4-BE49-F238E27FC236}">
                <a16:creationId xmlns:a16="http://schemas.microsoft.com/office/drawing/2014/main" id="{2ED7F9DD-2108-B645-2E79-18A1CA6C1502}"/>
              </a:ext>
            </a:extLst>
          </p:cNvPr>
          <p:cNvSpPr>
            <a:spLocks noGrp="1"/>
          </p:cNvSpPr>
          <p:nvPr>
            <p:ph idx="1"/>
          </p:nvPr>
        </p:nvSpPr>
        <p:spPr>
          <a:xfrm>
            <a:off x="389681" y="1603098"/>
            <a:ext cx="11682714" cy="5257798"/>
          </a:xfrm>
        </p:spPr>
        <p:txBody>
          <a:bodyPr/>
          <a:lstStyle/>
          <a:p>
            <a:r>
              <a:rPr lang="en-US" sz="2600" dirty="0"/>
              <a:t>Directs DCJS to establish a model policy for the use of confidential informants in drug-related investigations and to include in such model policy that:</a:t>
            </a:r>
          </a:p>
          <a:p>
            <a:pPr marL="440871" lvl="1" indent="0">
              <a:buNone/>
            </a:pPr>
            <a:r>
              <a:rPr lang="en-US" sz="2600" dirty="0"/>
              <a:t>(</a:t>
            </a:r>
            <a:r>
              <a:rPr lang="en-US" sz="2600" dirty="0" err="1"/>
              <a:t>i</a:t>
            </a:r>
            <a:r>
              <a:rPr lang="en-US" sz="2600" dirty="0"/>
              <a:t>) no individual currently on probation or pretrial may serve as a confidential informant without notice to his probation, pretrial services, or parole officer; </a:t>
            </a:r>
          </a:p>
          <a:p>
            <a:pPr marL="440871" lvl="1" indent="0">
              <a:buNone/>
            </a:pPr>
            <a:r>
              <a:rPr lang="en-US" sz="2600" dirty="0"/>
              <a:t>(ii) no individual who has, within the last six months, been found to have violated the terms of his probation or parole shall serve as a confidential informant whose testimony may be necessary in the prosecution of a criminal matter in the courts of the Commonwealth; </a:t>
            </a:r>
          </a:p>
          <a:p>
            <a:pPr marL="440871" lvl="1" indent="0">
              <a:buNone/>
            </a:pPr>
            <a:r>
              <a:rPr lang="en-US" sz="2600" dirty="0"/>
              <a:t>(iii) law-enforcement personnel shall obtain approval from the appropriate local attorney for the Commonwealth prior to working with a confidential informant; and </a:t>
            </a:r>
          </a:p>
          <a:p>
            <a:pPr marL="440871" lvl="1" indent="0">
              <a:buNone/>
            </a:pPr>
            <a:r>
              <a:rPr lang="en-US" sz="2600" dirty="0"/>
              <a:t>(iv) such confidential informant shall not unlawfully use or possess any controlled substances.</a:t>
            </a:r>
          </a:p>
        </p:txBody>
      </p:sp>
    </p:spTree>
    <p:extLst>
      <p:ext uri="{BB962C8B-B14F-4D97-AF65-F5344CB8AC3E}">
        <p14:creationId xmlns:p14="http://schemas.microsoft.com/office/powerpoint/2010/main" val="164387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8FA8-D1D4-8E9D-38C5-26E8038F6DE1}"/>
              </a:ext>
            </a:extLst>
          </p:cNvPr>
          <p:cNvSpPr>
            <a:spLocks noGrp="1"/>
          </p:cNvSpPr>
          <p:nvPr>
            <p:ph type="title"/>
          </p:nvPr>
        </p:nvSpPr>
        <p:spPr/>
        <p:txBody>
          <a:bodyPr/>
          <a:lstStyle/>
          <a:p>
            <a:r>
              <a:rPr lang="en-US" dirty="0"/>
              <a:t>Ch. 1028/1098: </a:t>
            </a:r>
            <a:br>
              <a:rPr lang="en-US" dirty="0"/>
            </a:br>
            <a:r>
              <a:rPr lang="en-US" dirty="0"/>
              <a:t>“Law Enforcement Agency”</a:t>
            </a:r>
          </a:p>
        </p:txBody>
      </p:sp>
      <p:sp>
        <p:nvSpPr>
          <p:cNvPr id="3" name="Content Placeholder 2">
            <a:extLst>
              <a:ext uri="{FF2B5EF4-FFF2-40B4-BE49-F238E27FC236}">
                <a16:creationId xmlns:a16="http://schemas.microsoft.com/office/drawing/2014/main" id="{9903CF2C-02E5-03A0-64CA-BB119BF89916}"/>
              </a:ext>
            </a:extLst>
          </p:cNvPr>
          <p:cNvSpPr>
            <a:spLocks noGrp="1"/>
          </p:cNvSpPr>
          <p:nvPr>
            <p:ph idx="1"/>
          </p:nvPr>
        </p:nvSpPr>
        <p:spPr/>
        <p:txBody>
          <a:bodyPr/>
          <a:lstStyle/>
          <a:p>
            <a:r>
              <a:rPr lang="en-US" dirty="0"/>
              <a:t>"Law-enforcement agency" means any state or local agency that employs law-enforcement officers and that has as its principal function the enforcement of the laws of the Commonwealth and its localities.</a:t>
            </a:r>
          </a:p>
          <a:p>
            <a:r>
              <a:rPr lang="en-US" dirty="0"/>
              <a:t>"Law-enforcement agency" includes any sheriff's office, any police department, any local or regional correctional facility, the Department of State Police, the Department of Corrections, the Department of Juvenile Justice, or any other local or state agency or department that performs law-enforcement functions or that was created to enforce the laws of the Commonwealth and its localities.</a:t>
            </a:r>
          </a:p>
        </p:txBody>
      </p:sp>
    </p:spTree>
    <p:extLst>
      <p:ext uri="{BB962C8B-B14F-4D97-AF65-F5344CB8AC3E}">
        <p14:creationId xmlns:p14="http://schemas.microsoft.com/office/powerpoint/2010/main" val="124331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DA6B-276B-1DC0-F3B7-70DD3202A818}"/>
              </a:ext>
            </a:extLst>
          </p:cNvPr>
          <p:cNvSpPr>
            <a:spLocks noGrp="1"/>
          </p:cNvSpPr>
          <p:nvPr>
            <p:ph type="title"/>
          </p:nvPr>
        </p:nvSpPr>
        <p:spPr/>
        <p:txBody>
          <a:bodyPr/>
          <a:lstStyle/>
          <a:p>
            <a:r>
              <a:rPr lang="en-US" dirty="0"/>
              <a:t>Ch. 1028/1098: </a:t>
            </a:r>
            <a:br>
              <a:rPr lang="en-US" dirty="0"/>
            </a:br>
            <a:r>
              <a:rPr lang="en-US" dirty="0"/>
              <a:t>Cooperation with Federal Immigration</a:t>
            </a:r>
          </a:p>
        </p:txBody>
      </p:sp>
      <p:sp>
        <p:nvSpPr>
          <p:cNvPr id="3" name="Content Placeholder 2">
            <a:extLst>
              <a:ext uri="{FF2B5EF4-FFF2-40B4-BE49-F238E27FC236}">
                <a16:creationId xmlns:a16="http://schemas.microsoft.com/office/drawing/2014/main" id="{20DE057F-E7F5-DBDC-A94C-373596370AB7}"/>
              </a:ext>
            </a:extLst>
          </p:cNvPr>
          <p:cNvSpPr>
            <a:spLocks noGrp="1"/>
          </p:cNvSpPr>
          <p:nvPr>
            <p:ph idx="1"/>
          </p:nvPr>
        </p:nvSpPr>
        <p:spPr/>
        <p:txBody>
          <a:bodyPr/>
          <a:lstStyle/>
          <a:p>
            <a:r>
              <a:rPr lang="en-US" sz="2400" dirty="0"/>
              <a:t>No law-enforcement agency shall maintain, renew, or enter into any federal immigration enforcement agreement unless such agreement includes certain provisions, including: </a:t>
            </a:r>
          </a:p>
          <a:p>
            <a:pPr marL="0" indent="0">
              <a:buNone/>
            </a:pPr>
            <a:r>
              <a:rPr lang="en-US" sz="2400" dirty="0"/>
              <a:t>5. That, by entering into such federal immigration enforcement agreement, U.S. Immigration and Customs Enforcement and its agents consent to the jurisdiction of the courts of the Commonwealth for any civil or criminal proceedings arising from any violation of the provisions of this section or for any violation of the laws of the Commonwealth committed while acting in the performance of their official duties pursuant to such federal immigration enforcement agreement;</a:t>
            </a:r>
          </a:p>
          <a:p>
            <a:pPr marL="0" indent="0">
              <a:buNone/>
            </a:pPr>
            <a:r>
              <a:rPr lang="en-US" sz="2400" dirty="0"/>
              <a:t>12. That, in addition to the provisions of subdivision 5, by entering into such federal immigration enforcement agreement, U.S. Immigration and Customs Enforcement and its agents agree that any shooting involving any agent while such agent is in the performance of his official duties shall be investigated by the Virginia State Police and shall be subject to prosecution by the attorney for the Commonwealth or the Attorney General in the local jurisdiction where such shooting occurred or as otherwise provided by state law.</a:t>
            </a:r>
          </a:p>
        </p:txBody>
      </p:sp>
    </p:spTree>
    <p:extLst>
      <p:ext uri="{BB962C8B-B14F-4D97-AF65-F5344CB8AC3E}">
        <p14:creationId xmlns:p14="http://schemas.microsoft.com/office/powerpoint/2010/main" val="255458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12FF-B123-DEC8-6059-0DBF4EA5F8AA}"/>
              </a:ext>
            </a:extLst>
          </p:cNvPr>
          <p:cNvSpPr>
            <a:spLocks noGrp="1"/>
          </p:cNvSpPr>
          <p:nvPr>
            <p:ph type="title"/>
          </p:nvPr>
        </p:nvSpPr>
        <p:spPr/>
        <p:txBody>
          <a:bodyPr/>
          <a:lstStyle/>
          <a:p>
            <a:r>
              <a:rPr lang="en-US" dirty="0"/>
              <a:t>Ch. 1028/1098: </a:t>
            </a:r>
            <a:br>
              <a:rPr lang="en-US" dirty="0"/>
            </a:br>
            <a:r>
              <a:rPr lang="en-US" dirty="0"/>
              <a:t>Prohibition</a:t>
            </a:r>
          </a:p>
        </p:txBody>
      </p:sp>
      <p:sp>
        <p:nvSpPr>
          <p:cNvPr id="3" name="Content Placeholder 2">
            <a:extLst>
              <a:ext uri="{FF2B5EF4-FFF2-40B4-BE49-F238E27FC236}">
                <a16:creationId xmlns:a16="http://schemas.microsoft.com/office/drawing/2014/main" id="{7C536684-0CC0-0BB1-6F7A-3E25EC50A2BA}"/>
              </a:ext>
            </a:extLst>
          </p:cNvPr>
          <p:cNvSpPr>
            <a:spLocks noGrp="1"/>
          </p:cNvSpPr>
          <p:nvPr>
            <p:ph idx="1"/>
          </p:nvPr>
        </p:nvSpPr>
        <p:spPr/>
        <p:txBody>
          <a:bodyPr/>
          <a:lstStyle/>
          <a:p>
            <a:r>
              <a:rPr lang="en-US" sz="3000" dirty="0"/>
              <a:t>B. Except as provided in §§ 19.2-81.6, 19.2-83.2, 53.1-218, 53.1-220.1, and 53.1-220.2, no person acting in his capacity as a law-enforcement officer shall assist, cooperate with, or use any law-enforcement resources to facilitate any operation that seeks to identify, arrest, or otherwise impose a penalty upon an individual for any violation of federal civil immigration law unless presented with a judicial warrant or judicial subpoena. </a:t>
            </a:r>
          </a:p>
          <a:p>
            <a:r>
              <a:rPr lang="en-US" sz="3000" dirty="0"/>
              <a:t>Nothing in this subsection shall be construed to prohibit a law-enforcement officer from investigating, or assisting in the investigation of, a state or federal crime, including operations conducted with, or as part of, a joint state-federal law-enforcement task force.</a:t>
            </a:r>
          </a:p>
        </p:txBody>
      </p:sp>
    </p:spTree>
    <p:extLst>
      <p:ext uri="{BB962C8B-B14F-4D97-AF65-F5344CB8AC3E}">
        <p14:creationId xmlns:p14="http://schemas.microsoft.com/office/powerpoint/2010/main" val="348579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F404-2DCE-1A8D-F5A1-9A24C671B14D}"/>
              </a:ext>
            </a:extLst>
          </p:cNvPr>
          <p:cNvSpPr>
            <a:spLocks noGrp="1"/>
          </p:cNvSpPr>
          <p:nvPr>
            <p:ph type="title"/>
          </p:nvPr>
        </p:nvSpPr>
        <p:spPr/>
        <p:txBody>
          <a:bodyPr/>
          <a:lstStyle/>
          <a:p>
            <a:r>
              <a:rPr lang="en-US" dirty="0"/>
              <a:t>Ch. 1028/1098: </a:t>
            </a:r>
            <a:br>
              <a:rPr lang="en-US" dirty="0"/>
            </a:br>
            <a:r>
              <a:rPr lang="en-US" dirty="0"/>
              <a:t>Cooperation with Federal Immigration (</a:t>
            </a:r>
            <a:r>
              <a:rPr lang="en-US" dirty="0" err="1"/>
              <a:t>con’d</a:t>
            </a:r>
            <a:r>
              <a:rPr lang="en-US" dirty="0"/>
              <a:t>)</a:t>
            </a:r>
          </a:p>
        </p:txBody>
      </p:sp>
      <p:sp>
        <p:nvSpPr>
          <p:cNvPr id="3" name="Content Placeholder 2">
            <a:extLst>
              <a:ext uri="{FF2B5EF4-FFF2-40B4-BE49-F238E27FC236}">
                <a16:creationId xmlns:a16="http://schemas.microsoft.com/office/drawing/2014/main" id="{FF192E00-E8A8-CC16-518D-4CBCF27E45B4}"/>
              </a:ext>
            </a:extLst>
          </p:cNvPr>
          <p:cNvSpPr>
            <a:spLocks noGrp="1"/>
          </p:cNvSpPr>
          <p:nvPr>
            <p:ph idx="1"/>
          </p:nvPr>
        </p:nvSpPr>
        <p:spPr>
          <a:xfrm>
            <a:off x="609599" y="1600202"/>
            <a:ext cx="11370197" cy="5257798"/>
          </a:xfrm>
        </p:spPr>
        <p:txBody>
          <a:bodyPr/>
          <a:lstStyle/>
          <a:p>
            <a:r>
              <a:rPr lang="en-US" sz="2800" dirty="0"/>
              <a:t>The bill provides that such prohibition shall not apply </a:t>
            </a:r>
          </a:p>
          <a:p>
            <a:pPr marL="457200" lvl="1" indent="0">
              <a:buNone/>
            </a:pPr>
            <a:r>
              <a:rPr lang="en-US" sz="2800" dirty="0"/>
              <a:t>(</a:t>
            </a:r>
            <a:r>
              <a:rPr lang="en-US" sz="2800" dirty="0" err="1"/>
              <a:t>i</a:t>
            </a:r>
            <a:r>
              <a:rPr lang="en-US" sz="2800" dirty="0"/>
              <a:t>) if the authority to enforce such laws is otherwise permitted or required by law; </a:t>
            </a:r>
          </a:p>
          <a:p>
            <a:pPr marL="457200" lvl="1" indent="0">
              <a:buNone/>
            </a:pPr>
            <a:r>
              <a:rPr lang="en-US" sz="2800" dirty="0"/>
              <a:t>(ii) if the person acting in his capacity as a law-enforcement officer is presented with a valid judicial warrant or judicial subpoena that authorizes such enforcement; or </a:t>
            </a:r>
          </a:p>
          <a:p>
            <a:pPr marL="457200" lvl="1" indent="0">
              <a:buNone/>
            </a:pPr>
            <a:r>
              <a:rPr lang="en-US" sz="2800" dirty="0"/>
              <a:t>(iii) to the transfer of custody of an adult convicted of certain violent felonies from a state, local, or regional correctional facility upon such correctional facility's receipt of a federal immigration detainer. </a:t>
            </a:r>
          </a:p>
          <a:p>
            <a:r>
              <a:rPr lang="en-US" sz="2800" dirty="0"/>
              <a:t>Nothing in this section shall be construed to prohibit the Director of the Department of Corrections, a sheriff, or a jail superintendent, upon receipt of a federal immigration detainer from U.S. Immigration and Customs Enforcement, from transferring custody of an adult as authorized by § 53.1-220.2.</a:t>
            </a:r>
          </a:p>
        </p:txBody>
      </p:sp>
    </p:spTree>
    <p:extLst>
      <p:ext uri="{BB962C8B-B14F-4D97-AF65-F5344CB8AC3E}">
        <p14:creationId xmlns:p14="http://schemas.microsoft.com/office/powerpoint/2010/main" val="401021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2C97-B706-00DA-FCB2-CE49AFAEE2F6}"/>
              </a:ext>
            </a:extLst>
          </p:cNvPr>
          <p:cNvSpPr>
            <a:spLocks noGrp="1"/>
          </p:cNvSpPr>
          <p:nvPr>
            <p:ph type="title"/>
          </p:nvPr>
        </p:nvSpPr>
        <p:spPr/>
        <p:txBody>
          <a:bodyPr/>
          <a:lstStyle/>
          <a:p>
            <a:r>
              <a:rPr lang="en-US" dirty="0"/>
              <a:t>Ch. 1131/1132: </a:t>
            </a:r>
            <a:br>
              <a:rPr lang="en-US" dirty="0"/>
            </a:br>
            <a:r>
              <a:rPr lang="en-US" dirty="0"/>
              <a:t>Law Enforcement Facial Coverings</a:t>
            </a:r>
          </a:p>
        </p:txBody>
      </p:sp>
      <p:sp>
        <p:nvSpPr>
          <p:cNvPr id="3" name="Content Placeholder 2">
            <a:extLst>
              <a:ext uri="{FF2B5EF4-FFF2-40B4-BE49-F238E27FC236}">
                <a16:creationId xmlns:a16="http://schemas.microsoft.com/office/drawing/2014/main" id="{8D3EE1BE-6B3E-B288-A7F7-AE3404BDD0EC}"/>
              </a:ext>
            </a:extLst>
          </p:cNvPr>
          <p:cNvSpPr>
            <a:spLocks noGrp="1"/>
          </p:cNvSpPr>
          <p:nvPr>
            <p:ph idx="1"/>
          </p:nvPr>
        </p:nvSpPr>
        <p:spPr/>
        <p:txBody>
          <a:bodyPr/>
          <a:lstStyle/>
          <a:p>
            <a:r>
              <a:rPr lang="en-US" sz="3000" dirty="0"/>
              <a:t>Creates new Class 1 Misdemeanor, § 19.2-83.6:1, for a law-enforcement officer who wears a facial covering that conceals, obscures, or otherwise covers his face while such law-enforcement officer is engaged in the performance of his official duties.</a:t>
            </a:r>
          </a:p>
          <a:p>
            <a:r>
              <a:rPr lang="en-US" sz="3000" dirty="0"/>
              <a:t>"Law-enforcement agency" means any agency or department responsible for the prevention and detection of crime and the enforcement of the penal, traffic, or highway laws of the Commonwealth.</a:t>
            </a:r>
          </a:p>
          <a:p>
            <a:r>
              <a:rPr lang="en-US" sz="3000" dirty="0"/>
              <a:t>"Law-enforcement officer" means (</a:t>
            </a:r>
            <a:r>
              <a:rPr lang="en-US" sz="3000" dirty="0" err="1"/>
              <a:t>i</a:t>
            </a:r>
            <a:r>
              <a:rPr lang="en-US" sz="3000" dirty="0"/>
              <a:t>) the same as that term is defined in § 9.1-101 and (ii) any full-time or part-time employee of a federal law-enforcement agency.</a:t>
            </a:r>
          </a:p>
        </p:txBody>
      </p:sp>
    </p:spTree>
    <p:extLst>
      <p:ext uri="{BB962C8B-B14F-4D97-AF65-F5344CB8AC3E}">
        <p14:creationId xmlns:p14="http://schemas.microsoft.com/office/powerpoint/2010/main" val="13377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BE9F-9CD1-5415-9359-F62C04A1142D}"/>
              </a:ext>
            </a:extLst>
          </p:cNvPr>
          <p:cNvSpPr>
            <a:spLocks noGrp="1"/>
          </p:cNvSpPr>
          <p:nvPr>
            <p:ph type="title"/>
          </p:nvPr>
        </p:nvSpPr>
        <p:spPr/>
        <p:txBody>
          <a:bodyPr/>
          <a:lstStyle/>
          <a:p>
            <a:r>
              <a:rPr lang="en-US" dirty="0"/>
              <a:t>“Facial Coverings”</a:t>
            </a:r>
          </a:p>
        </p:txBody>
      </p:sp>
      <p:sp>
        <p:nvSpPr>
          <p:cNvPr id="3" name="Content Placeholder 2">
            <a:extLst>
              <a:ext uri="{FF2B5EF4-FFF2-40B4-BE49-F238E27FC236}">
                <a16:creationId xmlns:a16="http://schemas.microsoft.com/office/drawing/2014/main" id="{53805309-CB80-3F26-698E-6EABE07A74CD}"/>
              </a:ext>
            </a:extLst>
          </p:cNvPr>
          <p:cNvSpPr>
            <a:spLocks noGrp="1"/>
          </p:cNvSpPr>
          <p:nvPr>
            <p:ph idx="1"/>
          </p:nvPr>
        </p:nvSpPr>
        <p:spPr>
          <a:xfrm>
            <a:off x="891250" y="1828800"/>
            <a:ext cx="10691149" cy="5029200"/>
          </a:xfrm>
        </p:spPr>
        <p:txBody>
          <a:bodyPr/>
          <a:lstStyle/>
          <a:p>
            <a:r>
              <a:rPr lang="en-US" dirty="0"/>
              <a:t>"Facial covering" means any opaque mask, garment, helmet, headgear, or other item or device whereby a substantial portion of the face is hidden or covered to conceal the identity of the wearer, including a balaclava, tactical mask, gator, ski mask, or other similar face-shielding item or device. </a:t>
            </a:r>
          </a:p>
          <a:p>
            <a:r>
              <a:rPr lang="en-US" dirty="0"/>
              <a:t>"Facial covering" does not include sunglasses or prescription eyewear, provided that such sunglasses or eyewear does not otherwise conceal a substantial portion of the wearer's face.</a:t>
            </a:r>
          </a:p>
        </p:txBody>
      </p:sp>
    </p:spTree>
    <p:extLst>
      <p:ext uri="{BB962C8B-B14F-4D97-AF65-F5344CB8AC3E}">
        <p14:creationId xmlns:p14="http://schemas.microsoft.com/office/powerpoint/2010/main" val="226657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CD222-E1EF-7F28-157B-E9CC3045493F}"/>
              </a:ext>
            </a:extLst>
          </p:cNvPr>
          <p:cNvSpPr>
            <a:spLocks noGrp="1"/>
          </p:cNvSpPr>
          <p:nvPr>
            <p:ph type="title"/>
          </p:nvPr>
        </p:nvSpPr>
        <p:spPr>
          <a:xfrm>
            <a:off x="609600" y="334122"/>
            <a:ext cx="10972800" cy="1508127"/>
          </a:xfrm>
        </p:spPr>
        <p:txBody>
          <a:bodyPr/>
          <a:lstStyle/>
          <a:p>
            <a:r>
              <a:rPr lang="en-US" dirty="0"/>
              <a:t>Punishment and Overall Exception</a:t>
            </a:r>
          </a:p>
        </p:txBody>
      </p:sp>
      <p:sp>
        <p:nvSpPr>
          <p:cNvPr id="3" name="Content Placeholder 2">
            <a:extLst>
              <a:ext uri="{FF2B5EF4-FFF2-40B4-BE49-F238E27FC236}">
                <a16:creationId xmlns:a16="http://schemas.microsoft.com/office/drawing/2014/main" id="{B79AEFB4-42E3-B491-B63E-68D3C3CBFF30}"/>
              </a:ext>
            </a:extLst>
          </p:cNvPr>
          <p:cNvSpPr>
            <a:spLocks noGrp="1"/>
          </p:cNvSpPr>
          <p:nvPr>
            <p:ph idx="1"/>
          </p:nvPr>
        </p:nvSpPr>
        <p:spPr>
          <a:xfrm>
            <a:off x="717630" y="2002420"/>
            <a:ext cx="10864770" cy="4855580"/>
          </a:xfrm>
        </p:spPr>
        <p:txBody>
          <a:bodyPr/>
          <a:lstStyle/>
          <a:p>
            <a:r>
              <a:rPr lang="en-US" dirty="0"/>
              <a:t>A law-enforcement officer who violates the provisions of this section is guilty of a Class 1 misdemeanor -</a:t>
            </a:r>
          </a:p>
          <a:p>
            <a:r>
              <a:rPr lang="en-US" dirty="0"/>
              <a:t>UNLESS the law-enforcement agency that employs such law-enforcement officer has adopted and established a written policy for the use of facial coverings, using as guidance the model policy established by the Department of Criminal Justice Services under §9.1-102.</a:t>
            </a:r>
          </a:p>
        </p:txBody>
      </p:sp>
    </p:spTree>
    <p:extLst>
      <p:ext uri="{BB962C8B-B14F-4D97-AF65-F5344CB8AC3E}">
        <p14:creationId xmlns:p14="http://schemas.microsoft.com/office/powerpoint/2010/main" val="155997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22D1-F0E9-89E0-44CE-39D11572760C}"/>
              </a:ext>
            </a:extLst>
          </p:cNvPr>
          <p:cNvSpPr>
            <a:spLocks noGrp="1"/>
          </p:cNvSpPr>
          <p:nvPr>
            <p:ph type="title"/>
          </p:nvPr>
        </p:nvSpPr>
        <p:spPr/>
        <p:txBody>
          <a:bodyPr/>
          <a:lstStyle/>
          <a:p>
            <a:r>
              <a:rPr lang="en-US" dirty="0"/>
              <a:t>DCJS Model Policy</a:t>
            </a:r>
          </a:p>
        </p:txBody>
      </p:sp>
      <p:sp>
        <p:nvSpPr>
          <p:cNvPr id="3" name="Content Placeholder 2">
            <a:extLst>
              <a:ext uri="{FF2B5EF4-FFF2-40B4-BE49-F238E27FC236}">
                <a16:creationId xmlns:a16="http://schemas.microsoft.com/office/drawing/2014/main" id="{92FAC73F-AB6C-51B0-618C-3CAA75BE87FE}"/>
              </a:ext>
            </a:extLst>
          </p:cNvPr>
          <p:cNvSpPr>
            <a:spLocks noGrp="1"/>
          </p:cNvSpPr>
          <p:nvPr>
            <p:ph idx="1"/>
          </p:nvPr>
        </p:nvSpPr>
        <p:spPr/>
        <p:txBody>
          <a:bodyPr/>
          <a:lstStyle/>
          <a:p>
            <a:r>
              <a:rPr lang="en-US" sz="2900" dirty="0"/>
              <a:t>Bill requires DCJS to establish a model policy for law-enforcement agencies on the wearing of facial coverings as defined in § 19.2-83.6:1 by law-enforcement officers while such officers are engaged in the performance of their official duties. </a:t>
            </a:r>
          </a:p>
          <a:p>
            <a:r>
              <a:rPr lang="en-US" sz="2900" dirty="0"/>
              <a:t>Such model policy shall include a statement that (</a:t>
            </a:r>
            <a:r>
              <a:rPr lang="en-US" sz="2900" dirty="0" err="1"/>
              <a:t>i</a:t>
            </a:r>
            <a:r>
              <a:rPr lang="en-US" sz="2900" dirty="0"/>
              <a:t>) no law-enforcement officer shall and (ii) no supervising officer of a law-enforcement agency shall allow a subordinate law-enforcement officer to wear a facial covering as defined in §19.2-83.6:1 while engaged in the performance of his official duties. </a:t>
            </a:r>
          </a:p>
          <a:p>
            <a:r>
              <a:rPr lang="en-US" sz="2900" dirty="0"/>
              <a:t>Such model policy shall also include exemptions from the prohibition on wearing such facial coverings “consistent with” § 19.2-83.6:1(C). </a:t>
            </a:r>
          </a:p>
        </p:txBody>
      </p:sp>
    </p:spTree>
    <p:extLst>
      <p:ext uri="{BB962C8B-B14F-4D97-AF65-F5344CB8AC3E}">
        <p14:creationId xmlns:p14="http://schemas.microsoft.com/office/powerpoint/2010/main" val="381354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3362-9626-9EAA-14A7-AEFAB1A4CCB8}"/>
              </a:ext>
            </a:extLst>
          </p:cNvPr>
          <p:cNvSpPr>
            <a:spLocks noGrp="1"/>
          </p:cNvSpPr>
          <p:nvPr>
            <p:ph type="title"/>
          </p:nvPr>
        </p:nvSpPr>
        <p:spPr/>
        <p:txBody>
          <a:bodyPr/>
          <a:lstStyle/>
          <a:p>
            <a:r>
              <a:rPr lang="en-US" dirty="0"/>
              <a:t>Exceptions: May Wear</a:t>
            </a:r>
            <a:br>
              <a:rPr lang="en-US" dirty="0"/>
            </a:br>
            <a:r>
              <a:rPr lang="en-US" dirty="0"/>
              <a:t>while in the performance of LEO duties</a:t>
            </a:r>
          </a:p>
        </p:txBody>
      </p:sp>
      <p:sp>
        <p:nvSpPr>
          <p:cNvPr id="3" name="Content Placeholder 2">
            <a:extLst>
              <a:ext uri="{FF2B5EF4-FFF2-40B4-BE49-F238E27FC236}">
                <a16:creationId xmlns:a16="http://schemas.microsoft.com/office/drawing/2014/main" id="{2B8C20F1-DC77-04FE-F44C-B0813A230EC7}"/>
              </a:ext>
            </a:extLst>
          </p:cNvPr>
          <p:cNvSpPr>
            <a:spLocks noGrp="1"/>
          </p:cNvSpPr>
          <p:nvPr>
            <p:ph idx="1"/>
          </p:nvPr>
        </p:nvSpPr>
        <p:spPr/>
        <p:txBody>
          <a:bodyPr/>
          <a:lstStyle/>
          <a:p>
            <a:pPr marL="514350" indent="-514350">
              <a:buFont typeface="+mj-lt"/>
              <a:buAutoNum type="arabicPeriod"/>
            </a:pPr>
            <a:r>
              <a:rPr lang="en-US" sz="2800" dirty="0"/>
              <a:t>A translucent face shield or clear mask, provided that such face shield or mask does not conceal the wearer's identity;</a:t>
            </a:r>
          </a:p>
          <a:p>
            <a:pPr marL="514350" indent="-514350">
              <a:buFont typeface="+mj-lt"/>
              <a:buAutoNum type="arabicPeriod"/>
            </a:pPr>
            <a:r>
              <a:rPr lang="en-US" sz="2800" dirty="0"/>
              <a:t>An N95 medical mask or surgical mask to protect against the transmission of disease or infection;</a:t>
            </a:r>
          </a:p>
          <a:p>
            <a:pPr marL="514350" indent="-514350">
              <a:buFont typeface="+mj-lt"/>
              <a:buAutoNum type="arabicPeriod"/>
            </a:pPr>
            <a:r>
              <a:rPr lang="en-US" sz="2800" dirty="0"/>
              <a:t>A mask, helmet, or other device necessary to protect against exposure to any toxin, gas, smoke, severe weather conditions that present a threat to health and safety, such as during the period for which a cold weather advisory has been issued for the area by the National Weather Service, or other hazardous or harmful environmental condition, including a respirator or self-contained breathing apparatus;</a:t>
            </a:r>
          </a:p>
          <a:p>
            <a:pPr marL="514350" indent="-514350">
              <a:buFont typeface="+mj-lt"/>
              <a:buAutoNum type="arabicPeriod"/>
            </a:pPr>
            <a:r>
              <a:rPr lang="en-US" sz="2800" dirty="0"/>
              <a:t>A mask, helmet, or other device necessary for underwater use;</a:t>
            </a:r>
          </a:p>
          <a:p>
            <a:endParaRPr lang="en-US" dirty="0"/>
          </a:p>
        </p:txBody>
      </p:sp>
    </p:spTree>
    <p:extLst>
      <p:ext uri="{BB962C8B-B14F-4D97-AF65-F5344CB8AC3E}">
        <p14:creationId xmlns:p14="http://schemas.microsoft.com/office/powerpoint/2010/main" val="199208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2A0C6-0C8D-EEA1-1A31-E72A28599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E4B06-2366-6A0E-3332-4BDA979307A9}"/>
              </a:ext>
            </a:extLst>
          </p:cNvPr>
          <p:cNvSpPr>
            <a:spLocks noGrp="1"/>
          </p:cNvSpPr>
          <p:nvPr>
            <p:ph type="title"/>
          </p:nvPr>
        </p:nvSpPr>
        <p:spPr/>
        <p:txBody>
          <a:bodyPr/>
          <a:lstStyle/>
          <a:p>
            <a:r>
              <a:rPr lang="en-US" dirty="0"/>
              <a:t>Exceptions (</a:t>
            </a:r>
            <a:r>
              <a:rPr lang="en-US" dirty="0" err="1"/>
              <a:t>con’d</a:t>
            </a:r>
            <a:r>
              <a:rPr lang="en-US" dirty="0"/>
              <a:t>): May wear</a:t>
            </a:r>
            <a:br>
              <a:rPr lang="en-US" dirty="0"/>
            </a:br>
            <a:r>
              <a:rPr lang="en-US" dirty="0"/>
              <a:t>while in the performance of LEO duties</a:t>
            </a:r>
          </a:p>
        </p:txBody>
      </p:sp>
      <p:sp>
        <p:nvSpPr>
          <p:cNvPr id="3" name="Content Placeholder 2">
            <a:extLst>
              <a:ext uri="{FF2B5EF4-FFF2-40B4-BE49-F238E27FC236}">
                <a16:creationId xmlns:a16="http://schemas.microsoft.com/office/drawing/2014/main" id="{9FA91361-E395-2CF3-6EF9-D4871950E8CE}"/>
              </a:ext>
            </a:extLst>
          </p:cNvPr>
          <p:cNvSpPr>
            <a:spLocks noGrp="1"/>
          </p:cNvSpPr>
          <p:nvPr>
            <p:ph idx="1"/>
          </p:nvPr>
        </p:nvSpPr>
        <p:spPr>
          <a:xfrm>
            <a:off x="609600" y="1600200"/>
            <a:ext cx="11451220" cy="5257800"/>
          </a:xfrm>
        </p:spPr>
        <p:txBody>
          <a:bodyPr/>
          <a:lstStyle/>
          <a:p>
            <a:pPr marL="514350" indent="-514350">
              <a:buFont typeface="+mj-lt"/>
              <a:buAutoNum type="arabicPeriod" startAt="5"/>
            </a:pPr>
            <a:r>
              <a:rPr lang="en-US" sz="2600" dirty="0"/>
              <a:t>A motorcycle helmet, or, when agency policy determines, other facial covering when a law-enforcement officer is utilizing a motorcycle or other vehicle that requires a helmet for safety, provided that the law-enforcement officer lowers or removes such facial covering to expose the law-enforcement officer's face before he engages with another person;</a:t>
            </a:r>
          </a:p>
          <a:p>
            <a:pPr marL="514350" indent="-514350">
              <a:buFont typeface="+mj-lt"/>
              <a:buAutoNum type="arabicPeriod" startAt="5"/>
            </a:pPr>
            <a:r>
              <a:rPr lang="en-US" sz="2600" dirty="0"/>
              <a:t>Protective eyewear necessary for protection against retinal weapons, including lasers;</a:t>
            </a:r>
          </a:p>
          <a:p>
            <a:pPr marL="514350" indent="-514350">
              <a:buFont typeface="+mj-lt"/>
              <a:buAutoNum type="arabicPeriod" startAt="5"/>
            </a:pPr>
            <a:r>
              <a:rPr lang="en-US" sz="2600" dirty="0"/>
              <a:t>A facial covering used by any law-enforcement officer assigned to a special weapons and tactics (SWAT) team or other specialized tactical team or unit while engaged in the performance of official SWAT team duties; or</a:t>
            </a:r>
          </a:p>
          <a:p>
            <a:pPr marL="514350" indent="-514350">
              <a:buFont typeface="+mj-lt"/>
              <a:buAutoNum type="arabicPeriod" startAt="5"/>
            </a:pPr>
            <a:r>
              <a:rPr lang="en-US" sz="2600" dirty="0"/>
              <a:t>A facial covering worn by a law-enforcement officer who is assigned to an undercover, drug, gang, or surveillance unit where the protection of such law-enforcement officer's identity is necessary as determined by the law-enforcement agency overseeing such unit or other responsible law-enforcement agency.</a:t>
            </a:r>
          </a:p>
        </p:txBody>
      </p:sp>
    </p:spTree>
    <p:extLst>
      <p:ext uri="{BB962C8B-B14F-4D97-AF65-F5344CB8AC3E}">
        <p14:creationId xmlns:p14="http://schemas.microsoft.com/office/powerpoint/2010/main" val="325484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Materials</a:t>
            </a:r>
          </a:p>
        </p:txBody>
      </p:sp>
      <p:sp>
        <p:nvSpPr>
          <p:cNvPr id="3" name="Content Placeholder 2"/>
          <p:cNvSpPr>
            <a:spLocks noGrp="1"/>
          </p:cNvSpPr>
          <p:nvPr>
            <p:ph idx="1"/>
          </p:nvPr>
        </p:nvSpPr>
        <p:spPr>
          <a:xfrm>
            <a:off x="846306" y="1805651"/>
            <a:ext cx="10972800" cy="4599631"/>
          </a:xfrm>
        </p:spPr>
        <p:txBody>
          <a:bodyPr>
            <a:normAutofit/>
          </a:bodyPr>
          <a:lstStyle/>
          <a:p>
            <a:r>
              <a:rPr lang="en-US" sz="3600" dirty="0"/>
              <a:t>This PowerPoint attempts to identify the legislation from the 2026 General Assembly Regular Session that has the greatest impact on law enforcement and public safety of interest to DCJS.</a:t>
            </a:r>
          </a:p>
          <a:p>
            <a:r>
              <a:rPr lang="en-US" sz="3600" dirty="0"/>
              <a:t>Consult the </a:t>
            </a:r>
            <a:r>
              <a:rPr lang="en-US" sz="3600" i="1" dirty="0"/>
              <a:t>2026 Legislative Update Master List</a:t>
            </a:r>
            <a:r>
              <a:rPr lang="en-US" sz="3600" dirty="0"/>
              <a:t> outline for full listing of bills of interest on DCJS Website.</a:t>
            </a:r>
          </a:p>
          <a:p>
            <a:pPr lvl="1"/>
            <a:r>
              <a:rPr lang="en-US" sz="3400" dirty="0"/>
              <a:t>This presentation will NOT cover every bill on that list. </a:t>
            </a:r>
          </a:p>
        </p:txBody>
      </p:sp>
    </p:spTree>
    <p:extLst>
      <p:ext uri="{BB962C8B-B14F-4D97-AF65-F5344CB8AC3E}">
        <p14:creationId xmlns:p14="http://schemas.microsoft.com/office/powerpoint/2010/main" val="390087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8F7B-6E72-176A-CC16-0934B83D9E3D}"/>
              </a:ext>
            </a:extLst>
          </p:cNvPr>
          <p:cNvSpPr>
            <a:spLocks noGrp="1"/>
          </p:cNvSpPr>
          <p:nvPr>
            <p:ph type="title"/>
          </p:nvPr>
        </p:nvSpPr>
        <p:spPr>
          <a:xfrm>
            <a:off x="609600" y="230971"/>
            <a:ext cx="10972800" cy="1508127"/>
          </a:xfrm>
        </p:spPr>
        <p:txBody>
          <a:bodyPr/>
          <a:lstStyle/>
          <a:p>
            <a:r>
              <a:rPr lang="en-US" dirty="0"/>
              <a:t>Ch. 820: Precise Geolocation Data</a:t>
            </a:r>
          </a:p>
        </p:txBody>
      </p:sp>
      <p:sp>
        <p:nvSpPr>
          <p:cNvPr id="3" name="Content Placeholder 2">
            <a:extLst>
              <a:ext uri="{FF2B5EF4-FFF2-40B4-BE49-F238E27FC236}">
                <a16:creationId xmlns:a16="http://schemas.microsoft.com/office/drawing/2014/main" id="{F4E6FDF2-0F31-7E5A-B8B7-5DF898FA0CA6}"/>
              </a:ext>
            </a:extLst>
          </p:cNvPr>
          <p:cNvSpPr>
            <a:spLocks noGrp="1"/>
          </p:cNvSpPr>
          <p:nvPr>
            <p:ph idx="1"/>
          </p:nvPr>
        </p:nvSpPr>
        <p:spPr/>
        <p:txBody>
          <a:bodyPr/>
          <a:lstStyle/>
          <a:p>
            <a:r>
              <a:rPr lang="en-US" dirty="0"/>
              <a:t>Amends § 59.1-578 to state that a person or a business shall not ”sell or offer for sale precise geolocation data concerning a consumer.”</a:t>
            </a:r>
          </a:p>
          <a:p>
            <a:r>
              <a:rPr lang="en-US" dirty="0"/>
              <a:t>“"Precise geolocation data" means information derived from technology, including but not limited to global positioning system level latitude and longitude coordinates or other mechanisms, that directly identifies the specific location of a natural person with precision and accuracy within a radius of 1,750 feet. </a:t>
            </a:r>
          </a:p>
          <a:p>
            <a:r>
              <a:rPr lang="en-US" dirty="0"/>
              <a:t>"Precise geolocation data" does not include the content of communications or any data generated by or connected to advanced utility metering infrastructure systems or equipment for use by a utility.”</a:t>
            </a:r>
          </a:p>
        </p:txBody>
      </p:sp>
    </p:spTree>
    <p:extLst>
      <p:ext uri="{BB962C8B-B14F-4D97-AF65-F5344CB8AC3E}">
        <p14:creationId xmlns:p14="http://schemas.microsoft.com/office/powerpoint/2010/main" val="124392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420B8-EE52-D4A2-AB33-BEB86E61A15F}"/>
              </a:ext>
            </a:extLst>
          </p:cNvPr>
          <p:cNvSpPr>
            <a:spLocks noGrp="1"/>
          </p:cNvSpPr>
          <p:nvPr>
            <p:ph type="title"/>
          </p:nvPr>
        </p:nvSpPr>
        <p:spPr/>
        <p:txBody>
          <a:bodyPr/>
          <a:lstStyle/>
          <a:p>
            <a:r>
              <a:rPr lang="en-US" dirty="0"/>
              <a:t>Ch. Ch. 1131/1132: Law Enforcement Badge/Insignia/Name/Identifier</a:t>
            </a:r>
          </a:p>
        </p:txBody>
      </p:sp>
      <p:sp>
        <p:nvSpPr>
          <p:cNvPr id="3" name="Content Placeholder 2">
            <a:extLst>
              <a:ext uri="{FF2B5EF4-FFF2-40B4-BE49-F238E27FC236}">
                <a16:creationId xmlns:a16="http://schemas.microsoft.com/office/drawing/2014/main" id="{2871716B-8AE6-5DA4-F66C-65976D285251}"/>
              </a:ext>
            </a:extLst>
          </p:cNvPr>
          <p:cNvSpPr>
            <a:spLocks noGrp="1"/>
          </p:cNvSpPr>
          <p:nvPr>
            <p:ph idx="1"/>
          </p:nvPr>
        </p:nvSpPr>
        <p:spPr/>
        <p:txBody>
          <a:bodyPr/>
          <a:lstStyle/>
          <a:p>
            <a:r>
              <a:rPr lang="en-US" sz="3000" dirty="0"/>
              <a:t>Also creates new Class 1 Misdemeanor, § 19.2-83.6:1(D):</a:t>
            </a:r>
          </a:p>
          <a:p>
            <a:r>
              <a:rPr lang="en-US" sz="3000" dirty="0"/>
              <a:t>Except as otherwise provided by this section, a law-enforcement officer, while engaged in the performance of his official duties, shall visibly display:</a:t>
            </a:r>
          </a:p>
          <a:p>
            <a:pPr marL="457200" lvl="1" indent="0">
              <a:buNone/>
            </a:pPr>
            <a:r>
              <a:rPr lang="en-US" sz="3000" dirty="0"/>
              <a:t>(</a:t>
            </a:r>
            <a:r>
              <a:rPr lang="en-US" sz="3000" dirty="0" err="1"/>
              <a:t>i</a:t>
            </a:r>
            <a:r>
              <a:rPr lang="en-US" sz="3000" dirty="0"/>
              <a:t>) a badge or insignia bearing such law-enforcement officer's name or other individual identifier unique to that particular law-enforcement officer and </a:t>
            </a:r>
          </a:p>
          <a:p>
            <a:pPr marL="457200" lvl="1" indent="0">
              <a:buNone/>
            </a:pPr>
            <a:r>
              <a:rPr lang="en-US" sz="3000" dirty="0"/>
              <a:t>(ii) the name of the law-enforcement agency that employs such law-enforcement officer.</a:t>
            </a:r>
          </a:p>
          <a:p>
            <a:r>
              <a:rPr lang="en-US" sz="3000" dirty="0"/>
              <a:t>This offense has the same overall exception for officers working for an agency that has adopted DCJS model policy. </a:t>
            </a:r>
          </a:p>
          <a:p>
            <a:pPr marL="457200" lvl="1" indent="0">
              <a:buNone/>
            </a:pPr>
            <a:endParaRPr lang="en-US" dirty="0"/>
          </a:p>
        </p:txBody>
      </p:sp>
    </p:spTree>
    <p:extLst>
      <p:ext uri="{BB962C8B-B14F-4D97-AF65-F5344CB8AC3E}">
        <p14:creationId xmlns:p14="http://schemas.microsoft.com/office/powerpoint/2010/main" val="321343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B1EB-D9D3-DB7B-ABB1-91E76989E643}"/>
              </a:ext>
            </a:extLst>
          </p:cNvPr>
          <p:cNvSpPr>
            <a:spLocks noGrp="1"/>
          </p:cNvSpPr>
          <p:nvPr>
            <p:ph type="title"/>
          </p:nvPr>
        </p:nvSpPr>
        <p:spPr>
          <a:xfrm>
            <a:off x="609600" y="323568"/>
            <a:ext cx="10972800" cy="1508127"/>
          </a:xfrm>
        </p:spPr>
        <p:txBody>
          <a:bodyPr/>
          <a:lstStyle/>
          <a:p>
            <a:r>
              <a:rPr lang="en-US" dirty="0"/>
              <a:t>Governor’s Exception: Budget Amendment #7</a:t>
            </a:r>
          </a:p>
        </p:txBody>
      </p:sp>
      <p:sp>
        <p:nvSpPr>
          <p:cNvPr id="3" name="Content Placeholder 2">
            <a:extLst>
              <a:ext uri="{FF2B5EF4-FFF2-40B4-BE49-F238E27FC236}">
                <a16:creationId xmlns:a16="http://schemas.microsoft.com/office/drawing/2014/main" id="{4C24EDE4-6B1C-BE22-EA4F-C4416AC2E2D8}"/>
              </a:ext>
            </a:extLst>
          </p:cNvPr>
          <p:cNvSpPr>
            <a:spLocks noGrp="1"/>
          </p:cNvSpPr>
          <p:nvPr>
            <p:ph idx="1"/>
          </p:nvPr>
        </p:nvSpPr>
        <p:spPr/>
        <p:txBody>
          <a:bodyPr/>
          <a:lstStyle/>
          <a:p>
            <a:r>
              <a:rPr lang="en-US" dirty="0"/>
              <a:t>“L. Notwithstanding § 19.2-83.6:1 of the Code of Virginia, any law enforcement officer engaged in (</a:t>
            </a:r>
            <a:r>
              <a:rPr lang="en-US" dirty="0" err="1"/>
              <a:t>i</a:t>
            </a:r>
            <a:r>
              <a:rPr lang="en-US" dirty="0"/>
              <a:t>) special weapons and tactics (SWAT) teams or other specialized tactical teams or units while engaged in the performance of official SWAT team duties, or (ii) undercover, drug, gang, executive protection, or surveillance units where protection of such law-enforcement officers’ identities is necessary, is exempt from subsection D of § 19.2-83.6:1 of the Code of Virginia.”</a:t>
            </a:r>
          </a:p>
          <a:p>
            <a:r>
              <a:rPr lang="en-US" dirty="0"/>
              <a:t>Adopted by General Assembly June 29, 2026</a:t>
            </a:r>
          </a:p>
        </p:txBody>
      </p:sp>
    </p:spTree>
    <p:extLst>
      <p:ext uri="{BB962C8B-B14F-4D97-AF65-F5344CB8AC3E}">
        <p14:creationId xmlns:p14="http://schemas.microsoft.com/office/powerpoint/2010/main" val="225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A2E4-2100-4E63-DD62-59D0E89702F7}"/>
              </a:ext>
            </a:extLst>
          </p:cNvPr>
          <p:cNvSpPr>
            <a:spLocks noGrp="1"/>
          </p:cNvSpPr>
          <p:nvPr>
            <p:ph type="title"/>
          </p:nvPr>
        </p:nvSpPr>
        <p:spPr/>
        <p:txBody>
          <a:bodyPr/>
          <a:lstStyle/>
          <a:p>
            <a:r>
              <a:rPr lang="en-US" dirty="0"/>
              <a:t>Overall Exemption</a:t>
            </a:r>
          </a:p>
        </p:txBody>
      </p:sp>
      <p:sp>
        <p:nvSpPr>
          <p:cNvPr id="3" name="Content Placeholder 2">
            <a:extLst>
              <a:ext uri="{FF2B5EF4-FFF2-40B4-BE49-F238E27FC236}">
                <a16:creationId xmlns:a16="http://schemas.microsoft.com/office/drawing/2014/main" id="{D1E3AAC4-3FFC-2DF0-3B8F-972AD9C3511C}"/>
              </a:ext>
            </a:extLst>
          </p:cNvPr>
          <p:cNvSpPr>
            <a:spLocks noGrp="1"/>
          </p:cNvSpPr>
          <p:nvPr>
            <p:ph idx="1"/>
          </p:nvPr>
        </p:nvSpPr>
        <p:spPr>
          <a:xfrm>
            <a:off x="726140" y="1909482"/>
            <a:ext cx="10856259" cy="4948518"/>
          </a:xfrm>
        </p:spPr>
        <p:txBody>
          <a:bodyPr/>
          <a:lstStyle/>
          <a:p>
            <a:r>
              <a:rPr lang="en-US" dirty="0"/>
              <a:t>A law-enforcement officer shall be deemed in compliance with this section if the law-enforcement agency that employs such law-enforcement officer has adopted and established a written policy for the use of facial coverings, using as guidance the model policy established by the Department of Criminal Justice Services under § 9.1-102, and if such law-enforcement officer acts in good faith in accordance with such applicable policy.</a:t>
            </a:r>
          </a:p>
        </p:txBody>
      </p:sp>
    </p:spTree>
    <p:extLst>
      <p:ext uri="{BB962C8B-B14F-4D97-AF65-F5344CB8AC3E}">
        <p14:creationId xmlns:p14="http://schemas.microsoft.com/office/powerpoint/2010/main" val="305032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A00C2-281B-02BA-82A0-8FAC460578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32A20F-9F00-A0B6-98A7-6B4ADDE5D1FA}"/>
              </a:ext>
            </a:extLst>
          </p:cNvPr>
          <p:cNvSpPr>
            <a:spLocks noGrp="1"/>
          </p:cNvSpPr>
          <p:nvPr>
            <p:ph type="title"/>
          </p:nvPr>
        </p:nvSpPr>
        <p:spPr/>
        <p:txBody>
          <a:bodyPr/>
          <a:lstStyle/>
          <a:p>
            <a:r>
              <a:rPr lang="en-US" dirty="0"/>
              <a:t>Ch. 1132: </a:t>
            </a:r>
            <a:br>
              <a:rPr lang="en-US" dirty="0"/>
            </a:br>
            <a:r>
              <a:rPr lang="en-US" dirty="0"/>
              <a:t>LEO Facial Coverings – Civil Lawsuit</a:t>
            </a:r>
          </a:p>
        </p:txBody>
      </p:sp>
      <p:sp>
        <p:nvSpPr>
          <p:cNvPr id="3" name="Content Placeholder 2">
            <a:extLst>
              <a:ext uri="{FF2B5EF4-FFF2-40B4-BE49-F238E27FC236}">
                <a16:creationId xmlns:a16="http://schemas.microsoft.com/office/drawing/2014/main" id="{11B305E6-2286-CE62-BF00-3B8DFD2AD83F}"/>
              </a:ext>
            </a:extLst>
          </p:cNvPr>
          <p:cNvSpPr>
            <a:spLocks noGrp="1"/>
          </p:cNvSpPr>
          <p:nvPr>
            <p:ph idx="1"/>
          </p:nvPr>
        </p:nvSpPr>
        <p:spPr/>
        <p:txBody>
          <a:bodyPr/>
          <a:lstStyle/>
          <a:p>
            <a:r>
              <a:rPr lang="en-US" dirty="0"/>
              <a:t>Bill also creates new civil lawsuit, § 8.01-42.7, for any person injured as a result of the tortious conduct of a law-enforcement officer who knowingly and intentionally wears a facial covering in violation of § 19.2-83.6:1, whether or not such law-enforcement officer has been charged with or convicted of the alleged violation. </a:t>
            </a:r>
          </a:p>
          <a:p>
            <a:r>
              <a:rPr lang="en-US" dirty="0"/>
              <a:t>Allows plaintiff to recover actual damages or $10,000, whichever is greater, including reasonable attorney fees and costs.</a:t>
            </a:r>
          </a:p>
          <a:p>
            <a:r>
              <a:rPr lang="en-US" dirty="0"/>
              <a:t>NOTE: Under this particular new section, "Law-enforcement officer" specifically means a federal law-enforcement officer.</a:t>
            </a:r>
          </a:p>
        </p:txBody>
      </p:sp>
    </p:spTree>
    <p:extLst>
      <p:ext uri="{BB962C8B-B14F-4D97-AF65-F5344CB8AC3E}">
        <p14:creationId xmlns:p14="http://schemas.microsoft.com/office/powerpoint/2010/main" val="327721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9B5C0-5595-7B49-96C0-844B98C4BF82}"/>
              </a:ext>
            </a:extLst>
          </p:cNvPr>
          <p:cNvSpPr>
            <a:spLocks noGrp="1"/>
          </p:cNvSpPr>
          <p:nvPr>
            <p:ph type="title" idx="4294967295"/>
          </p:nvPr>
        </p:nvSpPr>
        <p:spPr>
          <a:xfrm>
            <a:off x="1625600" y="4287520"/>
            <a:ext cx="9631680" cy="1197928"/>
          </a:xfrm>
        </p:spPr>
        <p:txBody>
          <a:bodyPr/>
          <a:lstStyle/>
          <a:p>
            <a:pPr algn="l"/>
            <a:r>
              <a:rPr lang="en-US" b="1" dirty="0"/>
              <a:t>Law Enforcement Procedural Guarantees and Regulations</a:t>
            </a:r>
          </a:p>
        </p:txBody>
      </p:sp>
    </p:spTree>
    <p:extLst>
      <p:ext uri="{BB962C8B-B14F-4D97-AF65-F5344CB8AC3E}">
        <p14:creationId xmlns:p14="http://schemas.microsoft.com/office/powerpoint/2010/main" val="2651385632"/>
      </p:ext>
    </p:extLst>
  </p:cSld>
  <p:clrMapOvr>
    <a:masterClrMapping/>
  </p:clrMapOvr>
  <p:transition spd="med"/>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CFCF2-C6A4-B260-B35D-9A9521516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827E8E-1CF4-F075-73FE-1E2FCA2B07AE}"/>
              </a:ext>
            </a:extLst>
          </p:cNvPr>
          <p:cNvSpPr>
            <a:spLocks noGrp="1"/>
          </p:cNvSpPr>
          <p:nvPr>
            <p:ph type="title"/>
          </p:nvPr>
        </p:nvSpPr>
        <p:spPr/>
        <p:txBody>
          <a:bodyPr/>
          <a:lstStyle/>
          <a:p>
            <a:r>
              <a:rPr lang="en-US" dirty="0"/>
              <a:t>Ch. 78/79:  Local Housing Grants</a:t>
            </a:r>
          </a:p>
        </p:txBody>
      </p:sp>
      <p:sp>
        <p:nvSpPr>
          <p:cNvPr id="3" name="Content Placeholder 2">
            <a:extLst>
              <a:ext uri="{FF2B5EF4-FFF2-40B4-BE49-F238E27FC236}">
                <a16:creationId xmlns:a16="http://schemas.microsoft.com/office/drawing/2014/main" id="{1D59FDD1-60C1-E78D-4C25-A680D06D45CF}"/>
              </a:ext>
            </a:extLst>
          </p:cNvPr>
          <p:cNvSpPr>
            <a:spLocks noGrp="1"/>
          </p:cNvSpPr>
          <p:nvPr>
            <p:ph idx="1"/>
          </p:nvPr>
        </p:nvSpPr>
        <p:spPr>
          <a:xfrm>
            <a:off x="609600" y="1847526"/>
            <a:ext cx="11380631" cy="5257800"/>
          </a:xfrm>
        </p:spPr>
        <p:txBody>
          <a:bodyPr/>
          <a:lstStyle/>
          <a:p>
            <a:r>
              <a:rPr lang="en-US" sz="3000" dirty="0"/>
              <a:t>Eliminates the maximum amount a locality may provide to employees of the locality, employees of the school board, and employees of constitutional officers for homeownership grants to purchase primary residences in the locality. </a:t>
            </a:r>
          </a:p>
          <a:p>
            <a:r>
              <a:rPr lang="en-US" sz="3000" dirty="0"/>
              <a:t>The bill also eliminates the requirement that such grants adhere to the Virginia Housing and Development Authority regional sales price and household income limitation guidelines. </a:t>
            </a:r>
          </a:p>
          <a:p>
            <a:r>
              <a:rPr lang="en-US" sz="3000" dirty="0"/>
              <a:t>Current law imposes a maximum grant amount of $25,000 for individual grants per employee, as well as a maximum lifetime cumulative amount of $25,000 per employee. </a:t>
            </a:r>
          </a:p>
        </p:txBody>
      </p:sp>
    </p:spTree>
    <p:extLst>
      <p:ext uri="{BB962C8B-B14F-4D97-AF65-F5344CB8AC3E}">
        <p14:creationId xmlns:p14="http://schemas.microsoft.com/office/powerpoint/2010/main" val="319494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9582-CC24-411E-B771-84A290F2DB38}"/>
              </a:ext>
            </a:extLst>
          </p:cNvPr>
          <p:cNvSpPr>
            <a:spLocks noGrp="1"/>
          </p:cNvSpPr>
          <p:nvPr>
            <p:ph type="title"/>
          </p:nvPr>
        </p:nvSpPr>
        <p:spPr>
          <a:xfrm>
            <a:off x="609600" y="193675"/>
            <a:ext cx="10972800" cy="1508127"/>
          </a:xfrm>
        </p:spPr>
        <p:txBody>
          <a:bodyPr/>
          <a:lstStyle/>
          <a:p>
            <a:r>
              <a:rPr lang="en-US" dirty="0"/>
              <a:t>Ch. 117: Fire Marshals -</a:t>
            </a:r>
            <a:br>
              <a:rPr lang="en-US" dirty="0"/>
            </a:br>
            <a:r>
              <a:rPr lang="en-US" dirty="0"/>
              <a:t>Jury Service Exemption</a:t>
            </a:r>
          </a:p>
        </p:txBody>
      </p:sp>
      <p:sp>
        <p:nvSpPr>
          <p:cNvPr id="3" name="Content Placeholder 2">
            <a:extLst>
              <a:ext uri="{FF2B5EF4-FFF2-40B4-BE49-F238E27FC236}">
                <a16:creationId xmlns:a16="http://schemas.microsoft.com/office/drawing/2014/main" id="{68E37F83-31CD-BA6B-CEED-3C6D8E1A0AEB}"/>
              </a:ext>
            </a:extLst>
          </p:cNvPr>
          <p:cNvSpPr>
            <a:spLocks noGrp="1"/>
          </p:cNvSpPr>
          <p:nvPr>
            <p:ph idx="1"/>
          </p:nvPr>
        </p:nvSpPr>
        <p:spPr>
          <a:xfrm>
            <a:off x="1139371" y="2213429"/>
            <a:ext cx="10189030" cy="4644570"/>
          </a:xfrm>
        </p:spPr>
        <p:txBody>
          <a:bodyPr/>
          <a:lstStyle/>
          <a:p>
            <a:r>
              <a:rPr lang="en-US" dirty="0"/>
              <a:t>Adds the State Fire Marshal and any officer appointed as a fire marshal to the list of persons automatically exempt from jury service under § 8.01-341.</a:t>
            </a:r>
          </a:p>
          <a:p>
            <a:r>
              <a:rPr lang="en-US" dirty="0"/>
              <a:t>Note that current law already exempts licensed, practicing attorneys, sheriffs, deputy sheriffs, state police, police in counties, cities and towns, and jail officers. </a:t>
            </a:r>
          </a:p>
          <a:p>
            <a:endParaRPr lang="en-US" dirty="0"/>
          </a:p>
        </p:txBody>
      </p:sp>
    </p:spTree>
    <p:extLst>
      <p:ext uri="{BB962C8B-B14F-4D97-AF65-F5344CB8AC3E}">
        <p14:creationId xmlns:p14="http://schemas.microsoft.com/office/powerpoint/2010/main" val="33828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1201-EBA5-63FB-3F88-60A711D24F7A}"/>
              </a:ext>
            </a:extLst>
          </p:cNvPr>
          <p:cNvSpPr>
            <a:spLocks noGrp="1"/>
          </p:cNvSpPr>
          <p:nvPr>
            <p:ph type="title"/>
          </p:nvPr>
        </p:nvSpPr>
        <p:spPr>
          <a:xfrm>
            <a:off x="1021080" y="126363"/>
            <a:ext cx="10972800" cy="1508127"/>
          </a:xfrm>
        </p:spPr>
        <p:txBody>
          <a:bodyPr/>
          <a:lstStyle/>
          <a:p>
            <a:r>
              <a:rPr lang="en-US" dirty="0"/>
              <a:t>Ch. 441: Witness Impeachment </a:t>
            </a:r>
            <a:br>
              <a:rPr lang="en-US" dirty="0"/>
            </a:br>
            <a:r>
              <a:rPr lang="en-US" dirty="0"/>
              <a:t>Evidence Designation and Review Process </a:t>
            </a:r>
          </a:p>
        </p:txBody>
      </p:sp>
      <p:sp>
        <p:nvSpPr>
          <p:cNvPr id="3" name="Content Placeholder 2">
            <a:extLst>
              <a:ext uri="{FF2B5EF4-FFF2-40B4-BE49-F238E27FC236}">
                <a16:creationId xmlns:a16="http://schemas.microsoft.com/office/drawing/2014/main" id="{584B2D39-C399-0F03-6609-67E10187B4A2}"/>
              </a:ext>
            </a:extLst>
          </p:cNvPr>
          <p:cNvSpPr>
            <a:spLocks noGrp="1"/>
          </p:cNvSpPr>
          <p:nvPr>
            <p:ph idx="1"/>
          </p:nvPr>
        </p:nvSpPr>
        <p:spPr>
          <a:xfrm>
            <a:off x="609600" y="1600200"/>
            <a:ext cx="11289030" cy="5257800"/>
          </a:xfrm>
        </p:spPr>
        <p:txBody>
          <a:bodyPr/>
          <a:lstStyle/>
          <a:p>
            <a:r>
              <a:rPr lang="en-US" dirty="0"/>
              <a:t>Creates a new Code section, § 19.2-268.4, that provides a review process when the attorney for the Commonwealth designates a law-enforcement officer as a witness with a witness impeachment evidence designation within certain time frames specified in the bill. </a:t>
            </a:r>
          </a:p>
          <a:p>
            <a:r>
              <a:rPr lang="en-US" dirty="0"/>
              <a:t>The bill defines "witness impeachment evidence designation" as a determination that is made by or a designation that is created by the attorney for the Commonwealth relating to a law-enforcement officer who has engaged in conduct that meets the requirements for disclosure in a criminal prosecution according to the Constitution of the United States for any criminal prosecution in which the officer is a participant.</a:t>
            </a:r>
          </a:p>
        </p:txBody>
      </p:sp>
    </p:spTree>
    <p:extLst>
      <p:ext uri="{BB962C8B-B14F-4D97-AF65-F5344CB8AC3E}">
        <p14:creationId xmlns:p14="http://schemas.microsoft.com/office/powerpoint/2010/main" val="141491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AFBE1-38AB-0AF9-2DE3-57980932C2BA}"/>
              </a:ext>
            </a:extLst>
          </p:cNvPr>
          <p:cNvSpPr>
            <a:spLocks noGrp="1"/>
          </p:cNvSpPr>
          <p:nvPr>
            <p:ph type="title"/>
          </p:nvPr>
        </p:nvSpPr>
        <p:spPr/>
        <p:txBody>
          <a:bodyPr/>
          <a:lstStyle/>
          <a:p>
            <a:r>
              <a:rPr lang="en-US" dirty="0"/>
              <a:t>Ch. 441 – </a:t>
            </a:r>
            <a:r>
              <a:rPr lang="en-US" dirty="0" err="1"/>
              <a:t>Con’d</a:t>
            </a:r>
            <a:endParaRPr lang="en-US" dirty="0"/>
          </a:p>
        </p:txBody>
      </p:sp>
      <p:sp>
        <p:nvSpPr>
          <p:cNvPr id="3" name="Content Placeholder 2">
            <a:extLst>
              <a:ext uri="{FF2B5EF4-FFF2-40B4-BE49-F238E27FC236}">
                <a16:creationId xmlns:a16="http://schemas.microsoft.com/office/drawing/2014/main" id="{9FCF8A20-CB1E-1A13-CCDE-1BAB1DD6E144}"/>
              </a:ext>
            </a:extLst>
          </p:cNvPr>
          <p:cNvSpPr>
            <a:spLocks noGrp="1"/>
          </p:cNvSpPr>
          <p:nvPr>
            <p:ph idx="1"/>
          </p:nvPr>
        </p:nvSpPr>
        <p:spPr>
          <a:xfrm>
            <a:off x="868680" y="1600202"/>
            <a:ext cx="10435590" cy="5257798"/>
          </a:xfrm>
        </p:spPr>
        <p:txBody>
          <a:bodyPr/>
          <a:lstStyle/>
          <a:p>
            <a:r>
              <a:rPr lang="en-US" sz="3000" dirty="0"/>
              <a:t>Under process, a law-enforcement officer designated as a witness with a witness impeachment evidence designation may, within 21 days of receipt of such notice, request to review the evidence or materials resulting in his designation by the attorney for the Commonwealth as a witness with a witness impeachment evidence designation. </a:t>
            </a:r>
          </a:p>
          <a:p>
            <a:r>
              <a:rPr lang="en-US" sz="3000" dirty="0"/>
              <a:t>If the officer files an objection, the Commonwealth Attorney shall issue a written response stating with specificity the grounds on which the law-enforcement officer was designated as a witness with a witness impeachment evidence designation or indicating that such designation is removed.</a:t>
            </a:r>
          </a:p>
          <a:p>
            <a:endParaRPr lang="en-US" sz="3000" dirty="0"/>
          </a:p>
        </p:txBody>
      </p:sp>
    </p:spTree>
    <p:extLst>
      <p:ext uri="{BB962C8B-B14F-4D97-AF65-F5344CB8AC3E}">
        <p14:creationId xmlns:p14="http://schemas.microsoft.com/office/powerpoint/2010/main" val="47943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E564-C8AD-E294-F353-244F5D7D5CC3}"/>
              </a:ext>
            </a:extLst>
          </p:cNvPr>
          <p:cNvSpPr>
            <a:spLocks noGrp="1"/>
          </p:cNvSpPr>
          <p:nvPr>
            <p:ph type="title"/>
          </p:nvPr>
        </p:nvSpPr>
        <p:spPr/>
        <p:txBody>
          <a:bodyPr/>
          <a:lstStyle/>
          <a:p>
            <a:r>
              <a:rPr lang="en-US" dirty="0"/>
              <a:t>Ch. 441 </a:t>
            </a:r>
            <a:r>
              <a:rPr lang="en-US" dirty="0" err="1"/>
              <a:t>Con’d</a:t>
            </a:r>
            <a:endParaRPr lang="en-US" dirty="0"/>
          </a:p>
        </p:txBody>
      </p:sp>
      <p:sp>
        <p:nvSpPr>
          <p:cNvPr id="3" name="Content Placeholder 2">
            <a:extLst>
              <a:ext uri="{FF2B5EF4-FFF2-40B4-BE49-F238E27FC236}">
                <a16:creationId xmlns:a16="http://schemas.microsoft.com/office/drawing/2014/main" id="{6F546077-C086-6952-C098-6DD19F324F2F}"/>
              </a:ext>
            </a:extLst>
          </p:cNvPr>
          <p:cNvSpPr>
            <a:spLocks noGrp="1"/>
          </p:cNvSpPr>
          <p:nvPr>
            <p:ph idx="1"/>
          </p:nvPr>
        </p:nvSpPr>
        <p:spPr/>
        <p:txBody>
          <a:bodyPr/>
          <a:lstStyle/>
          <a:p>
            <a:r>
              <a:rPr lang="en-US" sz="3000" dirty="0"/>
              <a:t>The bill prohibits a law-enforcement officer from being discharged, disciplined, or threatened with discharge or discipline solely due to the designation of such officer as a witness with a witness impeachment evidence designation.</a:t>
            </a:r>
          </a:p>
          <a:p>
            <a:r>
              <a:rPr lang="en-US" sz="3000" dirty="0"/>
              <a:t>This subsection shall not prohibit such agency from dismissing, suspending, demoting, or taking other disciplinary actions against a law-enforcement officer based on the underlying actions that resulted in such officer being designated as a witness with a witness impeachment evidence designation, including any conduct that meets the requirement for disclosure in a criminal prosecution according to the Constitution of the United States.</a:t>
            </a:r>
          </a:p>
          <a:p>
            <a:endParaRPr lang="en-US" sz="3000" dirty="0"/>
          </a:p>
          <a:p>
            <a:endParaRPr lang="en-US" sz="3000" dirty="0"/>
          </a:p>
          <a:p>
            <a:endParaRPr lang="en-US" sz="3000" dirty="0"/>
          </a:p>
        </p:txBody>
      </p:sp>
    </p:spTree>
    <p:extLst>
      <p:ext uri="{BB962C8B-B14F-4D97-AF65-F5344CB8AC3E}">
        <p14:creationId xmlns:p14="http://schemas.microsoft.com/office/powerpoint/2010/main" val="420705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9ECE-6F93-36B9-2496-D078505C9444}"/>
              </a:ext>
            </a:extLst>
          </p:cNvPr>
          <p:cNvSpPr>
            <a:spLocks noGrp="1"/>
          </p:cNvSpPr>
          <p:nvPr>
            <p:ph type="title"/>
          </p:nvPr>
        </p:nvSpPr>
        <p:spPr>
          <a:xfrm>
            <a:off x="763928" y="219397"/>
            <a:ext cx="10972800" cy="1508127"/>
          </a:xfrm>
        </p:spPr>
        <p:txBody>
          <a:bodyPr/>
          <a:lstStyle/>
          <a:p>
            <a:r>
              <a:rPr lang="en-US" dirty="0"/>
              <a:t>To Whom Does the </a:t>
            </a:r>
            <a:br>
              <a:rPr lang="en-US" dirty="0"/>
            </a:br>
            <a:r>
              <a:rPr lang="en-US" dirty="0"/>
              <a:t>Consumer Data Protection Act Apply?</a:t>
            </a:r>
          </a:p>
        </p:txBody>
      </p:sp>
      <p:sp>
        <p:nvSpPr>
          <p:cNvPr id="3" name="Content Placeholder 2">
            <a:extLst>
              <a:ext uri="{FF2B5EF4-FFF2-40B4-BE49-F238E27FC236}">
                <a16:creationId xmlns:a16="http://schemas.microsoft.com/office/drawing/2014/main" id="{48D71324-7CC4-4F76-00E0-D577B6EAACAC}"/>
              </a:ext>
            </a:extLst>
          </p:cNvPr>
          <p:cNvSpPr>
            <a:spLocks noGrp="1"/>
          </p:cNvSpPr>
          <p:nvPr>
            <p:ph idx="1"/>
          </p:nvPr>
        </p:nvSpPr>
        <p:spPr>
          <a:xfrm>
            <a:off x="763928" y="1851948"/>
            <a:ext cx="10818471" cy="5006051"/>
          </a:xfrm>
        </p:spPr>
        <p:txBody>
          <a:bodyPr/>
          <a:lstStyle/>
          <a:p>
            <a:r>
              <a:rPr lang="en-US" dirty="0"/>
              <a:t>Persons/businesses that “conduct business in the Commonwealth or produce products or services that are targeted to residents of the Commonwealth and that (</a:t>
            </a:r>
            <a:r>
              <a:rPr lang="en-US" dirty="0" err="1"/>
              <a:t>i</a:t>
            </a:r>
            <a:r>
              <a:rPr lang="en-US" dirty="0"/>
              <a:t>) during a calendar year, control or process personal data of at least 100,000 consumers or (ii) control or process personal data of at least 25,000 consumers and derive over 50 percent of gross revenue from the sale of personal data.”</a:t>
            </a:r>
          </a:p>
          <a:p>
            <a:r>
              <a:rPr lang="en-US" dirty="0"/>
              <a:t>Does NOT apply to financial institutions, government, health care providers, nonprofits, or higher education.</a:t>
            </a:r>
          </a:p>
        </p:txBody>
      </p:sp>
    </p:spTree>
    <p:extLst>
      <p:ext uri="{BB962C8B-B14F-4D97-AF65-F5344CB8AC3E}">
        <p14:creationId xmlns:p14="http://schemas.microsoft.com/office/powerpoint/2010/main" val="60802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C06B-0022-373A-E73D-0B5BBA369C78}"/>
              </a:ext>
            </a:extLst>
          </p:cNvPr>
          <p:cNvSpPr>
            <a:spLocks noGrp="1"/>
          </p:cNvSpPr>
          <p:nvPr>
            <p:ph type="title"/>
          </p:nvPr>
        </p:nvSpPr>
        <p:spPr/>
        <p:txBody>
          <a:bodyPr/>
          <a:lstStyle/>
          <a:p>
            <a:r>
              <a:rPr lang="en-US" dirty="0"/>
              <a:t>Ch. 465: Workers’ Compensation for PTSD</a:t>
            </a:r>
          </a:p>
        </p:txBody>
      </p:sp>
      <p:sp>
        <p:nvSpPr>
          <p:cNvPr id="3" name="Content Placeholder 2">
            <a:extLst>
              <a:ext uri="{FF2B5EF4-FFF2-40B4-BE49-F238E27FC236}">
                <a16:creationId xmlns:a16="http://schemas.microsoft.com/office/drawing/2014/main" id="{7B6DABE7-E315-7D07-662A-D8172F37280A}"/>
              </a:ext>
            </a:extLst>
          </p:cNvPr>
          <p:cNvSpPr>
            <a:spLocks noGrp="1"/>
          </p:cNvSpPr>
          <p:nvPr>
            <p:ph idx="1"/>
          </p:nvPr>
        </p:nvSpPr>
        <p:spPr>
          <a:xfrm>
            <a:off x="522515" y="1600202"/>
            <a:ext cx="11355977" cy="5116286"/>
          </a:xfrm>
        </p:spPr>
        <p:txBody>
          <a:bodyPr/>
          <a:lstStyle/>
          <a:p>
            <a:r>
              <a:rPr lang="en-US" dirty="0"/>
              <a:t>Provides that, for the purposes of workers' compensation for post-traumatic stress disorder incurred by a law-enforcement officer or firefighter, an incident or exposure without any accompanying physical injury occurring in the line of duty on or after January 1, 2027, is a qualifying event, as defined in the bill. </a:t>
            </a:r>
          </a:p>
          <a:p>
            <a:r>
              <a:rPr lang="en-US" dirty="0"/>
              <a:t>The bill has a delayed effective date of January 1, 2027.</a:t>
            </a:r>
          </a:p>
          <a:p>
            <a:r>
              <a:rPr lang="en-US" dirty="0"/>
              <a:t>Current law limits PTSD events to those resulting in serious bodily injury or death, those involving a minor who has been injured, killed, abused, or exploited, those involving an immediate threat to life, those involving mass casualties, or those responding to crime scenes. </a:t>
            </a:r>
          </a:p>
        </p:txBody>
      </p:sp>
    </p:spTree>
    <p:extLst>
      <p:ext uri="{BB962C8B-B14F-4D97-AF65-F5344CB8AC3E}">
        <p14:creationId xmlns:p14="http://schemas.microsoft.com/office/powerpoint/2010/main" val="196757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1294-625B-DD4C-951F-DEE248506830}"/>
              </a:ext>
            </a:extLst>
          </p:cNvPr>
          <p:cNvSpPr>
            <a:spLocks noGrp="1"/>
          </p:cNvSpPr>
          <p:nvPr>
            <p:ph type="title"/>
          </p:nvPr>
        </p:nvSpPr>
        <p:spPr>
          <a:xfrm>
            <a:off x="861237" y="228982"/>
            <a:ext cx="9053409" cy="1400530"/>
          </a:xfrm>
        </p:spPr>
        <p:txBody>
          <a:bodyPr/>
          <a:lstStyle/>
          <a:p>
            <a:r>
              <a:rPr lang="en-US" dirty="0"/>
              <a:t>Questions?</a:t>
            </a:r>
          </a:p>
        </p:txBody>
      </p:sp>
      <p:sp>
        <p:nvSpPr>
          <p:cNvPr id="3" name="Content Placeholder 2">
            <a:extLst>
              <a:ext uri="{FF2B5EF4-FFF2-40B4-BE49-F238E27FC236}">
                <a16:creationId xmlns:a16="http://schemas.microsoft.com/office/drawing/2014/main" id="{305EBCD1-7E98-F043-B97A-46B25CEE103F}"/>
              </a:ext>
            </a:extLst>
          </p:cNvPr>
          <p:cNvSpPr>
            <a:spLocks noGrp="1"/>
          </p:cNvSpPr>
          <p:nvPr>
            <p:ph idx="1"/>
          </p:nvPr>
        </p:nvSpPr>
        <p:spPr>
          <a:xfrm>
            <a:off x="576757" y="1850729"/>
            <a:ext cx="5864683" cy="4744484"/>
          </a:xfrm>
          <a:ln w="50800">
            <a:solidFill>
              <a:schemeClr val="tx1"/>
            </a:solidFill>
          </a:ln>
        </p:spPr>
        <p:txBody>
          <a:bodyPr>
            <a:noAutofit/>
          </a:bodyPr>
          <a:lstStyle/>
          <a:p>
            <a:pPr marL="0" indent="0">
              <a:buNone/>
            </a:pPr>
            <a:r>
              <a:rPr lang="en-US" sz="2500" dirty="0"/>
              <a:t>Elliott Casey</a:t>
            </a:r>
          </a:p>
          <a:p>
            <a:pPr marL="0" indent="0">
              <a:buNone/>
            </a:pPr>
            <a:r>
              <a:rPr lang="en-US" sz="2500" dirty="0"/>
              <a:t>Director</a:t>
            </a:r>
          </a:p>
          <a:p>
            <a:pPr marL="0" indent="0">
              <a:buNone/>
            </a:pPr>
            <a:r>
              <a:rPr lang="en-US" sz="2500" dirty="0"/>
              <a:t>Commonwealth’s Attorneys’ Services Council</a:t>
            </a:r>
          </a:p>
          <a:p>
            <a:pPr marL="0" indent="0">
              <a:buNone/>
            </a:pPr>
            <a:r>
              <a:rPr lang="en-US" sz="2500" dirty="0"/>
              <a:t>William and Mary Law School, Room 220</a:t>
            </a:r>
          </a:p>
          <a:p>
            <a:pPr marL="0" indent="0">
              <a:buNone/>
            </a:pPr>
            <a:r>
              <a:rPr lang="en-US" sz="2500" dirty="0"/>
              <a:t>613 South Henry Street</a:t>
            </a:r>
          </a:p>
          <a:p>
            <a:pPr marL="0" indent="0">
              <a:buNone/>
            </a:pPr>
            <a:r>
              <a:rPr lang="en-US" sz="2500" dirty="0" err="1"/>
              <a:t>P.O.Box</a:t>
            </a:r>
            <a:r>
              <a:rPr lang="en-US" sz="2500" dirty="0"/>
              <a:t> 3549</a:t>
            </a:r>
          </a:p>
          <a:p>
            <a:pPr marL="0" indent="0">
              <a:buNone/>
            </a:pPr>
            <a:r>
              <a:rPr lang="en-US" sz="2500" dirty="0"/>
              <a:t>Williamsburg, Virginia 23187</a:t>
            </a:r>
          </a:p>
          <a:p>
            <a:pPr marL="0" indent="0">
              <a:buNone/>
            </a:pPr>
            <a:r>
              <a:rPr lang="en-US" sz="2500" dirty="0"/>
              <a:t>757.585.4370</a:t>
            </a:r>
          </a:p>
          <a:p>
            <a:pPr marL="0" indent="0">
              <a:buNone/>
            </a:pPr>
            <a:r>
              <a:rPr lang="en-US" sz="2500" dirty="0" err="1"/>
              <a:t>ejcasey@wm.edu</a:t>
            </a:r>
            <a:endParaRPr lang="en-US" sz="2500" dirty="0"/>
          </a:p>
        </p:txBody>
      </p:sp>
      <p:pic>
        <p:nvPicPr>
          <p:cNvPr id="5" name="Picture 4">
            <a:extLst>
              <a:ext uri="{FF2B5EF4-FFF2-40B4-BE49-F238E27FC236}">
                <a16:creationId xmlns:a16="http://schemas.microsoft.com/office/drawing/2014/main" id="{BB0486FF-B71B-3443-85E6-E1F020073403}"/>
              </a:ext>
            </a:extLst>
          </p:cNvPr>
          <p:cNvPicPr>
            <a:picLocks noChangeAspect="1"/>
          </p:cNvPicPr>
          <p:nvPr/>
        </p:nvPicPr>
        <p:blipFill>
          <a:blip r:embed="rId2"/>
          <a:stretch>
            <a:fillRect/>
          </a:stretch>
        </p:blipFill>
        <p:spPr>
          <a:xfrm>
            <a:off x="7081520" y="1749010"/>
            <a:ext cx="4947921" cy="4947921"/>
          </a:xfrm>
          <a:prstGeom prst="rect">
            <a:avLst/>
          </a:prstGeom>
        </p:spPr>
      </p:pic>
    </p:spTree>
    <p:extLst>
      <p:ext uri="{BB962C8B-B14F-4D97-AF65-F5344CB8AC3E}">
        <p14:creationId xmlns:p14="http://schemas.microsoft.com/office/powerpoint/2010/main" val="143833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99F8-79D2-00C1-9A6A-AE3F50D1A2F8}"/>
              </a:ext>
            </a:extLst>
          </p:cNvPr>
          <p:cNvSpPr>
            <a:spLocks noGrp="1"/>
          </p:cNvSpPr>
          <p:nvPr>
            <p:ph type="title"/>
          </p:nvPr>
        </p:nvSpPr>
        <p:spPr>
          <a:xfrm>
            <a:off x="609600" y="207822"/>
            <a:ext cx="10972800" cy="1508127"/>
          </a:xfrm>
        </p:spPr>
        <p:txBody>
          <a:bodyPr/>
          <a:lstStyle/>
          <a:p>
            <a:r>
              <a:rPr lang="en-US" dirty="0"/>
              <a:t>Ch. 830: Sheriff Authority </a:t>
            </a:r>
            <a:br>
              <a:rPr lang="en-US" dirty="0"/>
            </a:br>
            <a:r>
              <a:rPr lang="en-US" dirty="0"/>
              <a:t>in Co-Located Courthouses</a:t>
            </a:r>
          </a:p>
        </p:txBody>
      </p:sp>
      <p:sp>
        <p:nvSpPr>
          <p:cNvPr id="3" name="Content Placeholder 2">
            <a:extLst>
              <a:ext uri="{FF2B5EF4-FFF2-40B4-BE49-F238E27FC236}">
                <a16:creationId xmlns:a16="http://schemas.microsoft.com/office/drawing/2014/main" id="{3EFDCEE5-5B28-C30C-0FC3-FF529A4F3A4B}"/>
              </a:ext>
            </a:extLst>
          </p:cNvPr>
          <p:cNvSpPr>
            <a:spLocks noGrp="1"/>
          </p:cNvSpPr>
          <p:nvPr>
            <p:ph idx="1"/>
          </p:nvPr>
        </p:nvSpPr>
        <p:spPr/>
        <p:txBody>
          <a:bodyPr/>
          <a:lstStyle/>
          <a:p>
            <a:r>
              <a:rPr lang="en-US" dirty="0"/>
              <a:t>Amends § 53.1-120 to clarify that, where a courtroom of a locality is located within the courthouse of a different county, city, or town, the sheriff, any deputy sheriff, or any law-enforcement officer of such locality shall have:</a:t>
            </a:r>
          </a:p>
          <a:p>
            <a:pPr marL="457200" lvl="1" indent="0">
              <a:buNone/>
            </a:pPr>
            <a:r>
              <a:rPr lang="en-US" dirty="0"/>
              <a:t>(</a:t>
            </a:r>
            <a:r>
              <a:rPr lang="en-US" dirty="0" err="1"/>
              <a:t>i</a:t>
            </a:r>
            <a:r>
              <a:rPr lang="en-US" dirty="0"/>
              <a:t>) the same police powers within and on the surrounding property of the courthouse as in his own jurisdiction, and </a:t>
            </a:r>
          </a:p>
          <a:p>
            <a:pPr marL="457200" lvl="1" indent="0">
              <a:buNone/>
            </a:pPr>
            <a:r>
              <a:rPr lang="en-US" dirty="0"/>
              <a:t>(ii) concurrent jurisdiction while present within or on the surrounding property of such courthouse, or while traveling to and returning from such courthouse, and engaged in the performance of his official duties to enforce certain laws of the Commonwealth.</a:t>
            </a:r>
          </a:p>
        </p:txBody>
      </p:sp>
    </p:spTree>
    <p:extLst>
      <p:ext uri="{BB962C8B-B14F-4D97-AF65-F5344CB8AC3E}">
        <p14:creationId xmlns:p14="http://schemas.microsoft.com/office/powerpoint/2010/main" val="122802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9C88-160C-6C68-D4A3-A7566D4107E9}"/>
              </a:ext>
            </a:extLst>
          </p:cNvPr>
          <p:cNvSpPr>
            <a:spLocks noGrp="1"/>
          </p:cNvSpPr>
          <p:nvPr>
            <p:ph type="title"/>
          </p:nvPr>
        </p:nvSpPr>
        <p:spPr/>
        <p:txBody>
          <a:bodyPr/>
          <a:lstStyle/>
          <a:p>
            <a:r>
              <a:rPr lang="en-US" dirty="0"/>
              <a:t>2022 Ch. 737: </a:t>
            </a:r>
            <a:br>
              <a:rPr lang="en-US" dirty="0"/>
            </a:br>
            <a:r>
              <a:rPr lang="en-US" dirty="0"/>
              <a:t>Facial Recognition Technology</a:t>
            </a:r>
          </a:p>
        </p:txBody>
      </p:sp>
      <p:sp>
        <p:nvSpPr>
          <p:cNvPr id="3" name="Content Placeholder 2">
            <a:extLst>
              <a:ext uri="{FF2B5EF4-FFF2-40B4-BE49-F238E27FC236}">
                <a16:creationId xmlns:a16="http://schemas.microsoft.com/office/drawing/2014/main" id="{51FBF1DF-A555-EA65-6936-121C2F241CC2}"/>
              </a:ext>
            </a:extLst>
          </p:cNvPr>
          <p:cNvSpPr>
            <a:spLocks noGrp="1"/>
          </p:cNvSpPr>
          <p:nvPr>
            <p:ph idx="1"/>
          </p:nvPr>
        </p:nvSpPr>
        <p:spPr>
          <a:xfrm>
            <a:off x="902524" y="1896035"/>
            <a:ext cx="10972800" cy="4961964"/>
          </a:xfrm>
        </p:spPr>
        <p:txBody>
          <a:bodyPr/>
          <a:lstStyle/>
          <a:p>
            <a:r>
              <a:rPr lang="en-US" dirty="0"/>
              <a:t>Amended §§ 15.2-1723.2 and 23.1-815.1 and adds § 52-4.5</a:t>
            </a:r>
          </a:p>
          <a:p>
            <a:r>
              <a:rPr lang="en-US" dirty="0"/>
              <a:t>Authorized local law-enforcement agencies, campus police departments, and the Department of State Police (the Department) to use facial recognition technology for certain authorized uses as defined in the bill. </a:t>
            </a:r>
          </a:p>
          <a:p>
            <a:r>
              <a:rPr lang="en-US" dirty="0"/>
              <a:t>The provisions of this 2022 act expire on July 1, 2026.</a:t>
            </a:r>
          </a:p>
          <a:p>
            <a:r>
              <a:rPr lang="en-US" dirty="0"/>
              <a:t>Pursuant to statutes enacted in 2021, after July 1, 2026, the rule is: No local law-enforcement agency or campus police department shall purchase or deploy facial recognition technology.</a:t>
            </a:r>
          </a:p>
        </p:txBody>
      </p:sp>
    </p:spTree>
    <p:extLst>
      <p:ext uri="{BB962C8B-B14F-4D97-AF65-F5344CB8AC3E}">
        <p14:creationId xmlns:p14="http://schemas.microsoft.com/office/powerpoint/2010/main" val="361541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BF60B-3573-6545-A43C-358D5FF1518D}"/>
              </a:ext>
            </a:extLst>
          </p:cNvPr>
          <p:cNvSpPr>
            <a:spLocks noGrp="1"/>
          </p:cNvSpPr>
          <p:nvPr>
            <p:ph type="title"/>
          </p:nvPr>
        </p:nvSpPr>
        <p:spPr>
          <a:xfrm>
            <a:off x="609600" y="250371"/>
            <a:ext cx="10972800" cy="1508127"/>
          </a:xfrm>
        </p:spPr>
        <p:txBody>
          <a:bodyPr>
            <a:normAutofit/>
          </a:bodyPr>
          <a:lstStyle/>
          <a:p>
            <a:r>
              <a:rPr lang="en-US" dirty="0"/>
              <a:t>What is </a:t>
            </a:r>
            <a:br>
              <a:rPr lang="en-US" dirty="0"/>
            </a:br>
            <a:r>
              <a:rPr lang="en-US" dirty="0"/>
              <a:t>“Facial Recognition Technology”?</a:t>
            </a:r>
          </a:p>
        </p:txBody>
      </p:sp>
      <p:sp>
        <p:nvSpPr>
          <p:cNvPr id="3" name="Content Placeholder 2">
            <a:extLst>
              <a:ext uri="{FF2B5EF4-FFF2-40B4-BE49-F238E27FC236}">
                <a16:creationId xmlns:a16="http://schemas.microsoft.com/office/drawing/2014/main" id="{A626D9C0-8A68-BF46-B708-FA8EEE7D70F0}"/>
              </a:ext>
            </a:extLst>
          </p:cNvPr>
          <p:cNvSpPr>
            <a:spLocks noGrp="1"/>
          </p:cNvSpPr>
          <p:nvPr>
            <p:ph idx="1"/>
          </p:nvPr>
        </p:nvSpPr>
        <p:spPr>
          <a:xfrm>
            <a:off x="1103312" y="1855694"/>
            <a:ext cx="9990512" cy="4751935"/>
          </a:xfrm>
        </p:spPr>
        <p:txBody>
          <a:bodyPr>
            <a:noAutofit/>
          </a:bodyPr>
          <a:lstStyle/>
          <a:p>
            <a:r>
              <a:rPr lang="en-US" sz="2800" dirty="0"/>
              <a:t>”Facial recognition technology" means an electronic system for enrolling, capturing, extracting, comparing, and matching an individual's geometric facial data to identify individuals in photos, videos, or real time. </a:t>
            </a:r>
          </a:p>
          <a:p>
            <a:r>
              <a:rPr lang="en-US" sz="2800" dirty="0"/>
              <a:t>"Facial recognition technology" does not include the use of an automated or semi-automated process to redact a recording in order to protect the privacy of a subject depicted in the recording prior to release or disclosure of the recording outside of the law-enforcement agency if the process does not generate or result in the retention of any biometric data or surveillance information.</a:t>
            </a:r>
          </a:p>
          <a:p>
            <a:r>
              <a:rPr lang="en-US" sz="2800" dirty="0"/>
              <a:t>Statute specifically does NOT apply to commercial air service airports.</a:t>
            </a:r>
          </a:p>
          <a:p>
            <a:endParaRPr lang="en-US" sz="2800" dirty="0"/>
          </a:p>
          <a:p>
            <a:endParaRPr lang="en-US" sz="2800" dirty="0"/>
          </a:p>
        </p:txBody>
      </p:sp>
    </p:spTree>
    <p:extLst>
      <p:ext uri="{BB962C8B-B14F-4D97-AF65-F5344CB8AC3E}">
        <p14:creationId xmlns:p14="http://schemas.microsoft.com/office/powerpoint/2010/main" val="113925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9CC37-4577-A205-83DE-378B1C19F2B1}"/>
            </a:ext>
          </a:extLst>
        </p:cNvPr>
        <p:cNvGrpSpPr/>
        <p:nvPr/>
      </p:nvGrpSpPr>
      <p:grpSpPr>
        <a:xfrm>
          <a:off x="0" y="0"/>
          <a:ext cx="0" cy="0"/>
          <a:chOff x="0" y="0"/>
          <a:chExt cx="0" cy="0"/>
        </a:xfrm>
      </p:grpSpPr>
      <p:sp>
        <p:nvSpPr>
          <p:cNvPr id="89" name="CONSENT">
            <a:extLst>
              <a:ext uri="{FF2B5EF4-FFF2-40B4-BE49-F238E27FC236}">
                <a16:creationId xmlns:a16="http://schemas.microsoft.com/office/drawing/2014/main" id="{19D3365E-3262-3A74-5A35-69977D090000}"/>
              </a:ext>
            </a:extLst>
          </p:cNvPr>
          <p:cNvSpPr txBox="1">
            <a:spLocks noGrp="1"/>
          </p:cNvSpPr>
          <p:nvPr>
            <p:ph type="title" idx="4294967295"/>
          </p:nvPr>
        </p:nvSpPr>
        <p:spPr>
          <a:xfrm>
            <a:off x="1486293" y="4383150"/>
            <a:ext cx="10056523" cy="1362075"/>
          </a:xfrm>
          <a:prstGeom prst="rect">
            <a:avLst/>
          </a:prstGeom>
        </p:spPr>
        <p:txBody>
          <a:bodyPr anchor="t">
            <a:normAutofit/>
          </a:bodyPr>
          <a:lstStyle>
            <a:lvl1pPr algn="l">
              <a:defRPr sz="4000" b="1"/>
            </a:lvl1pPr>
          </a:lstStyle>
          <a:p>
            <a:r>
              <a:rPr lang="en-US" sz="4800" dirty="0"/>
              <a:t>Criminal Procedure</a:t>
            </a:r>
            <a:endParaRPr sz="4800" dirty="0"/>
          </a:p>
        </p:txBody>
      </p:sp>
    </p:spTree>
    <p:extLst>
      <p:ext uri="{BB962C8B-B14F-4D97-AF65-F5344CB8AC3E}">
        <p14:creationId xmlns:p14="http://schemas.microsoft.com/office/powerpoint/2010/main" val="1327912828"/>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A2928-3BDD-619C-F38A-905E7795CEBB}"/>
              </a:ext>
            </a:extLst>
          </p:cNvPr>
          <p:cNvSpPr>
            <a:spLocks noGrp="1"/>
          </p:cNvSpPr>
          <p:nvPr>
            <p:ph type="title"/>
          </p:nvPr>
        </p:nvSpPr>
        <p:spPr/>
        <p:txBody>
          <a:bodyPr/>
          <a:lstStyle/>
          <a:p>
            <a:r>
              <a:rPr lang="en-US" dirty="0"/>
              <a:t>Ch. 123: Release on Bond</a:t>
            </a:r>
          </a:p>
        </p:txBody>
      </p:sp>
      <p:sp>
        <p:nvSpPr>
          <p:cNvPr id="3" name="Content Placeholder 2">
            <a:extLst>
              <a:ext uri="{FF2B5EF4-FFF2-40B4-BE49-F238E27FC236}">
                <a16:creationId xmlns:a16="http://schemas.microsoft.com/office/drawing/2014/main" id="{F1DEC883-710D-769B-5E57-3FD2DA977F07}"/>
              </a:ext>
            </a:extLst>
          </p:cNvPr>
          <p:cNvSpPr>
            <a:spLocks noGrp="1"/>
          </p:cNvSpPr>
          <p:nvPr>
            <p:ph idx="1"/>
          </p:nvPr>
        </p:nvSpPr>
        <p:spPr/>
        <p:txBody>
          <a:bodyPr/>
          <a:lstStyle/>
          <a:p>
            <a:r>
              <a:rPr lang="en-US" sz="3000" dirty="0"/>
              <a:t>Removes the conditions from §§ 19.2-120 and 19.2-123 requiring that any person arrested for a felony who:</a:t>
            </a:r>
          </a:p>
          <a:p>
            <a:pPr marL="440871" lvl="1" indent="0">
              <a:buNone/>
            </a:pPr>
            <a:r>
              <a:rPr lang="en-US" sz="3000" dirty="0"/>
              <a:t>(</a:t>
            </a:r>
            <a:r>
              <a:rPr lang="en-US" sz="3000" dirty="0" err="1"/>
              <a:t>i</a:t>
            </a:r>
            <a:r>
              <a:rPr lang="en-US" sz="3000" dirty="0"/>
              <a:t>) has previously been convicted of a felony, </a:t>
            </a:r>
          </a:p>
          <a:p>
            <a:pPr marL="440871" lvl="1" indent="0">
              <a:buNone/>
            </a:pPr>
            <a:r>
              <a:rPr lang="en-US" sz="3000" dirty="0"/>
              <a:t>(ii) is presently on bond for an unrelated arrest in any jurisdiction, or </a:t>
            </a:r>
          </a:p>
          <a:p>
            <a:pPr marL="440871" lvl="1" indent="0">
              <a:buNone/>
            </a:pPr>
            <a:r>
              <a:rPr lang="en-US" sz="3000" dirty="0"/>
              <a:t>(iii) is on probation or parole be released only upon a secure bond. </a:t>
            </a:r>
          </a:p>
          <a:p>
            <a:r>
              <a:rPr lang="en-US" sz="3000" dirty="0"/>
              <a:t>Additionally, the bill adds to the factors a judicial officer shall consider in making a bail determination: </a:t>
            </a:r>
          </a:p>
          <a:p>
            <a:pPr marL="0" indent="0">
              <a:buNone/>
            </a:pPr>
            <a:r>
              <a:rPr lang="en-US" sz="3000" dirty="0"/>
              <a:t>(a) the person's current bond status for an unrelated arrest in any jurisdiction &amp; </a:t>
            </a:r>
          </a:p>
          <a:p>
            <a:pPr marL="0" indent="0">
              <a:buNone/>
            </a:pPr>
            <a:r>
              <a:rPr lang="en-US" sz="3000" dirty="0"/>
              <a:t>(b) whether the person is on probation or parole.</a:t>
            </a:r>
          </a:p>
        </p:txBody>
      </p:sp>
    </p:spTree>
    <p:extLst>
      <p:ext uri="{BB962C8B-B14F-4D97-AF65-F5344CB8AC3E}">
        <p14:creationId xmlns:p14="http://schemas.microsoft.com/office/powerpoint/2010/main" val="148079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A5550-38C6-B937-0656-59E089D7ADB8}"/>
              </a:ext>
            </a:extLst>
          </p:cNvPr>
          <p:cNvSpPr>
            <a:spLocks noGrp="1"/>
          </p:cNvSpPr>
          <p:nvPr>
            <p:ph type="title"/>
          </p:nvPr>
        </p:nvSpPr>
        <p:spPr/>
        <p:txBody>
          <a:bodyPr/>
          <a:lstStyle/>
          <a:p>
            <a:r>
              <a:rPr lang="en-US" dirty="0"/>
              <a:t>Ch. 203: Sealed Search Warrants</a:t>
            </a:r>
          </a:p>
        </p:txBody>
      </p:sp>
      <p:sp>
        <p:nvSpPr>
          <p:cNvPr id="3" name="Content Placeholder 2">
            <a:extLst>
              <a:ext uri="{FF2B5EF4-FFF2-40B4-BE49-F238E27FC236}">
                <a16:creationId xmlns:a16="http://schemas.microsoft.com/office/drawing/2014/main" id="{C9908D9E-29CC-ED24-5075-198FBDCA6B35}"/>
              </a:ext>
            </a:extLst>
          </p:cNvPr>
          <p:cNvSpPr>
            <a:spLocks noGrp="1"/>
          </p:cNvSpPr>
          <p:nvPr>
            <p:ph idx="1"/>
          </p:nvPr>
        </p:nvSpPr>
        <p:spPr/>
        <p:txBody>
          <a:bodyPr/>
          <a:lstStyle/>
          <a:p>
            <a:r>
              <a:rPr lang="en-US" dirty="0"/>
              <a:t>Amends § 19.2-56 to provide that if an affidavit that accompanies a search warrant for a place of abode has been sealed pursuant to relevant law, the executing law-enforcement officer does not have to give or leave a copy of such affidavit in a conspicuous place within or affixed to the place to be searched. </a:t>
            </a:r>
          </a:p>
          <a:p>
            <a:r>
              <a:rPr lang="en-US" dirty="0"/>
              <a:t>The bill also adds that the circumstances requiring the issuance of a warrant after 5:00 p.m. shall be documented in the required affidavit that is submitted to a magistrate when seeking such authorization. </a:t>
            </a:r>
          </a:p>
        </p:txBody>
      </p:sp>
    </p:spTree>
    <p:extLst>
      <p:ext uri="{BB962C8B-B14F-4D97-AF65-F5344CB8AC3E}">
        <p14:creationId xmlns:p14="http://schemas.microsoft.com/office/powerpoint/2010/main" val="249906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EE23-60DC-47CD-1FF0-F1DB638962FB}"/>
              </a:ext>
            </a:extLst>
          </p:cNvPr>
          <p:cNvSpPr>
            <a:spLocks noGrp="1"/>
          </p:cNvSpPr>
          <p:nvPr>
            <p:ph type="title"/>
          </p:nvPr>
        </p:nvSpPr>
        <p:spPr>
          <a:xfrm>
            <a:off x="609600" y="207822"/>
            <a:ext cx="10972800" cy="1508127"/>
          </a:xfrm>
        </p:spPr>
        <p:txBody>
          <a:bodyPr/>
          <a:lstStyle/>
          <a:p>
            <a:r>
              <a:rPr lang="en-US" dirty="0"/>
              <a:t>Ch. 527 / Ch.528: </a:t>
            </a:r>
            <a:br>
              <a:rPr lang="en-US" dirty="0"/>
            </a:br>
            <a:r>
              <a:rPr lang="en-US" dirty="0"/>
              <a:t>Expansion of “Intimate Partner” Definition</a:t>
            </a:r>
          </a:p>
        </p:txBody>
      </p:sp>
      <p:sp>
        <p:nvSpPr>
          <p:cNvPr id="3" name="Content Placeholder 2">
            <a:extLst>
              <a:ext uri="{FF2B5EF4-FFF2-40B4-BE49-F238E27FC236}">
                <a16:creationId xmlns:a16="http://schemas.microsoft.com/office/drawing/2014/main" id="{7CFDB172-5456-947D-7355-C1FEA43A067E}"/>
              </a:ext>
            </a:extLst>
          </p:cNvPr>
          <p:cNvSpPr>
            <a:spLocks noGrp="1"/>
          </p:cNvSpPr>
          <p:nvPr>
            <p:ph idx="1"/>
          </p:nvPr>
        </p:nvSpPr>
        <p:spPr>
          <a:xfrm>
            <a:off x="833376" y="1956122"/>
            <a:ext cx="10749023" cy="4901878"/>
          </a:xfrm>
        </p:spPr>
        <p:txBody>
          <a:bodyPr/>
          <a:lstStyle/>
          <a:p>
            <a:r>
              <a:rPr lang="en-US" dirty="0"/>
              <a:t>Amends § 16.1-228 to add to the definition of "family or household member," as such definition relates to juvenile and domestic relations district court, an “Intimate Partner.” </a:t>
            </a:r>
          </a:p>
          <a:p>
            <a:r>
              <a:rPr lang="en-US" dirty="0"/>
              <a:t>Under the bill, "Intimate partner" means an individual who, within the previous 12 months, was in a romantic, dating, or sexual relationship with the person as determined by the length, nature, frequency, and type of interaction between the individuals involved in the relationship.</a:t>
            </a:r>
          </a:p>
          <a:p>
            <a:endParaRPr lang="en-US" dirty="0"/>
          </a:p>
        </p:txBody>
      </p:sp>
    </p:spTree>
    <p:extLst>
      <p:ext uri="{BB962C8B-B14F-4D97-AF65-F5344CB8AC3E}">
        <p14:creationId xmlns:p14="http://schemas.microsoft.com/office/powerpoint/2010/main" val="10395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5612E-2FB7-9E81-ABB4-3866115FBC2C}"/>
              </a:ext>
            </a:extLst>
          </p:cNvPr>
          <p:cNvSpPr>
            <a:spLocks noGrp="1"/>
          </p:cNvSpPr>
          <p:nvPr>
            <p:ph type="title"/>
          </p:nvPr>
        </p:nvSpPr>
        <p:spPr/>
        <p:txBody>
          <a:bodyPr/>
          <a:lstStyle/>
          <a:p>
            <a:r>
              <a:rPr lang="en-US" dirty="0"/>
              <a:t>Ch. 527 / Ch.528 </a:t>
            </a:r>
            <a:r>
              <a:rPr lang="en-US" dirty="0" err="1"/>
              <a:t>con’d</a:t>
            </a:r>
            <a:r>
              <a:rPr lang="en-US" dirty="0"/>
              <a:t>: </a:t>
            </a:r>
            <a:br>
              <a:rPr lang="en-US" dirty="0"/>
            </a:br>
            <a:r>
              <a:rPr lang="en-US" dirty="0"/>
              <a:t>Amendment to § 18.2-308.1:8 - Firearms</a:t>
            </a:r>
          </a:p>
        </p:txBody>
      </p:sp>
      <p:sp>
        <p:nvSpPr>
          <p:cNvPr id="3" name="Content Placeholder 2">
            <a:extLst>
              <a:ext uri="{FF2B5EF4-FFF2-40B4-BE49-F238E27FC236}">
                <a16:creationId xmlns:a16="http://schemas.microsoft.com/office/drawing/2014/main" id="{99E26BA5-7CA9-EC15-C026-BBE181B4D8D6}"/>
              </a:ext>
            </a:extLst>
          </p:cNvPr>
          <p:cNvSpPr>
            <a:spLocks noGrp="1"/>
          </p:cNvSpPr>
          <p:nvPr>
            <p:ph idx="1"/>
          </p:nvPr>
        </p:nvSpPr>
        <p:spPr/>
        <p:txBody>
          <a:bodyPr/>
          <a:lstStyle/>
          <a:p>
            <a:r>
              <a:rPr lang="en-US" sz="2800" dirty="0"/>
              <a:t>The bill also adds to the definition of "family or household member," as such definition relates to a person's purchase, possession, or transportation of a firearm following an assault and battery of a family or household member, any individual who cohabits or who, within the previous 12 months, cohabitated with the person. </a:t>
            </a:r>
          </a:p>
          <a:p>
            <a:r>
              <a:rPr lang="en-US" sz="2800" dirty="0"/>
              <a:t>Finally, the bill provides that any person who knowingly and intentionally purchases, possesses, or transports any firearm following a misdemeanor conviction for an offense that occurred on or after July 1, 2026, for the offense of assault and battery against an intimate partner or an offense substantially similar under the laws of any other state or of the United States is guilty of a Class 1 misdemeanor. </a:t>
            </a:r>
          </a:p>
          <a:p>
            <a:endParaRPr lang="en-US" sz="2800" dirty="0"/>
          </a:p>
        </p:txBody>
      </p:sp>
    </p:spTree>
    <p:extLst>
      <p:ext uri="{BB962C8B-B14F-4D97-AF65-F5344CB8AC3E}">
        <p14:creationId xmlns:p14="http://schemas.microsoft.com/office/powerpoint/2010/main" val="251808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Materials</a:t>
            </a:r>
          </a:p>
        </p:txBody>
      </p:sp>
      <p:sp>
        <p:nvSpPr>
          <p:cNvPr id="3" name="Content Placeholder 2"/>
          <p:cNvSpPr>
            <a:spLocks noGrp="1"/>
          </p:cNvSpPr>
          <p:nvPr>
            <p:ph idx="1"/>
          </p:nvPr>
        </p:nvSpPr>
        <p:spPr>
          <a:xfrm>
            <a:off x="1103312" y="2052918"/>
            <a:ext cx="9869488" cy="4195481"/>
          </a:xfrm>
        </p:spPr>
        <p:txBody>
          <a:bodyPr>
            <a:noAutofit/>
          </a:bodyPr>
          <a:lstStyle/>
          <a:p>
            <a:r>
              <a:rPr lang="en-US" sz="3500" dirty="0"/>
              <a:t>You must rely </a:t>
            </a:r>
            <a:r>
              <a:rPr lang="en-US" sz="3500" i="1" dirty="0"/>
              <a:t>only</a:t>
            </a:r>
            <a:r>
              <a:rPr lang="en-US" sz="3500" dirty="0"/>
              <a:t> upon the final language of the bill after passage. </a:t>
            </a:r>
          </a:p>
          <a:p>
            <a:r>
              <a:rPr lang="en-US" sz="3500" dirty="0"/>
              <a:t>Slides summarize each bill, but you should read the actual law before acting.</a:t>
            </a:r>
          </a:p>
          <a:p>
            <a:r>
              <a:rPr lang="en-US" sz="3500" dirty="0"/>
              <a:t>You can find the bill on the LIS website at: </a:t>
            </a:r>
            <a:r>
              <a:rPr lang="en-US" sz="3500" dirty="0">
                <a:solidFill>
                  <a:schemeClr val="tx1">
                    <a:lumMod val="95000"/>
                  </a:schemeClr>
                </a:solidFill>
                <a:hlinkClick r:id="rId2"/>
              </a:rPr>
              <a:t>http://lis.virginia.gov/lis.htm</a:t>
            </a:r>
            <a:r>
              <a:rPr lang="en-US" sz="3500" dirty="0">
                <a:solidFill>
                  <a:schemeClr val="tx1">
                    <a:lumMod val="95000"/>
                  </a:schemeClr>
                </a:solidFill>
              </a:rPr>
              <a:t>. </a:t>
            </a:r>
            <a:endParaRPr lang="en-US" sz="3500" dirty="0"/>
          </a:p>
          <a:p>
            <a:pPr marL="0" indent="0">
              <a:buNone/>
            </a:pPr>
            <a:endParaRPr lang="en-US" sz="3500" dirty="0"/>
          </a:p>
        </p:txBody>
      </p:sp>
    </p:spTree>
    <p:extLst>
      <p:ext uri="{BB962C8B-B14F-4D97-AF65-F5344CB8AC3E}">
        <p14:creationId xmlns:p14="http://schemas.microsoft.com/office/powerpoint/2010/main" val="260025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95DF-8FE7-5C70-81D5-FCBE814602A8}"/>
              </a:ext>
            </a:extLst>
          </p:cNvPr>
          <p:cNvSpPr>
            <a:spLocks noGrp="1"/>
          </p:cNvSpPr>
          <p:nvPr>
            <p:ph type="title"/>
          </p:nvPr>
        </p:nvSpPr>
        <p:spPr>
          <a:xfrm>
            <a:off x="609600" y="288845"/>
            <a:ext cx="10972800" cy="1508127"/>
          </a:xfrm>
        </p:spPr>
        <p:txBody>
          <a:bodyPr/>
          <a:lstStyle/>
          <a:p>
            <a:r>
              <a:rPr lang="en-US" dirty="0"/>
              <a:t>Ch. 562: Discovery from Commonwealth</a:t>
            </a:r>
          </a:p>
        </p:txBody>
      </p:sp>
      <p:sp>
        <p:nvSpPr>
          <p:cNvPr id="3" name="Content Placeholder 2">
            <a:extLst>
              <a:ext uri="{FF2B5EF4-FFF2-40B4-BE49-F238E27FC236}">
                <a16:creationId xmlns:a16="http://schemas.microsoft.com/office/drawing/2014/main" id="{3FAD95C6-A0EE-8CA1-5155-5009D082BE24}"/>
              </a:ext>
            </a:extLst>
          </p:cNvPr>
          <p:cNvSpPr>
            <a:spLocks noGrp="1"/>
          </p:cNvSpPr>
          <p:nvPr>
            <p:ph idx="1"/>
          </p:nvPr>
        </p:nvSpPr>
        <p:spPr/>
        <p:txBody>
          <a:bodyPr/>
          <a:lstStyle/>
          <a:p>
            <a:r>
              <a:rPr lang="en-US" dirty="0"/>
              <a:t>Creates new Code section, § 19.2-264.15, that requires the Commonwealth to provide a copy of discovery in a criminal case in circuit court, overriding the existing rules of court. </a:t>
            </a:r>
          </a:p>
          <a:p>
            <a:r>
              <a:rPr lang="en-US" dirty="0"/>
              <a:t>When a defense attorney requests discovery, the Commonwealth shall provide a copy of such discovery, including “relevant police reports, criminal records, dashboard camera footage, and body-worn camera footage.” </a:t>
            </a:r>
          </a:p>
          <a:p>
            <a:r>
              <a:rPr lang="en-US" dirty="0"/>
              <a:t>No funding is currently provided in the House or Senate budget to fund this new requirement, as of the date of this publication.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9419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61DF-98FB-C4C1-487F-B3DF3D192C4B}"/>
              </a:ext>
            </a:extLst>
          </p:cNvPr>
          <p:cNvSpPr>
            <a:spLocks noGrp="1"/>
          </p:cNvSpPr>
          <p:nvPr>
            <p:ph type="title"/>
          </p:nvPr>
        </p:nvSpPr>
        <p:spPr/>
        <p:txBody>
          <a:bodyPr/>
          <a:lstStyle/>
          <a:p>
            <a:r>
              <a:rPr lang="en-US" dirty="0"/>
              <a:t>Ch. 562: </a:t>
            </a:r>
            <a:br>
              <a:rPr lang="en-US" dirty="0"/>
            </a:br>
            <a:r>
              <a:rPr lang="en-US" dirty="0"/>
              <a:t>Discovery - District Courts</a:t>
            </a:r>
          </a:p>
        </p:txBody>
      </p:sp>
      <p:sp>
        <p:nvSpPr>
          <p:cNvPr id="3" name="Content Placeholder 2">
            <a:extLst>
              <a:ext uri="{FF2B5EF4-FFF2-40B4-BE49-F238E27FC236}">
                <a16:creationId xmlns:a16="http://schemas.microsoft.com/office/drawing/2014/main" id="{163EB4F4-8E86-3075-6310-E9D55E9F3FA6}"/>
              </a:ext>
            </a:extLst>
          </p:cNvPr>
          <p:cNvSpPr>
            <a:spLocks noGrp="1"/>
          </p:cNvSpPr>
          <p:nvPr>
            <p:ph idx="1"/>
          </p:nvPr>
        </p:nvSpPr>
        <p:spPr>
          <a:xfrm>
            <a:off x="947966" y="1915887"/>
            <a:ext cx="10296067" cy="4942113"/>
          </a:xfrm>
        </p:spPr>
        <p:txBody>
          <a:bodyPr/>
          <a:lstStyle/>
          <a:p>
            <a:r>
              <a:rPr lang="en-US" dirty="0"/>
              <a:t>The statute also requires that in General District Courts and Juvenile Courts, the attorney for the Commonwealth shall provide to counsel of record for the accused a copy of “any relevant police report” at least 10 days prior to the date the case is set for trial or preliminary hearing.</a:t>
            </a:r>
          </a:p>
          <a:p>
            <a:r>
              <a:rPr lang="en-US" dirty="0"/>
              <a:t>No funding is currently provided in the House or Senate budget to fund this new requirement, as of the date of this publication.</a:t>
            </a:r>
          </a:p>
          <a:p>
            <a:endParaRPr lang="en-US" dirty="0"/>
          </a:p>
          <a:p>
            <a:endParaRPr lang="en-US" dirty="0"/>
          </a:p>
        </p:txBody>
      </p:sp>
    </p:spTree>
    <p:extLst>
      <p:ext uri="{BB962C8B-B14F-4D97-AF65-F5344CB8AC3E}">
        <p14:creationId xmlns:p14="http://schemas.microsoft.com/office/powerpoint/2010/main" val="193348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16AF-F437-2EF4-6EAF-58776ED7D719}"/>
              </a:ext>
            </a:extLst>
          </p:cNvPr>
          <p:cNvSpPr>
            <a:spLocks noGrp="1"/>
          </p:cNvSpPr>
          <p:nvPr>
            <p:ph type="title"/>
          </p:nvPr>
        </p:nvSpPr>
        <p:spPr/>
        <p:txBody>
          <a:bodyPr/>
          <a:lstStyle/>
          <a:p>
            <a:r>
              <a:rPr lang="en-US" dirty="0"/>
              <a:t>Ch. 770 / 771: </a:t>
            </a:r>
            <a:br>
              <a:rPr lang="en-US" dirty="0"/>
            </a:br>
            <a:r>
              <a:rPr lang="en-US" dirty="0"/>
              <a:t>Vacatur for Human Trafficking Victims</a:t>
            </a:r>
          </a:p>
        </p:txBody>
      </p:sp>
      <p:sp>
        <p:nvSpPr>
          <p:cNvPr id="3" name="Content Placeholder 2">
            <a:extLst>
              <a:ext uri="{FF2B5EF4-FFF2-40B4-BE49-F238E27FC236}">
                <a16:creationId xmlns:a16="http://schemas.microsoft.com/office/drawing/2014/main" id="{1ED6ED04-4BB7-4599-7969-91D428B0EC98}"/>
              </a:ext>
            </a:extLst>
          </p:cNvPr>
          <p:cNvSpPr>
            <a:spLocks noGrp="1"/>
          </p:cNvSpPr>
          <p:nvPr>
            <p:ph idx="1"/>
          </p:nvPr>
        </p:nvSpPr>
        <p:spPr>
          <a:xfrm>
            <a:off x="824696" y="1759350"/>
            <a:ext cx="10542608" cy="4844005"/>
          </a:xfrm>
        </p:spPr>
        <p:txBody>
          <a:bodyPr/>
          <a:lstStyle/>
          <a:p>
            <a:r>
              <a:rPr lang="en-US" sz="2900" dirty="0"/>
              <a:t>Expands the current process for the issuance of writs of vacatur for victims of human trafficking to include ancillary matters, defined in the bill, and any charge or arrest related to a qualifying offense as defined in current law. </a:t>
            </a:r>
          </a:p>
          <a:p>
            <a:r>
              <a:rPr lang="en-US" sz="2900" dirty="0"/>
              <a:t>The bill also expands the list of qualifying offenses eligible for such writ to:</a:t>
            </a:r>
          </a:p>
          <a:p>
            <a:pPr lvl="1"/>
            <a:r>
              <a:rPr lang="en-US" sz="2900" dirty="0"/>
              <a:t>Any felony that is not a violent felony offense listed under § 17.1-805, </a:t>
            </a:r>
          </a:p>
          <a:p>
            <a:pPr lvl="1"/>
            <a:r>
              <a:rPr lang="en-US" sz="2900" dirty="0"/>
              <a:t>Any misdemeanor,</a:t>
            </a:r>
          </a:p>
          <a:p>
            <a:pPr lvl="1"/>
            <a:r>
              <a:rPr lang="en-US" sz="2900" dirty="0"/>
              <a:t>Any “ancillary matter” (probation violation, FTA, contempt, etc.)</a:t>
            </a:r>
          </a:p>
          <a:p>
            <a:r>
              <a:rPr lang="en-US" sz="2900" dirty="0"/>
              <a:t>Under current law, ”vacatur” results in full expungement of the offense and records related to the charge, arrest, and/or conviction. </a:t>
            </a:r>
          </a:p>
        </p:txBody>
      </p:sp>
    </p:spTree>
    <p:extLst>
      <p:ext uri="{BB962C8B-B14F-4D97-AF65-F5344CB8AC3E}">
        <p14:creationId xmlns:p14="http://schemas.microsoft.com/office/powerpoint/2010/main" val="263953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96E5-2AFC-9BD6-E852-0281DF26C776}"/>
              </a:ext>
            </a:extLst>
          </p:cNvPr>
          <p:cNvSpPr>
            <a:spLocks noGrp="1"/>
          </p:cNvSpPr>
          <p:nvPr>
            <p:ph type="title"/>
          </p:nvPr>
        </p:nvSpPr>
        <p:spPr/>
        <p:txBody>
          <a:bodyPr/>
          <a:lstStyle/>
          <a:p>
            <a:r>
              <a:rPr lang="en-US" dirty="0"/>
              <a:t>Ch. 770 / 771: </a:t>
            </a:r>
            <a:br>
              <a:rPr lang="en-US" dirty="0"/>
            </a:br>
            <a:r>
              <a:rPr lang="en-US" dirty="0"/>
              <a:t>Amendments to Process</a:t>
            </a:r>
          </a:p>
        </p:txBody>
      </p:sp>
      <p:sp>
        <p:nvSpPr>
          <p:cNvPr id="3" name="Content Placeholder 2">
            <a:extLst>
              <a:ext uri="{FF2B5EF4-FFF2-40B4-BE49-F238E27FC236}">
                <a16:creationId xmlns:a16="http://schemas.microsoft.com/office/drawing/2014/main" id="{7ED4738B-7F2D-ABEB-4C87-94E83E14E438}"/>
              </a:ext>
            </a:extLst>
          </p:cNvPr>
          <p:cNvSpPr>
            <a:spLocks noGrp="1"/>
          </p:cNvSpPr>
          <p:nvPr>
            <p:ph idx="1"/>
          </p:nvPr>
        </p:nvSpPr>
        <p:spPr>
          <a:xfrm>
            <a:off x="816015" y="1759352"/>
            <a:ext cx="10559970" cy="5098648"/>
          </a:xfrm>
        </p:spPr>
        <p:txBody>
          <a:bodyPr/>
          <a:lstStyle/>
          <a:p>
            <a:r>
              <a:rPr lang="en-US" sz="2800" dirty="0"/>
              <a:t>To obtain relief, petitioner must allege that they were “a victim of human trafficking at the time he committed, was arrested for, or was charged with the qualifying offense and his status as a victim of human trafficking was the proximate cause of the such arrest, charge, or commission of the qualifying offense.”</a:t>
            </a:r>
          </a:p>
          <a:p>
            <a:r>
              <a:rPr lang="en-US" sz="2800" dirty="0"/>
              <a:t>§ 19.2-327.18(F) now provides “a rebuttable presumption that the petitioner was a victim of human trafficking if there is official documentation of the petitioner's status as a victim of human trafficking at the time of the offense.”</a:t>
            </a:r>
          </a:p>
          <a:p>
            <a:r>
              <a:rPr lang="en-US" sz="2800" dirty="0"/>
              <a:t>“If official documentation addressing proximate cause is offered, that documentation shall establish a prima facie case of proximate cause.”</a:t>
            </a:r>
          </a:p>
        </p:txBody>
      </p:sp>
    </p:spTree>
    <p:extLst>
      <p:ext uri="{BB962C8B-B14F-4D97-AF65-F5344CB8AC3E}">
        <p14:creationId xmlns:p14="http://schemas.microsoft.com/office/powerpoint/2010/main" val="91461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B6B8-1FC5-BFE2-540E-C0CE5E1A9DF8}"/>
              </a:ext>
            </a:extLst>
          </p:cNvPr>
          <p:cNvSpPr>
            <a:spLocks noGrp="1"/>
          </p:cNvSpPr>
          <p:nvPr>
            <p:ph type="title"/>
          </p:nvPr>
        </p:nvSpPr>
        <p:spPr/>
        <p:txBody>
          <a:bodyPr/>
          <a:lstStyle/>
          <a:p>
            <a:r>
              <a:rPr lang="en-US" dirty="0"/>
              <a:t>Ch. 770 / 771: </a:t>
            </a:r>
            <a:br>
              <a:rPr lang="en-US" dirty="0"/>
            </a:br>
            <a:r>
              <a:rPr lang="en-US" dirty="0"/>
              <a:t>“Official Documentation”</a:t>
            </a:r>
          </a:p>
        </p:txBody>
      </p:sp>
      <p:sp>
        <p:nvSpPr>
          <p:cNvPr id="3" name="Content Placeholder 2">
            <a:extLst>
              <a:ext uri="{FF2B5EF4-FFF2-40B4-BE49-F238E27FC236}">
                <a16:creationId xmlns:a16="http://schemas.microsoft.com/office/drawing/2014/main" id="{F07DD73C-2C55-1AFB-196D-A77D5E073000}"/>
              </a:ext>
            </a:extLst>
          </p:cNvPr>
          <p:cNvSpPr>
            <a:spLocks noGrp="1"/>
          </p:cNvSpPr>
          <p:nvPr>
            <p:ph idx="1"/>
          </p:nvPr>
        </p:nvSpPr>
        <p:spPr>
          <a:xfrm>
            <a:off x="655898" y="1910346"/>
            <a:ext cx="10880203" cy="4855579"/>
          </a:xfrm>
        </p:spPr>
        <p:txBody>
          <a:bodyPr/>
          <a:lstStyle/>
          <a:p>
            <a:r>
              <a:rPr lang="en-US" dirty="0"/>
              <a:t>§ 19.2-327.15 defines "Official documentation" as “any documentation issued by a federal, state, or local agency, a multidisciplinary team or task force, a licensed psychologist, a licensed clinical social worker, or an otherwise qualified subject matter expert.”</a:t>
            </a:r>
          </a:p>
          <a:p>
            <a:r>
              <a:rPr lang="en-US" dirty="0"/>
              <a:t>Under current law, a "Victim of human trafficking" means any person subjected to an act or the practice of labor trafficking or sex trafficking, regardless of whether any other person has been charged with or convicted of an offense related to the labor trafficking or sex trafficking of such person. </a:t>
            </a:r>
          </a:p>
        </p:txBody>
      </p:sp>
    </p:spTree>
    <p:extLst>
      <p:ext uri="{BB962C8B-B14F-4D97-AF65-F5344CB8AC3E}">
        <p14:creationId xmlns:p14="http://schemas.microsoft.com/office/powerpoint/2010/main" val="209422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F277-0562-6374-A0A5-A0419A76680D}"/>
              </a:ext>
            </a:extLst>
          </p:cNvPr>
          <p:cNvSpPr>
            <a:spLocks noGrp="1"/>
          </p:cNvSpPr>
          <p:nvPr>
            <p:ph type="title"/>
          </p:nvPr>
        </p:nvSpPr>
        <p:spPr/>
        <p:txBody>
          <a:bodyPr/>
          <a:lstStyle/>
          <a:p>
            <a:r>
              <a:rPr lang="en-US" dirty="0"/>
              <a:t>Ch. 873: Juveniles – </a:t>
            </a:r>
            <a:br>
              <a:rPr lang="en-US" dirty="0"/>
            </a:br>
            <a:r>
              <a:rPr lang="en-US" dirty="0"/>
              <a:t>Minimum Age for Delinquency</a:t>
            </a:r>
          </a:p>
        </p:txBody>
      </p:sp>
      <p:sp>
        <p:nvSpPr>
          <p:cNvPr id="3" name="Content Placeholder 2">
            <a:extLst>
              <a:ext uri="{FF2B5EF4-FFF2-40B4-BE49-F238E27FC236}">
                <a16:creationId xmlns:a16="http://schemas.microsoft.com/office/drawing/2014/main" id="{9A2B713E-84EA-2ACD-5061-F63E6AE0EAB4}"/>
              </a:ext>
            </a:extLst>
          </p:cNvPr>
          <p:cNvSpPr>
            <a:spLocks noGrp="1"/>
          </p:cNvSpPr>
          <p:nvPr>
            <p:ph idx="1"/>
          </p:nvPr>
        </p:nvSpPr>
        <p:spPr>
          <a:xfrm>
            <a:off x="609599" y="1600200"/>
            <a:ext cx="11235397" cy="5257800"/>
          </a:xfrm>
        </p:spPr>
        <p:txBody>
          <a:bodyPr/>
          <a:lstStyle/>
          <a:p>
            <a:r>
              <a:rPr lang="en-US" sz="2800" dirty="0"/>
              <a:t>Creates new Code section, § 16.1-278.9:1, that states that if a child younger than 11 years of age is alleged to have committed an act that would be delinquent if committed by a child 11 years of age or older, such child shall not be proceeded upon as delinquent pursuant to § 16.1-278.8, and the court shall </a:t>
            </a:r>
          </a:p>
          <a:p>
            <a:pPr marL="457200" lvl="1" indent="0">
              <a:buNone/>
            </a:pPr>
            <a:r>
              <a:rPr lang="en-US" sz="2800" dirty="0"/>
              <a:t>(</a:t>
            </a:r>
            <a:r>
              <a:rPr lang="en-US" sz="2800" dirty="0" err="1"/>
              <a:t>i</a:t>
            </a:r>
            <a:r>
              <a:rPr lang="en-US" sz="2800" dirty="0"/>
              <a:t>) dismiss any petition alleging such child has committed an act that would be delinquent if committed by a child 11 years of age or older and </a:t>
            </a:r>
          </a:p>
          <a:p>
            <a:pPr marL="457200" lvl="1" indent="0">
              <a:buNone/>
            </a:pPr>
            <a:r>
              <a:rPr lang="en-US" sz="2800" dirty="0"/>
              <a:t>(ii) order that the court records pertaining to such petition be expunged pursuant to subsection C of § 16.1-306. </a:t>
            </a:r>
          </a:p>
          <a:p>
            <a:r>
              <a:rPr lang="en-US" sz="2800" dirty="0"/>
              <a:t>However, the attorney for the Commonwealth may file a petition alleging that such child is in need of services and if such child is found to be in need of services, the court may make any orders of disposition authorized under § 16.1-278.4.</a:t>
            </a:r>
          </a:p>
        </p:txBody>
      </p:sp>
    </p:spTree>
    <p:extLst>
      <p:ext uri="{BB962C8B-B14F-4D97-AF65-F5344CB8AC3E}">
        <p14:creationId xmlns:p14="http://schemas.microsoft.com/office/powerpoint/2010/main" val="274996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3ED6-4231-997B-90D4-B4FD17040DB7}"/>
              </a:ext>
            </a:extLst>
          </p:cNvPr>
          <p:cNvSpPr>
            <a:spLocks noGrp="1"/>
          </p:cNvSpPr>
          <p:nvPr>
            <p:ph type="title"/>
          </p:nvPr>
        </p:nvSpPr>
        <p:spPr>
          <a:xfrm>
            <a:off x="609600" y="274953"/>
            <a:ext cx="10972800" cy="1508127"/>
          </a:xfrm>
        </p:spPr>
        <p:txBody>
          <a:bodyPr/>
          <a:lstStyle/>
          <a:p>
            <a:r>
              <a:rPr lang="en-US" dirty="0"/>
              <a:t>Ch. 873: Juveniles Under 11 (</a:t>
            </a:r>
            <a:r>
              <a:rPr lang="en-US" dirty="0" err="1"/>
              <a:t>con’d</a:t>
            </a:r>
            <a:r>
              <a:rPr lang="en-US" dirty="0"/>
              <a:t>)</a:t>
            </a:r>
          </a:p>
        </p:txBody>
      </p:sp>
      <p:sp>
        <p:nvSpPr>
          <p:cNvPr id="3" name="Content Placeholder 2">
            <a:extLst>
              <a:ext uri="{FF2B5EF4-FFF2-40B4-BE49-F238E27FC236}">
                <a16:creationId xmlns:a16="http://schemas.microsoft.com/office/drawing/2014/main" id="{51C60C8F-1663-4F0E-A52B-782A6DE7E501}"/>
              </a:ext>
            </a:extLst>
          </p:cNvPr>
          <p:cNvSpPr>
            <a:spLocks noGrp="1"/>
          </p:cNvSpPr>
          <p:nvPr>
            <p:ph idx="1"/>
          </p:nvPr>
        </p:nvSpPr>
        <p:spPr>
          <a:xfrm>
            <a:off x="609600" y="1783080"/>
            <a:ext cx="10972800" cy="5257800"/>
          </a:xfrm>
        </p:spPr>
        <p:txBody>
          <a:bodyPr/>
          <a:lstStyle/>
          <a:p>
            <a:r>
              <a:rPr lang="en-US" sz="3000" dirty="0"/>
              <a:t>The bill amends § 16.1-228 to include in the definition of "child in need of services" a child younger than 11 years of age who has committed an act that would be delinquent if committed by a child 11 years of age or older.</a:t>
            </a:r>
          </a:p>
          <a:p>
            <a:r>
              <a:rPr lang="en-US" sz="3000" dirty="0"/>
              <a:t>The bill adds to §16.1-246 that a child may be taken into immediate custody when such child is alleged to be in need of services or supervision and there is a clear and substantial danger to the safety of the child's family or the safety of the public. </a:t>
            </a:r>
          </a:p>
          <a:p>
            <a:pPr lvl="1"/>
            <a:r>
              <a:rPr lang="en-US" sz="3000" dirty="0"/>
              <a:t>Currently, a child may be taken into immediate custody when such child is alleged to be in need of services or supervision and there is a clear and substantial danger to the child's life or health. </a:t>
            </a:r>
          </a:p>
        </p:txBody>
      </p:sp>
    </p:spTree>
    <p:extLst>
      <p:ext uri="{BB962C8B-B14F-4D97-AF65-F5344CB8AC3E}">
        <p14:creationId xmlns:p14="http://schemas.microsoft.com/office/powerpoint/2010/main" val="311532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0103E-1382-66A6-C06A-418ECDFA2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42CC1-BBFB-50AE-A4B5-4CBB31FB3945}"/>
              </a:ext>
            </a:extLst>
          </p:cNvPr>
          <p:cNvSpPr>
            <a:spLocks noGrp="1"/>
          </p:cNvSpPr>
          <p:nvPr>
            <p:ph type="title"/>
          </p:nvPr>
        </p:nvSpPr>
        <p:spPr/>
        <p:txBody>
          <a:bodyPr/>
          <a:lstStyle/>
          <a:p>
            <a:r>
              <a:rPr lang="en-US" dirty="0"/>
              <a:t>Ch. 873: Juveniles Under 11 (</a:t>
            </a:r>
            <a:r>
              <a:rPr lang="en-US" dirty="0" err="1"/>
              <a:t>con’d</a:t>
            </a:r>
            <a:r>
              <a:rPr lang="en-US" dirty="0"/>
              <a:t>)</a:t>
            </a:r>
          </a:p>
        </p:txBody>
      </p:sp>
      <p:sp>
        <p:nvSpPr>
          <p:cNvPr id="3" name="Content Placeholder 2">
            <a:extLst>
              <a:ext uri="{FF2B5EF4-FFF2-40B4-BE49-F238E27FC236}">
                <a16:creationId xmlns:a16="http://schemas.microsoft.com/office/drawing/2014/main" id="{AD4105A5-9003-1C6E-DB43-5DD4071E735D}"/>
              </a:ext>
            </a:extLst>
          </p:cNvPr>
          <p:cNvSpPr>
            <a:spLocks noGrp="1"/>
          </p:cNvSpPr>
          <p:nvPr>
            <p:ph idx="1"/>
          </p:nvPr>
        </p:nvSpPr>
        <p:spPr/>
        <p:txBody>
          <a:bodyPr/>
          <a:lstStyle/>
          <a:p>
            <a:r>
              <a:rPr lang="en-US" dirty="0"/>
              <a:t>Finally, the bill includes in the offense of causing or encouraging acts rendering children delinquent, abused, etc., any person 18 years of age or older, including the parent of any child, who willfully contributes to, encourages, or causes any act, omission, or condition that </a:t>
            </a:r>
          </a:p>
          <a:p>
            <a:pPr marL="457200" lvl="1" indent="0">
              <a:buNone/>
            </a:pPr>
            <a:r>
              <a:rPr lang="en-US" dirty="0"/>
              <a:t>(a) causes a child younger than 11 years of age to commit an act that would be delinquent if committed by a child 11 years of age or older or </a:t>
            </a:r>
          </a:p>
          <a:p>
            <a:pPr marL="457200" lvl="1" indent="0">
              <a:buNone/>
            </a:pPr>
            <a:r>
              <a:rPr lang="en-US" dirty="0"/>
              <a:t>(b) causes any child to participate in or become a member of a criminal street gang in violation of existing law. </a:t>
            </a:r>
          </a:p>
          <a:p>
            <a:r>
              <a:rPr lang="en-US" dirty="0"/>
              <a:t>Under the bill, any person who commits such offense is guilty of a Class 1 misdemeanor.</a:t>
            </a:r>
          </a:p>
        </p:txBody>
      </p:sp>
    </p:spTree>
    <p:extLst>
      <p:ext uri="{BB962C8B-B14F-4D97-AF65-F5344CB8AC3E}">
        <p14:creationId xmlns:p14="http://schemas.microsoft.com/office/powerpoint/2010/main" val="144176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60CD-9F4C-7EF8-569B-914211DAB995}"/>
              </a:ext>
            </a:extLst>
          </p:cNvPr>
          <p:cNvSpPr>
            <a:spLocks noGrp="1"/>
          </p:cNvSpPr>
          <p:nvPr>
            <p:ph type="title"/>
          </p:nvPr>
        </p:nvSpPr>
        <p:spPr/>
        <p:txBody>
          <a:bodyPr/>
          <a:lstStyle/>
          <a:p>
            <a:r>
              <a:rPr lang="en-US" dirty="0"/>
              <a:t>Ch. 877 – Extending Juvenile </a:t>
            </a:r>
            <a:br>
              <a:rPr lang="en-US" dirty="0"/>
            </a:br>
            <a:r>
              <a:rPr lang="en-US" dirty="0"/>
              <a:t>Indeterminate Commitments</a:t>
            </a:r>
          </a:p>
        </p:txBody>
      </p:sp>
      <p:sp>
        <p:nvSpPr>
          <p:cNvPr id="3" name="Content Placeholder 2">
            <a:extLst>
              <a:ext uri="{FF2B5EF4-FFF2-40B4-BE49-F238E27FC236}">
                <a16:creationId xmlns:a16="http://schemas.microsoft.com/office/drawing/2014/main" id="{D4C07594-08CD-FEC7-C92D-EF82FB4C5C7E}"/>
              </a:ext>
            </a:extLst>
          </p:cNvPr>
          <p:cNvSpPr>
            <a:spLocks noGrp="1"/>
          </p:cNvSpPr>
          <p:nvPr>
            <p:ph idx="1"/>
          </p:nvPr>
        </p:nvSpPr>
        <p:spPr/>
        <p:txBody>
          <a:bodyPr/>
          <a:lstStyle/>
          <a:p>
            <a:r>
              <a:rPr lang="en-US" dirty="0"/>
              <a:t>Creates a new Code section, § 16.1-285.3, and process by which the Department of Juvenile Justice, upon determining that a juvenile currently committed to the Department should continue such commitment beyond the high end of the length of stay guidelines established by the State Board of Juvenile Justice, may petition the court that ordered a juvenile's indeterminate commitment to the Department to extend such juvenile's commitment. </a:t>
            </a:r>
          </a:p>
          <a:p>
            <a:r>
              <a:rPr lang="en-US" dirty="0"/>
              <a:t>The bill requires the Department to file such petition at least 60 days prior to the expiration of the high end of the length of stay range, along with a report on the juvenile's progress.</a:t>
            </a:r>
          </a:p>
        </p:txBody>
      </p:sp>
    </p:spTree>
    <p:extLst>
      <p:ext uri="{BB962C8B-B14F-4D97-AF65-F5344CB8AC3E}">
        <p14:creationId xmlns:p14="http://schemas.microsoft.com/office/powerpoint/2010/main" val="244594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50920-EB3F-41E3-070B-3E436391F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42D021-80B2-F0CB-1085-3BB45FB7AE06}"/>
              </a:ext>
            </a:extLst>
          </p:cNvPr>
          <p:cNvSpPr>
            <a:spLocks noGrp="1"/>
          </p:cNvSpPr>
          <p:nvPr>
            <p:ph type="title"/>
          </p:nvPr>
        </p:nvSpPr>
        <p:spPr/>
        <p:txBody>
          <a:bodyPr/>
          <a:lstStyle/>
          <a:p>
            <a:r>
              <a:rPr lang="en-US" dirty="0"/>
              <a:t>Ch. 877 – Extending Juvenile </a:t>
            </a:r>
            <a:br>
              <a:rPr lang="en-US" dirty="0"/>
            </a:br>
            <a:r>
              <a:rPr lang="en-US" dirty="0"/>
              <a:t>Indeterminate Commitments (</a:t>
            </a:r>
            <a:r>
              <a:rPr lang="en-US" dirty="0" err="1"/>
              <a:t>con’d</a:t>
            </a:r>
            <a:r>
              <a:rPr lang="en-US" dirty="0"/>
              <a:t>)</a:t>
            </a:r>
          </a:p>
        </p:txBody>
      </p:sp>
      <p:sp>
        <p:nvSpPr>
          <p:cNvPr id="3" name="Content Placeholder 2">
            <a:extLst>
              <a:ext uri="{FF2B5EF4-FFF2-40B4-BE49-F238E27FC236}">
                <a16:creationId xmlns:a16="http://schemas.microsoft.com/office/drawing/2014/main" id="{78A9EAD0-D685-FDD6-ED3C-3F117A0BA94A}"/>
              </a:ext>
            </a:extLst>
          </p:cNvPr>
          <p:cNvSpPr>
            <a:spLocks noGrp="1"/>
          </p:cNvSpPr>
          <p:nvPr>
            <p:ph idx="1"/>
          </p:nvPr>
        </p:nvSpPr>
        <p:spPr/>
        <p:txBody>
          <a:bodyPr/>
          <a:lstStyle/>
          <a:p>
            <a:r>
              <a:rPr lang="en-US" sz="2800" dirty="0"/>
              <a:t>Under the bill, if the Department determines fewer than 60 days before expiration that an extension is necessary, it shall file a petition for review that includes a statement explaining the specific circumstances causing the late filing. </a:t>
            </a:r>
          </a:p>
          <a:p>
            <a:r>
              <a:rPr lang="en-US" sz="2800" dirty="0"/>
              <a:t>The bill provides that the court shall schedule a hearing on the petition at which the court shall consider such progress report and may consider additional evidence as described in the bill. </a:t>
            </a:r>
          </a:p>
          <a:p>
            <a:r>
              <a:rPr lang="en-US" sz="2800" dirty="0"/>
              <a:t>The bill provides that, at the conclusion of the hearing, the court shall order either that the juvenile be released or that the juvenile's period of commitment be extended for a period not to exceed six months, provided that such extension does not exceed the limitations for an indeterminate commitment provided by current law. </a:t>
            </a:r>
          </a:p>
        </p:txBody>
      </p:sp>
    </p:spTree>
    <p:extLst>
      <p:ext uri="{BB962C8B-B14F-4D97-AF65-F5344CB8AC3E}">
        <p14:creationId xmlns:p14="http://schemas.microsoft.com/office/powerpoint/2010/main" val="18938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6C4567-AD1A-6E4C-974B-C5D5EA930926}"/>
              </a:ext>
            </a:extLst>
          </p:cNvPr>
          <p:cNvSpPr>
            <a:spLocks noGrp="1"/>
          </p:cNvSpPr>
          <p:nvPr>
            <p:ph type="title"/>
          </p:nvPr>
        </p:nvSpPr>
        <p:spPr>
          <a:xfrm>
            <a:off x="609600" y="325755"/>
            <a:ext cx="10972800" cy="1508127"/>
          </a:xfrm>
        </p:spPr>
        <p:txBody>
          <a:bodyPr/>
          <a:lstStyle/>
          <a:p>
            <a:r>
              <a:rPr lang="en-US" dirty="0">
                <a:solidFill>
                  <a:schemeClr val="tx1"/>
                </a:solidFill>
              </a:rPr>
              <a:t>Topics for this Presentation</a:t>
            </a:r>
          </a:p>
        </p:txBody>
      </p:sp>
      <p:sp>
        <p:nvSpPr>
          <p:cNvPr id="5" name="Content Placeholder 4">
            <a:extLst>
              <a:ext uri="{FF2B5EF4-FFF2-40B4-BE49-F238E27FC236}">
                <a16:creationId xmlns:a16="http://schemas.microsoft.com/office/drawing/2014/main" id="{CE31EA6A-2885-1E4C-A871-91E9BE4CF5DE}"/>
              </a:ext>
            </a:extLst>
          </p:cNvPr>
          <p:cNvSpPr>
            <a:spLocks noGrp="1"/>
          </p:cNvSpPr>
          <p:nvPr>
            <p:ph sz="half" idx="1"/>
          </p:nvPr>
        </p:nvSpPr>
        <p:spPr>
          <a:xfrm>
            <a:off x="739588" y="2042968"/>
            <a:ext cx="5185943" cy="4195763"/>
          </a:xfrm>
        </p:spPr>
        <p:txBody>
          <a:bodyPr>
            <a:normAutofit/>
          </a:bodyPr>
          <a:lstStyle/>
          <a:p>
            <a:r>
              <a:rPr lang="en-US" dirty="0">
                <a:solidFill>
                  <a:schemeClr val="tx1"/>
                </a:solidFill>
              </a:rPr>
              <a:t>Criminal Investigations </a:t>
            </a:r>
          </a:p>
          <a:p>
            <a:r>
              <a:rPr lang="en-US" dirty="0">
                <a:solidFill>
                  <a:schemeClr val="tx1"/>
                </a:solidFill>
              </a:rPr>
              <a:t>Criminal Procedure </a:t>
            </a:r>
          </a:p>
          <a:p>
            <a:r>
              <a:rPr lang="en-US" dirty="0">
                <a:solidFill>
                  <a:schemeClr val="tx1"/>
                </a:solidFill>
              </a:rPr>
              <a:t>Amended Crimes and Offenses</a:t>
            </a:r>
          </a:p>
          <a:p>
            <a:r>
              <a:rPr lang="en-US" dirty="0">
                <a:solidFill>
                  <a:schemeClr val="tx1"/>
                </a:solidFill>
              </a:rPr>
              <a:t>New Crimes and Offenses</a:t>
            </a:r>
          </a:p>
          <a:p>
            <a:r>
              <a:rPr lang="en-US" dirty="0">
                <a:solidFill>
                  <a:schemeClr val="tx1"/>
                </a:solidFill>
              </a:rPr>
              <a:t>Traffic Offenses</a:t>
            </a:r>
          </a:p>
          <a:p>
            <a:r>
              <a:rPr lang="en-US" dirty="0">
                <a:solidFill>
                  <a:schemeClr val="tx1"/>
                </a:solidFill>
              </a:rPr>
              <a:t>Interlock and Intelligent Speed Assistance</a:t>
            </a:r>
          </a:p>
        </p:txBody>
      </p:sp>
      <p:sp>
        <p:nvSpPr>
          <p:cNvPr id="6" name="Content Placeholder 5">
            <a:extLst>
              <a:ext uri="{FF2B5EF4-FFF2-40B4-BE49-F238E27FC236}">
                <a16:creationId xmlns:a16="http://schemas.microsoft.com/office/drawing/2014/main" id="{54A02165-076D-D544-87FB-A606BF64D70B}"/>
              </a:ext>
            </a:extLst>
          </p:cNvPr>
          <p:cNvSpPr>
            <a:spLocks noGrp="1"/>
          </p:cNvSpPr>
          <p:nvPr>
            <p:ph sz="half" idx="2"/>
          </p:nvPr>
        </p:nvSpPr>
        <p:spPr>
          <a:xfrm>
            <a:off x="6266470" y="2042967"/>
            <a:ext cx="5315930" cy="4195763"/>
          </a:xfrm>
        </p:spPr>
        <p:txBody>
          <a:bodyPr>
            <a:noAutofit/>
          </a:bodyPr>
          <a:lstStyle/>
          <a:p>
            <a:r>
              <a:rPr lang="en-US" dirty="0">
                <a:solidFill>
                  <a:schemeClr val="tx1"/>
                </a:solidFill>
              </a:rPr>
              <a:t>Conviction Sealing</a:t>
            </a:r>
          </a:p>
          <a:p>
            <a:r>
              <a:rPr lang="en-US" dirty="0">
                <a:solidFill>
                  <a:schemeClr val="tx1"/>
                </a:solidFill>
              </a:rPr>
              <a:t>ECO/TDO Procedure</a:t>
            </a:r>
          </a:p>
          <a:p>
            <a:r>
              <a:rPr lang="en-US" dirty="0">
                <a:solidFill>
                  <a:schemeClr val="tx1"/>
                </a:solidFill>
              </a:rPr>
              <a:t>Law Enforcement Regulatory &amp; </a:t>
            </a:r>
            <a:br>
              <a:rPr lang="en-US" dirty="0">
                <a:solidFill>
                  <a:schemeClr val="tx1"/>
                </a:solidFill>
              </a:rPr>
            </a:br>
            <a:r>
              <a:rPr lang="en-US" dirty="0">
                <a:solidFill>
                  <a:schemeClr val="tx1"/>
                </a:solidFill>
              </a:rPr>
              <a:t>Reporting Requirements</a:t>
            </a:r>
          </a:p>
          <a:p>
            <a:r>
              <a:rPr lang="en-US" dirty="0">
                <a:solidFill>
                  <a:schemeClr val="tx1"/>
                </a:solidFill>
              </a:rPr>
              <a:t>Law Enforcement Procedural Guarantees and Requirements</a:t>
            </a:r>
          </a:p>
          <a:p>
            <a:endParaRPr lang="en-US" dirty="0">
              <a:solidFill>
                <a:schemeClr val="tx1"/>
              </a:solidFill>
            </a:endParaRPr>
          </a:p>
        </p:txBody>
      </p:sp>
    </p:spTree>
    <p:extLst>
      <p:ext uri="{BB962C8B-B14F-4D97-AF65-F5344CB8AC3E}">
        <p14:creationId xmlns:p14="http://schemas.microsoft.com/office/powerpoint/2010/main" val="427484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388B7-21C6-3E96-B259-897353D8CCEB}"/>
              </a:ext>
            </a:extLst>
          </p:cNvPr>
          <p:cNvSpPr>
            <a:spLocks noGrp="1"/>
          </p:cNvSpPr>
          <p:nvPr>
            <p:ph type="title"/>
          </p:nvPr>
        </p:nvSpPr>
        <p:spPr/>
        <p:txBody>
          <a:bodyPr/>
          <a:lstStyle/>
          <a:p>
            <a:r>
              <a:rPr lang="en-US" dirty="0"/>
              <a:t>Ch. 960 &amp; Ch. 961: </a:t>
            </a:r>
            <a:br>
              <a:rPr lang="en-US" dirty="0"/>
            </a:br>
            <a:r>
              <a:rPr lang="en-US" dirty="0"/>
              <a:t>Deferred Disposition for Disabilities </a:t>
            </a:r>
          </a:p>
        </p:txBody>
      </p:sp>
      <p:sp>
        <p:nvSpPr>
          <p:cNvPr id="3" name="Content Placeholder 2">
            <a:extLst>
              <a:ext uri="{FF2B5EF4-FFF2-40B4-BE49-F238E27FC236}">
                <a16:creationId xmlns:a16="http://schemas.microsoft.com/office/drawing/2014/main" id="{06474F1D-FEF2-AC70-9DCC-D82C414A4033}"/>
              </a:ext>
            </a:extLst>
          </p:cNvPr>
          <p:cNvSpPr>
            <a:spLocks noGrp="1"/>
          </p:cNvSpPr>
          <p:nvPr>
            <p:ph idx="1"/>
          </p:nvPr>
        </p:nvSpPr>
        <p:spPr/>
        <p:txBody>
          <a:bodyPr/>
          <a:lstStyle/>
          <a:p>
            <a:r>
              <a:rPr lang="en-US" sz="2800" dirty="0"/>
              <a:t>Amends § 19.2-303.6 to expand availability for a deferred disposition from autism and intellectual disabilities to “developmental disabilities.”</a:t>
            </a:r>
          </a:p>
          <a:p>
            <a:pPr lvl="1"/>
            <a:r>
              <a:rPr lang="en-US" sz="2800" dirty="0"/>
              <a:t>Under current law, court must find by clear and convincing evidence that the criminal conduct was caused by or had a direct and substantial relationship to the person's disorder or disability,  </a:t>
            </a:r>
          </a:p>
          <a:p>
            <a:r>
              <a:rPr lang="en-US" sz="2800" dirty="0"/>
              <a:t>Also allows a defendant to request a hearing at which the facts may be proffered by the parties to determine the appropriateness of a deferred disposition “at any time” before or after any plea. </a:t>
            </a:r>
          </a:p>
          <a:p>
            <a:r>
              <a:rPr lang="en-US" sz="2800" dirty="0"/>
              <a:t>If such a hearing occurs before a plea of guilty and the court determines that a deferred disposition is appropriate, the defendant shall stipulate to sufficient facts to justify a finding of guilt prior to the entry of any deferred disposition.</a:t>
            </a:r>
          </a:p>
        </p:txBody>
      </p:sp>
    </p:spTree>
    <p:extLst>
      <p:ext uri="{BB962C8B-B14F-4D97-AF65-F5344CB8AC3E}">
        <p14:creationId xmlns:p14="http://schemas.microsoft.com/office/powerpoint/2010/main" val="305501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8956-7C4D-F70F-2128-A2F6B1B89AE6}"/>
              </a:ext>
            </a:extLst>
          </p:cNvPr>
          <p:cNvSpPr>
            <a:spLocks noGrp="1"/>
          </p:cNvSpPr>
          <p:nvPr>
            <p:ph type="title"/>
          </p:nvPr>
        </p:nvSpPr>
        <p:spPr/>
        <p:txBody>
          <a:bodyPr/>
          <a:lstStyle/>
          <a:p>
            <a:r>
              <a:rPr lang="en-US" dirty="0"/>
              <a:t>§ 37.2-100: Definition of </a:t>
            </a:r>
            <a:br>
              <a:rPr lang="en-US" dirty="0"/>
            </a:br>
            <a:r>
              <a:rPr lang="en-US" dirty="0"/>
              <a:t>“Developmental Disability”</a:t>
            </a:r>
          </a:p>
        </p:txBody>
      </p:sp>
      <p:sp>
        <p:nvSpPr>
          <p:cNvPr id="3" name="Content Placeholder 2">
            <a:extLst>
              <a:ext uri="{FF2B5EF4-FFF2-40B4-BE49-F238E27FC236}">
                <a16:creationId xmlns:a16="http://schemas.microsoft.com/office/drawing/2014/main" id="{6663110A-AD68-33DD-0C82-1290BF7D703E}"/>
              </a:ext>
            </a:extLst>
          </p:cNvPr>
          <p:cNvSpPr>
            <a:spLocks noGrp="1"/>
          </p:cNvSpPr>
          <p:nvPr>
            <p:ph idx="1"/>
          </p:nvPr>
        </p:nvSpPr>
        <p:spPr>
          <a:xfrm>
            <a:off x="226423" y="1680754"/>
            <a:ext cx="11849036" cy="5177246"/>
          </a:xfrm>
        </p:spPr>
        <p:txBody>
          <a:bodyPr/>
          <a:lstStyle/>
          <a:p>
            <a:r>
              <a:rPr lang="en-US" sz="2600" dirty="0"/>
              <a:t>A “severe, chronic disability of an individual that:</a:t>
            </a:r>
          </a:p>
          <a:p>
            <a:pPr marL="457200" lvl="1" indent="0">
              <a:buNone/>
            </a:pPr>
            <a:r>
              <a:rPr lang="en-US" sz="2600" dirty="0"/>
              <a:t>(</a:t>
            </a:r>
            <a:r>
              <a:rPr lang="en-US" sz="2600" dirty="0" err="1"/>
              <a:t>i</a:t>
            </a:r>
            <a:r>
              <a:rPr lang="en-US" sz="2600" dirty="0"/>
              <a:t>) is attributable to a mental or physical impairment, or a combination of mental and physical impairments, other than a sole diagnosis of mental illness; </a:t>
            </a:r>
          </a:p>
          <a:p>
            <a:pPr marL="457200" lvl="1" indent="0">
              <a:buNone/>
            </a:pPr>
            <a:r>
              <a:rPr lang="en-US" sz="2600" dirty="0"/>
              <a:t>(ii) is manifested before the individual reaches 22 years of age; </a:t>
            </a:r>
          </a:p>
          <a:p>
            <a:pPr marL="457200" lvl="1" indent="0">
              <a:buNone/>
            </a:pPr>
            <a:r>
              <a:rPr lang="en-US" sz="2600" dirty="0"/>
              <a:t>(iii) is likely to continue indefinitely; </a:t>
            </a:r>
          </a:p>
          <a:p>
            <a:pPr marL="457200" lvl="1" indent="0">
              <a:buNone/>
            </a:pPr>
            <a:r>
              <a:rPr lang="en-US" sz="2600" dirty="0"/>
              <a:t>(iv) results in substantial functional limitations in three or more of the following areas of major life activity: self-care, receptive and expressive language, learning, mobility, self-direction, capacity for independent living, or economic self-sufficiency; and </a:t>
            </a:r>
          </a:p>
          <a:p>
            <a:pPr marL="457200" lvl="1" indent="0">
              <a:buNone/>
            </a:pPr>
            <a:r>
              <a:rPr lang="en-US" sz="2600" dirty="0"/>
              <a:t>(v) reflects the individual’s need for a combination and sequence of special interdisciplinary or generic services, individualized supports, or other forms of assistance that are of lifelong or extended duration and are individually planned and coordinated. </a:t>
            </a:r>
          </a:p>
          <a:p>
            <a:endParaRPr lang="en-US" sz="2600" dirty="0"/>
          </a:p>
        </p:txBody>
      </p:sp>
    </p:spTree>
    <p:extLst>
      <p:ext uri="{BB962C8B-B14F-4D97-AF65-F5344CB8AC3E}">
        <p14:creationId xmlns:p14="http://schemas.microsoft.com/office/powerpoint/2010/main" val="4828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ADAFC-893E-53B6-208B-305C0405D0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F23A0-AAEC-70A3-D5A8-231142C3D6DC}"/>
              </a:ext>
            </a:extLst>
          </p:cNvPr>
          <p:cNvSpPr>
            <a:spLocks noGrp="1"/>
          </p:cNvSpPr>
          <p:nvPr>
            <p:ph type="title"/>
          </p:nvPr>
        </p:nvSpPr>
        <p:spPr/>
        <p:txBody>
          <a:bodyPr/>
          <a:lstStyle/>
          <a:p>
            <a:r>
              <a:rPr lang="en-US" dirty="0"/>
              <a:t>§ 37.2-100: Definition of </a:t>
            </a:r>
            <a:br>
              <a:rPr lang="en-US" dirty="0"/>
            </a:br>
            <a:r>
              <a:rPr lang="en-US" dirty="0"/>
              <a:t>“Developmental Disability” (</a:t>
            </a:r>
            <a:r>
              <a:rPr lang="en-US" dirty="0" err="1"/>
              <a:t>con’d</a:t>
            </a:r>
            <a:r>
              <a:rPr lang="en-US" dirty="0"/>
              <a:t>)</a:t>
            </a:r>
          </a:p>
        </p:txBody>
      </p:sp>
      <p:sp>
        <p:nvSpPr>
          <p:cNvPr id="3" name="Content Placeholder 2">
            <a:extLst>
              <a:ext uri="{FF2B5EF4-FFF2-40B4-BE49-F238E27FC236}">
                <a16:creationId xmlns:a16="http://schemas.microsoft.com/office/drawing/2014/main" id="{C60A122E-CF97-46F2-F490-5E90DEABE225}"/>
              </a:ext>
            </a:extLst>
          </p:cNvPr>
          <p:cNvSpPr>
            <a:spLocks noGrp="1"/>
          </p:cNvSpPr>
          <p:nvPr>
            <p:ph idx="1"/>
          </p:nvPr>
        </p:nvSpPr>
        <p:spPr>
          <a:xfrm>
            <a:off x="1452283" y="2581835"/>
            <a:ext cx="9318812" cy="4276164"/>
          </a:xfrm>
        </p:spPr>
        <p:txBody>
          <a:bodyPr/>
          <a:lstStyle/>
          <a:p>
            <a:r>
              <a:rPr lang="en-US" sz="2600" dirty="0"/>
              <a:t>An individual from birth to age nine, inclusive, who has a substantial developmental delay or specific congenital or acquired condition may be considered to have a developmental disability without meeting three or more of the criteria described in clauses (</a:t>
            </a:r>
            <a:r>
              <a:rPr lang="en-US" sz="2600" dirty="0" err="1"/>
              <a:t>i</a:t>
            </a:r>
            <a:r>
              <a:rPr lang="en-US" sz="2600" dirty="0"/>
              <a:t>) through (v) if the individual, without services and supports, has a high probability of meeting those criteria later in life.” </a:t>
            </a:r>
          </a:p>
          <a:p>
            <a:endParaRPr lang="en-US" sz="2600" dirty="0"/>
          </a:p>
          <a:p>
            <a:endParaRPr lang="en-US" sz="2600" dirty="0"/>
          </a:p>
        </p:txBody>
      </p:sp>
    </p:spTree>
    <p:extLst>
      <p:ext uri="{BB962C8B-B14F-4D97-AF65-F5344CB8AC3E}">
        <p14:creationId xmlns:p14="http://schemas.microsoft.com/office/powerpoint/2010/main" val="160266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322FD-E784-B82A-109E-9E3BB2931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B1A14-CE65-8C8A-80B5-6941830B3C5A}"/>
              </a:ext>
            </a:extLst>
          </p:cNvPr>
          <p:cNvSpPr>
            <a:spLocks noGrp="1"/>
          </p:cNvSpPr>
          <p:nvPr>
            <p:ph type="title"/>
          </p:nvPr>
        </p:nvSpPr>
        <p:spPr/>
        <p:txBody>
          <a:bodyPr/>
          <a:lstStyle/>
          <a:p>
            <a:r>
              <a:rPr lang="en-US" dirty="0"/>
              <a:t>Ch. 960 &amp; Ch. 961: </a:t>
            </a:r>
            <a:br>
              <a:rPr lang="en-US" dirty="0"/>
            </a:br>
            <a:r>
              <a:rPr lang="en-US" dirty="0"/>
              <a:t>Deferred Disposition for Disabilities (</a:t>
            </a:r>
            <a:r>
              <a:rPr lang="en-US" dirty="0" err="1"/>
              <a:t>con’d</a:t>
            </a:r>
            <a:r>
              <a:rPr lang="en-US" dirty="0"/>
              <a:t>) </a:t>
            </a:r>
          </a:p>
        </p:txBody>
      </p:sp>
      <p:sp>
        <p:nvSpPr>
          <p:cNvPr id="3" name="Content Placeholder 2">
            <a:extLst>
              <a:ext uri="{FF2B5EF4-FFF2-40B4-BE49-F238E27FC236}">
                <a16:creationId xmlns:a16="http://schemas.microsoft.com/office/drawing/2014/main" id="{13DCBCA3-F700-354B-360C-7BEB18290222}"/>
              </a:ext>
            </a:extLst>
          </p:cNvPr>
          <p:cNvSpPr>
            <a:spLocks noGrp="1"/>
          </p:cNvSpPr>
          <p:nvPr>
            <p:ph idx="1"/>
          </p:nvPr>
        </p:nvSpPr>
        <p:spPr>
          <a:xfrm>
            <a:off x="970671" y="2138290"/>
            <a:ext cx="10170942" cy="4719710"/>
          </a:xfrm>
        </p:spPr>
        <p:txBody>
          <a:bodyPr/>
          <a:lstStyle/>
          <a:p>
            <a:r>
              <a:rPr lang="en-US" dirty="0"/>
              <a:t>Also amends § 19.2-303.6 to state that a charge that is dismissed pursuant to this section, including an original charge that was reduced or a charge that is dismissed after a plea or stipulation of the fact that would justify a finding of guilt, may be considered as otherwise dismissed for the purposes of expungement of police and court records in accordance with § 19.2-392.2.</a:t>
            </a:r>
          </a:p>
        </p:txBody>
      </p:sp>
    </p:spTree>
    <p:extLst>
      <p:ext uri="{BB962C8B-B14F-4D97-AF65-F5344CB8AC3E}">
        <p14:creationId xmlns:p14="http://schemas.microsoft.com/office/powerpoint/2010/main" val="144812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DAB26-ECA1-6840-BE38-C3FDE4D92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DCAB4-DC5A-2DFA-8806-3F9F0E5E0535}"/>
              </a:ext>
            </a:extLst>
          </p:cNvPr>
          <p:cNvSpPr>
            <a:spLocks noGrp="1"/>
          </p:cNvSpPr>
          <p:nvPr>
            <p:ph type="title"/>
          </p:nvPr>
        </p:nvSpPr>
        <p:spPr/>
        <p:txBody>
          <a:bodyPr/>
          <a:lstStyle/>
          <a:p>
            <a:r>
              <a:rPr lang="en-US" dirty="0"/>
              <a:t>Ch. 960 &amp; Ch. 961: </a:t>
            </a:r>
            <a:br>
              <a:rPr lang="en-US" dirty="0"/>
            </a:br>
            <a:r>
              <a:rPr lang="en-US" dirty="0"/>
              <a:t>Deferred Disposition for Disabilities (</a:t>
            </a:r>
            <a:r>
              <a:rPr lang="en-US" dirty="0" err="1"/>
              <a:t>con’d</a:t>
            </a:r>
            <a:r>
              <a:rPr lang="en-US" dirty="0"/>
              <a:t>) </a:t>
            </a:r>
          </a:p>
        </p:txBody>
      </p:sp>
      <p:sp>
        <p:nvSpPr>
          <p:cNvPr id="3" name="Content Placeholder 2">
            <a:extLst>
              <a:ext uri="{FF2B5EF4-FFF2-40B4-BE49-F238E27FC236}">
                <a16:creationId xmlns:a16="http://schemas.microsoft.com/office/drawing/2014/main" id="{FEE92607-CDF7-BD08-8293-31EE28482217}"/>
              </a:ext>
            </a:extLst>
          </p:cNvPr>
          <p:cNvSpPr>
            <a:spLocks noGrp="1"/>
          </p:cNvSpPr>
          <p:nvPr>
            <p:ph idx="1"/>
          </p:nvPr>
        </p:nvSpPr>
        <p:spPr>
          <a:xfrm>
            <a:off x="783771" y="1811384"/>
            <a:ext cx="10371910" cy="5046616"/>
          </a:xfrm>
        </p:spPr>
        <p:txBody>
          <a:bodyPr/>
          <a:lstStyle/>
          <a:p>
            <a:r>
              <a:rPr lang="en-US" sz="2800" dirty="0"/>
              <a:t>Lastly, amends § 19.2-303.6 to state that no statement made by the defendant at a hearing pursuant to this section or during an examination conducted for the purposes of establishing the criteria for this deferred disposition shall be admissible in any criminal proceeding, except that any such statement </a:t>
            </a:r>
          </a:p>
          <a:p>
            <a:pPr marL="457200" lvl="1" indent="0">
              <a:buNone/>
            </a:pPr>
            <a:r>
              <a:rPr lang="en-US" sz="2800" dirty="0"/>
              <a:t>(</a:t>
            </a:r>
            <a:r>
              <a:rPr lang="en-US" sz="2800" dirty="0" err="1"/>
              <a:t>i</a:t>
            </a:r>
            <a:r>
              <a:rPr lang="en-US" sz="2800" dirty="0"/>
              <a:t>) made under oath may be admissible in a criminal proceeding for perjury or </a:t>
            </a:r>
          </a:p>
          <a:p>
            <a:pPr marL="457200" lvl="1" indent="0">
              <a:buNone/>
            </a:pPr>
            <a:r>
              <a:rPr lang="en-US" sz="2800" dirty="0"/>
              <a:t>(ii) may be used for the purpose of impeaching the defendant in the trial of any other criminal matter, provided the testimony or evidence being used for impeachment was produced by the defendant voluntarily.</a:t>
            </a:r>
          </a:p>
        </p:txBody>
      </p:sp>
    </p:spTree>
    <p:extLst>
      <p:ext uri="{BB962C8B-B14F-4D97-AF65-F5344CB8AC3E}">
        <p14:creationId xmlns:p14="http://schemas.microsoft.com/office/powerpoint/2010/main" val="294353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D275-593A-ADFF-2609-F4310D4E8D02}"/>
              </a:ext>
            </a:extLst>
          </p:cNvPr>
          <p:cNvSpPr>
            <a:spLocks noGrp="1"/>
          </p:cNvSpPr>
          <p:nvPr>
            <p:ph type="title"/>
          </p:nvPr>
        </p:nvSpPr>
        <p:spPr/>
        <p:txBody>
          <a:bodyPr/>
          <a:lstStyle/>
          <a:p>
            <a:r>
              <a:rPr lang="en-US" dirty="0"/>
              <a:t>Ch. 1036: Voir Dire on </a:t>
            </a:r>
            <a:br>
              <a:rPr lang="en-US" dirty="0"/>
            </a:br>
            <a:r>
              <a:rPr lang="en-US" dirty="0"/>
              <a:t>Punishment When Punishment is Not at Issue</a:t>
            </a:r>
          </a:p>
        </p:txBody>
      </p:sp>
      <p:sp>
        <p:nvSpPr>
          <p:cNvPr id="3" name="Content Placeholder 2">
            <a:extLst>
              <a:ext uri="{FF2B5EF4-FFF2-40B4-BE49-F238E27FC236}">
                <a16:creationId xmlns:a16="http://schemas.microsoft.com/office/drawing/2014/main" id="{58AF5AB0-EDE5-9AA7-AF0B-718929FCB36B}"/>
              </a:ext>
            </a:extLst>
          </p:cNvPr>
          <p:cNvSpPr>
            <a:spLocks noGrp="1"/>
          </p:cNvSpPr>
          <p:nvPr>
            <p:ph idx="1"/>
          </p:nvPr>
        </p:nvSpPr>
        <p:spPr/>
        <p:txBody>
          <a:bodyPr/>
          <a:lstStyle/>
          <a:p>
            <a:r>
              <a:rPr lang="en-US" dirty="0"/>
              <a:t>Amends § 19.2-262.01 to explicitly state that counsel for either party shall have the right to examine the jurors regarding the potential punishment, or range or ranges of punishment, regardless of whether the jury will ascertain punishment pursuant to § 19.2-295.</a:t>
            </a:r>
          </a:p>
          <a:p>
            <a:r>
              <a:rPr lang="en-US" dirty="0"/>
              <a:t>Also amends § 19.2-295 to provide that the accused may withdraw such request for a jury to ascertain punishment up until the commencement of the sentencing proceeding.</a:t>
            </a:r>
          </a:p>
          <a:p>
            <a:r>
              <a:rPr lang="en-US" b="1" i="1" dirty="0"/>
              <a:t>The provisions of this act shall not become effective unless reenacted by the 2027 Session of the General Assembly</a:t>
            </a:r>
            <a:r>
              <a:rPr lang="en-US" dirty="0"/>
              <a:t>.</a:t>
            </a:r>
          </a:p>
          <a:p>
            <a:endParaRPr lang="en-US" dirty="0"/>
          </a:p>
          <a:p>
            <a:endParaRPr lang="en-US" dirty="0"/>
          </a:p>
        </p:txBody>
      </p:sp>
    </p:spTree>
    <p:extLst>
      <p:ext uri="{BB962C8B-B14F-4D97-AF65-F5344CB8AC3E}">
        <p14:creationId xmlns:p14="http://schemas.microsoft.com/office/powerpoint/2010/main" val="92142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F5C7-EC00-EA5D-EA97-99D7532ADAC7}"/>
              </a:ext>
            </a:extLst>
          </p:cNvPr>
          <p:cNvSpPr>
            <a:spLocks noGrp="1"/>
          </p:cNvSpPr>
          <p:nvPr>
            <p:ph type="title"/>
          </p:nvPr>
        </p:nvSpPr>
        <p:spPr/>
        <p:txBody>
          <a:bodyPr/>
          <a:lstStyle/>
          <a:p>
            <a:r>
              <a:rPr lang="en-US" dirty="0"/>
              <a:t>Ch. 1036: Current Law</a:t>
            </a:r>
          </a:p>
        </p:txBody>
      </p:sp>
      <p:sp>
        <p:nvSpPr>
          <p:cNvPr id="3" name="Content Placeholder 2">
            <a:extLst>
              <a:ext uri="{FF2B5EF4-FFF2-40B4-BE49-F238E27FC236}">
                <a16:creationId xmlns:a16="http://schemas.microsoft.com/office/drawing/2014/main" id="{84DABB83-F70C-2532-3984-4F774CD564C1}"/>
              </a:ext>
            </a:extLst>
          </p:cNvPr>
          <p:cNvSpPr>
            <a:spLocks noGrp="1"/>
          </p:cNvSpPr>
          <p:nvPr>
            <p:ph idx="1"/>
          </p:nvPr>
        </p:nvSpPr>
        <p:spPr/>
        <p:txBody>
          <a:bodyPr/>
          <a:lstStyle/>
          <a:p>
            <a:r>
              <a:rPr lang="en-US" sz="3000" dirty="0"/>
              <a:t>Under current law, </a:t>
            </a:r>
            <a:r>
              <a:rPr lang="en-US" sz="3000" i="1" dirty="0"/>
              <a:t>Rock v. Commonwealth</a:t>
            </a:r>
            <a:r>
              <a:rPr lang="en-US" sz="3000" dirty="0"/>
              <a:t>, 76 Va. App. 419 (2023) “The court and parties therefore ha[</a:t>
            </a:r>
            <a:r>
              <a:rPr lang="en-US" sz="3000" dirty="0" err="1"/>
              <a:t>ve</a:t>
            </a:r>
            <a:r>
              <a:rPr lang="en-US" sz="3000" dirty="0"/>
              <a:t>] no need to ascertain whether the jurors could sit impartially in the sentencing phase of the case . . .  Nor did the jurors have any other legitimate need for information about the possible sentences the defendant could receive, as the possible sentences were irrelevant to the issue of guilt.” Id. at 431. </a:t>
            </a:r>
          </a:p>
          <a:p>
            <a:r>
              <a:rPr lang="en-US" sz="3000" dirty="0"/>
              <a:t>“the only purpose served by allowing defense counsel to present argument about the mandatory minimum sentence during the guilt phase is to encourage the jury to acquit the defendant even though the evidence might prove him guilty.” Walls v. Commonwealth, 38 Va. App. 273, 282, 281, 563 S.E.2d 384 (2002).</a:t>
            </a:r>
          </a:p>
          <a:p>
            <a:endParaRPr lang="en-US" sz="3000" dirty="0"/>
          </a:p>
        </p:txBody>
      </p:sp>
    </p:spTree>
    <p:extLst>
      <p:ext uri="{BB962C8B-B14F-4D97-AF65-F5344CB8AC3E}">
        <p14:creationId xmlns:p14="http://schemas.microsoft.com/office/powerpoint/2010/main" val="191533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D3325-6AC4-BAA7-E949-990DB83CD408}"/>
              </a:ext>
            </a:extLst>
          </p:cNvPr>
          <p:cNvSpPr>
            <a:spLocks noGrp="1"/>
          </p:cNvSpPr>
          <p:nvPr>
            <p:ph type="title"/>
          </p:nvPr>
        </p:nvSpPr>
        <p:spPr/>
        <p:txBody>
          <a:bodyPr/>
          <a:lstStyle/>
          <a:p>
            <a:r>
              <a:rPr lang="en-US" dirty="0"/>
              <a:t>Ch. 1073: </a:t>
            </a:r>
            <a:br>
              <a:rPr lang="en-US" dirty="0"/>
            </a:br>
            <a:r>
              <a:rPr lang="en-US" dirty="0"/>
              <a:t>Pregnant/Post-Partum Bond</a:t>
            </a:r>
          </a:p>
        </p:txBody>
      </p:sp>
      <p:sp>
        <p:nvSpPr>
          <p:cNvPr id="3" name="Content Placeholder 2">
            <a:extLst>
              <a:ext uri="{FF2B5EF4-FFF2-40B4-BE49-F238E27FC236}">
                <a16:creationId xmlns:a16="http://schemas.microsoft.com/office/drawing/2014/main" id="{381D41C5-2944-36AB-31B2-63BDEAA91073}"/>
              </a:ext>
            </a:extLst>
          </p:cNvPr>
          <p:cNvSpPr>
            <a:spLocks noGrp="1"/>
          </p:cNvSpPr>
          <p:nvPr>
            <p:ph idx="1"/>
          </p:nvPr>
        </p:nvSpPr>
        <p:spPr/>
        <p:txBody>
          <a:bodyPr/>
          <a:lstStyle/>
          <a:p>
            <a:r>
              <a:rPr lang="en-US" dirty="0"/>
              <a:t>Amends § 53.1-131.2 to state that in any jurisdiction in which a home/electronic incarceration program is available, the court </a:t>
            </a:r>
            <a:r>
              <a:rPr lang="en-US" b="1" i="1" dirty="0"/>
              <a:t>shall assign</a:t>
            </a:r>
            <a:r>
              <a:rPr lang="en-US" dirty="0"/>
              <a:t> an accused to such a program pending trial if the accused is a pregnant or postpartum person who still has contact with their infant child. </a:t>
            </a:r>
          </a:p>
          <a:p>
            <a:r>
              <a:rPr lang="en-US" dirty="0"/>
              <a:t>Under current law, "Postpartum recovery" means the eight-week period, or longer as determined by a health care professional responsible for the health and safety of the prisoner, following childbirth. § 53.1-133.06.</a:t>
            </a:r>
          </a:p>
        </p:txBody>
      </p:sp>
    </p:spTree>
    <p:extLst>
      <p:ext uri="{BB962C8B-B14F-4D97-AF65-F5344CB8AC3E}">
        <p14:creationId xmlns:p14="http://schemas.microsoft.com/office/powerpoint/2010/main" val="80126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6332A-FC57-71C4-3456-FD93DEB6D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F7504-C082-6C1C-BF40-6B02E0F19863}"/>
              </a:ext>
            </a:extLst>
          </p:cNvPr>
          <p:cNvSpPr>
            <a:spLocks noGrp="1"/>
          </p:cNvSpPr>
          <p:nvPr>
            <p:ph type="title"/>
          </p:nvPr>
        </p:nvSpPr>
        <p:spPr/>
        <p:txBody>
          <a:bodyPr/>
          <a:lstStyle/>
          <a:p>
            <a:r>
              <a:rPr lang="en-US" dirty="0"/>
              <a:t>Ch. 1073: </a:t>
            </a:r>
            <a:br>
              <a:rPr lang="en-US" dirty="0"/>
            </a:br>
            <a:r>
              <a:rPr lang="en-US" dirty="0"/>
              <a:t>Pregnant/Post-Partum Bond: Exceptions, Extensions</a:t>
            </a:r>
          </a:p>
        </p:txBody>
      </p:sp>
      <p:sp>
        <p:nvSpPr>
          <p:cNvPr id="3" name="Content Placeholder 2">
            <a:extLst>
              <a:ext uri="{FF2B5EF4-FFF2-40B4-BE49-F238E27FC236}">
                <a16:creationId xmlns:a16="http://schemas.microsoft.com/office/drawing/2014/main" id="{B26B12DF-8C2A-6EF5-3D39-6227023ECAC9}"/>
              </a:ext>
            </a:extLst>
          </p:cNvPr>
          <p:cNvSpPr>
            <a:spLocks noGrp="1"/>
          </p:cNvSpPr>
          <p:nvPr>
            <p:ph idx="1"/>
          </p:nvPr>
        </p:nvSpPr>
        <p:spPr/>
        <p:txBody>
          <a:bodyPr/>
          <a:lstStyle/>
          <a:p>
            <a:r>
              <a:rPr lang="en-US" sz="2800" dirty="0"/>
              <a:t>An offender is </a:t>
            </a:r>
            <a:r>
              <a:rPr lang="en-US" sz="2800" b="1" dirty="0"/>
              <a:t>not</a:t>
            </a:r>
            <a:r>
              <a:rPr lang="en-US" sz="2800" dirty="0"/>
              <a:t> eligible for a home/electronic incarceration program if there is probable cause to believe that:</a:t>
            </a:r>
          </a:p>
          <a:p>
            <a:pPr marL="457200" lvl="1" indent="0">
              <a:buNone/>
            </a:pPr>
            <a:r>
              <a:rPr lang="en-US" sz="2800" dirty="0"/>
              <a:t>(</a:t>
            </a:r>
            <a:r>
              <a:rPr lang="en-US" sz="2800" dirty="0" err="1"/>
              <a:t>i</a:t>
            </a:r>
            <a:r>
              <a:rPr lang="en-US" sz="2800" dirty="0"/>
              <a:t>) the offender will not appear for trial or hearing or at such other time and place as may be directed or </a:t>
            </a:r>
          </a:p>
          <a:p>
            <a:pPr marL="457200" lvl="1" indent="0">
              <a:buNone/>
            </a:pPr>
            <a:r>
              <a:rPr lang="en-US" sz="2800" dirty="0"/>
              <a:t>(ii) the offender's liberty will constitute an unreasonable danger to such person, such person's family or household members as defined in § 16.1-228, or the public. </a:t>
            </a:r>
          </a:p>
          <a:p>
            <a:r>
              <a:rPr lang="en-US" sz="2800" dirty="0"/>
              <a:t>A postpartum person may continue to be eligible for participation in the home/electronic incarceration program after the period of postpartum recovery, as that term is defined in § 53.1-133.06, has ended, so long as such person remains a suitable candidate for home/electronic incarceration.</a:t>
            </a:r>
          </a:p>
        </p:txBody>
      </p:sp>
    </p:spTree>
    <p:extLst>
      <p:ext uri="{BB962C8B-B14F-4D97-AF65-F5344CB8AC3E}">
        <p14:creationId xmlns:p14="http://schemas.microsoft.com/office/powerpoint/2010/main" val="307764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619DD-49B1-1203-FEE9-3C1D0D8F3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670C7-EAD7-BC50-60C5-0294539B9B5E}"/>
              </a:ext>
            </a:extLst>
          </p:cNvPr>
          <p:cNvSpPr>
            <a:spLocks noGrp="1"/>
          </p:cNvSpPr>
          <p:nvPr>
            <p:ph type="title"/>
          </p:nvPr>
        </p:nvSpPr>
        <p:spPr/>
        <p:txBody>
          <a:bodyPr/>
          <a:lstStyle/>
          <a:p>
            <a:r>
              <a:rPr lang="en-US" dirty="0"/>
              <a:t>Ch. 1073:  Pregnant/ Post-Partum </a:t>
            </a:r>
            <a:br>
              <a:rPr lang="en-US" dirty="0"/>
            </a:br>
            <a:r>
              <a:rPr lang="en-US" dirty="0"/>
              <a:t>Home Electronic “Incarceration”</a:t>
            </a:r>
          </a:p>
        </p:txBody>
      </p:sp>
      <p:sp>
        <p:nvSpPr>
          <p:cNvPr id="3" name="Content Placeholder 2">
            <a:extLst>
              <a:ext uri="{FF2B5EF4-FFF2-40B4-BE49-F238E27FC236}">
                <a16:creationId xmlns:a16="http://schemas.microsoft.com/office/drawing/2014/main" id="{AC48C32C-ED6E-8D77-1DDE-AB16F33CF177}"/>
              </a:ext>
            </a:extLst>
          </p:cNvPr>
          <p:cNvSpPr>
            <a:spLocks noGrp="1"/>
          </p:cNvSpPr>
          <p:nvPr>
            <p:ph idx="1"/>
          </p:nvPr>
        </p:nvSpPr>
        <p:spPr>
          <a:xfrm>
            <a:off x="609599" y="1600200"/>
            <a:ext cx="11231301" cy="5257800"/>
          </a:xfrm>
        </p:spPr>
        <p:txBody>
          <a:bodyPr/>
          <a:lstStyle/>
          <a:p>
            <a:r>
              <a:rPr lang="en-US" sz="2800" dirty="0"/>
              <a:t>Amends § 53.1-131.2 to state that any court having jurisdiction for the trial of a pregnant person, or postpartum person who still has contact with their infant child, charged with an offense shall, if the defendant is convicted and sentenced to confinement in a state or local correctional facility and is a suitable candidate, assign the offender to a home/electronic incarceration program, if such program exists, under the supervision of the sheriff, the administrator of a local or regional jail, or a Department of Corrections probation and parole district office established pursuant to § 53.1-141.</a:t>
            </a:r>
          </a:p>
          <a:p>
            <a:r>
              <a:rPr lang="en-US" sz="2800" dirty="0"/>
              <a:t>A postpartum person may continue to be eligible for participation in the home/electronic incarceration program after the period of postpartum recovery, as that term is defined in § 53.1-133.06, has ended, so long as such person remains a suitable candidate for home/electronic incarceration.</a:t>
            </a:r>
          </a:p>
        </p:txBody>
      </p:sp>
    </p:spTree>
    <p:extLst>
      <p:ext uri="{BB962C8B-B14F-4D97-AF65-F5344CB8AC3E}">
        <p14:creationId xmlns:p14="http://schemas.microsoft.com/office/powerpoint/2010/main" val="34454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A436E4-B166-5891-9BBB-2E0CB38374D2}"/>
              </a:ext>
            </a:extLst>
          </p:cNvPr>
          <p:cNvSpPr>
            <a:spLocks noGrp="1"/>
          </p:cNvSpPr>
          <p:nvPr>
            <p:ph type="title"/>
          </p:nvPr>
        </p:nvSpPr>
        <p:spPr/>
        <p:txBody>
          <a:bodyPr/>
          <a:lstStyle/>
          <a:p>
            <a:r>
              <a:rPr lang="en-US" dirty="0"/>
              <a:t>NOT Included in this Update</a:t>
            </a:r>
          </a:p>
        </p:txBody>
      </p:sp>
      <p:sp>
        <p:nvSpPr>
          <p:cNvPr id="6" name="Content Placeholder 5">
            <a:extLst>
              <a:ext uri="{FF2B5EF4-FFF2-40B4-BE49-F238E27FC236}">
                <a16:creationId xmlns:a16="http://schemas.microsoft.com/office/drawing/2014/main" id="{60D9E7C4-01E4-84F6-569A-875D8B3FEBBA}"/>
              </a:ext>
            </a:extLst>
          </p:cNvPr>
          <p:cNvSpPr>
            <a:spLocks noGrp="1"/>
          </p:cNvSpPr>
          <p:nvPr>
            <p:ph idx="1"/>
          </p:nvPr>
        </p:nvSpPr>
        <p:spPr>
          <a:xfrm>
            <a:off x="972272" y="2164466"/>
            <a:ext cx="10610127" cy="4693534"/>
          </a:xfrm>
        </p:spPr>
        <p:txBody>
          <a:bodyPr/>
          <a:lstStyle/>
          <a:p>
            <a:r>
              <a:rPr lang="en-US" dirty="0"/>
              <a:t>CASC is not including any discussion of the proposal regarding creation of a lawful retail marijuana market.</a:t>
            </a:r>
          </a:p>
          <a:p>
            <a:r>
              <a:rPr lang="en-US" dirty="0"/>
              <a:t>CASC was not able to obtain the language in time to produce an adequate analysis for these materials.</a:t>
            </a:r>
          </a:p>
          <a:p>
            <a:r>
              <a:rPr lang="en-US" dirty="0"/>
              <a:t>CASC will produce supplementary materials for prosecutors and law enforcement at a later date. </a:t>
            </a:r>
          </a:p>
        </p:txBody>
      </p:sp>
    </p:spTree>
    <p:extLst>
      <p:ext uri="{BB962C8B-B14F-4D97-AF65-F5344CB8AC3E}">
        <p14:creationId xmlns:p14="http://schemas.microsoft.com/office/powerpoint/2010/main" val="154899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41DF-0045-396F-29D8-FB408C288861}"/>
              </a:ext>
            </a:extLst>
          </p:cNvPr>
          <p:cNvSpPr>
            <a:spLocks noGrp="1"/>
          </p:cNvSpPr>
          <p:nvPr>
            <p:ph type="title"/>
          </p:nvPr>
        </p:nvSpPr>
        <p:spPr/>
        <p:txBody>
          <a:bodyPr/>
          <a:lstStyle/>
          <a:p>
            <a:r>
              <a:rPr lang="en-US" dirty="0"/>
              <a:t>Ch. 1073: Limits of Pregnant/</a:t>
            </a:r>
            <a:br>
              <a:rPr lang="en-US" dirty="0"/>
            </a:br>
            <a:r>
              <a:rPr lang="en-US" dirty="0"/>
              <a:t>Post-Partum Home Electronic “Incarceration”</a:t>
            </a:r>
          </a:p>
        </p:txBody>
      </p:sp>
      <p:sp>
        <p:nvSpPr>
          <p:cNvPr id="3" name="Content Placeholder 2">
            <a:extLst>
              <a:ext uri="{FF2B5EF4-FFF2-40B4-BE49-F238E27FC236}">
                <a16:creationId xmlns:a16="http://schemas.microsoft.com/office/drawing/2014/main" id="{69C57CAF-6FBD-D618-CE94-6C366955429B}"/>
              </a:ext>
            </a:extLst>
          </p:cNvPr>
          <p:cNvSpPr>
            <a:spLocks noGrp="1"/>
          </p:cNvSpPr>
          <p:nvPr>
            <p:ph idx="1"/>
          </p:nvPr>
        </p:nvSpPr>
        <p:spPr/>
        <p:txBody>
          <a:bodyPr/>
          <a:lstStyle/>
          <a:p>
            <a:r>
              <a:rPr lang="en-US" dirty="0"/>
              <a:t>Note that under current law, HEM is NOT incarceration at all; instead, it is a form of probation that merely bears the name “incarceration.” </a:t>
            </a:r>
          </a:p>
          <a:p>
            <a:r>
              <a:rPr lang="en-US" dirty="0"/>
              <a:t>HEM is administered as probation, not incarceration. </a:t>
            </a:r>
          </a:p>
          <a:p>
            <a:r>
              <a:rPr lang="en-US" dirty="0"/>
              <a:t>Under the bill, an offender is not eligible for a home/electronic incarceration program if there is probable cause to believe that:</a:t>
            </a:r>
          </a:p>
          <a:p>
            <a:pPr marL="457200" lvl="1" indent="0">
              <a:buNone/>
            </a:pPr>
            <a:r>
              <a:rPr lang="en-US" dirty="0"/>
              <a:t>(</a:t>
            </a:r>
            <a:r>
              <a:rPr lang="en-US" dirty="0" err="1"/>
              <a:t>i</a:t>
            </a:r>
            <a:r>
              <a:rPr lang="en-US" dirty="0"/>
              <a:t>) the offender will not appear for trial or hearing or at such other time and place as may be directed or </a:t>
            </a:r>
          </a:p>
          <a:p>
            <a:pPr marL="457200" lvl="1" indent="0">
              <a:buNone/>
            </a:pPr>
            <a:r>
              <a:rPr lang="en-US" dirty="0"/>
              <a:t>(ii) the offender's liberty will constitute an unreasonable danger to such person, such person's family or household members as defined in § 16.1-228, or the public.</a:t>
            </a:r>
          </a:p>
        </p:txBody>
      </p:sp>
    </p:spTree>
    <p:extLst>
      <p:ext uri="{BB962C8B-B14F-4D97-AF65-F5344CB8AC3E}">
        <p14:creationId xmlns:p14="http://schemas.microsoft.com/office/powerpoint/2010/main" val="236998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14098-F8C7-2DCD-2950-148336A71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E50B0-8F45-D302-C458-97AA3540C417}"/>
              </a:ext>
            </a:extLst>
          </p:cNvPr>
          <p:cNvSpPr>
            <a:spLocks noGrp="1"/>
          </p:cNvSpPr>
          <p:nvPr>
            <p:ph type="title"/>
          </p:nvPr>
        </p:nvSpPr>
        <p:spPr/>
        <p:txBody>
          <a:bodyPr/>
          <a:lstStyle/>
          <a:p>
            <a:r>
              <a:rPr lang="en-US" dirty="0"/>
              <a:t>Ch. 1073: Limits on Pregnant/</a:t>
            </a:r>
            <a:br>
              <a:rPr lang="en-US" dirty="0"/>
            </a:br>
            <a:r>
              <a:rPr lang="en-US" dirty="0"/>
              <a:t>Post-Partum Home Electronic “Incarceration”</a:t>
            </a:r>
          </a:p>
        </p:txBody>
      </p:sp>
      <p:sp>
        <p:nvSpPr>
          <p:cNvPr id="3" name="Content Placeholder 2">
            <a:extLst>
              <a:ext uri="{FF2B5EF4-FFF2-40B4-BE49-F238E27FC236}">
                <a16:creationId xmlns:a16="http://schemas.microsoft.com/office/drawing/2014/main" id="{40BAD55C-AE79-17C5-88DD-2F492D4A80A6}"/>
              </a:ext>
            </a:extLst>
          </p:cNvPr>
          <p:cNvSpPr>
            <a:spLocks noGrp="1"/>
          </p:cNvSpPr>
          <p:nvPr>
            <p:ph idx="1"/>
          </p:nvPr>
        </p:nvSpPr>
        <p:spPr/>
        <p:txBody>
          <a:bodyPr/>
          <a:lstStyle/>
          <a:p>
            <a:r>
              <a:rPr lang="en-US" sz="2600" dirty="0"/>
              <a:t>An offender is not eligible for a home/electronic incarceration program if convicted of:</a:t>
            </a:r>
          </a:p>
          <a:p>
            <a:pPr marL="457200" lvl="1" indent="0">
              <a:buNone/>
            </a:pPr>
            <a:r>
              <a:rPr lang="en-US" sz="2600" dirty="0"/>
              <a:t>(a) first and second-degree murder and voluntary manslaughter under Article 1 (§ 18.2-30 et seq.) of Chapter 4 of Title 18.2; </a:t>
            </a:r>
          </a:p>
          <a:p>
            <a:pPr marL="457200" lvl="1" indent="0">
              <a:buNone/>
            </a:pPr>
            <a:r>
              <a:rPr lang="en-US" sz="2600" dirty="0"/>
              <a:t>(b) mob-related felonies under Article 2 (§ 18.2-38 et seq.) of Chapter 4 of Title 18.2; </a:t>
            </a:r>
          </a:p>
          <a:p>
            <a:pPr marL="457200" lvl="1" indent="0">
              <a:buNone/>
            </a:pPr>
            <a:r>
              <a:rPr lang="en-US" sz="2600" dirty="0"/>
              <a:t>(c) any kidnapping or abduction felony under Article 3 (§ 18.2-47 et seq.) of Chapter 4 of Title 18.2; </a:t>
            </a:r>
          </a:p>
          <a:p>
            <a:pPr marL="457200" lvl="1" indent="0">
              <a:buNone/>
            </a:pPr>
            <a:r>
              <a:rPr lang="en-US" sz="2600" dirty="0"/>
              <a:t>(d) any malicious felonious assault or malicious bodily wounding under Article 4 (§ 18.2-51 et seq.) of Chapter 4 of Title 18.2; </a:t>
            </a:r>
          </a:p>
          <a:p>
            <a:pPr marL="457200" lvl="1" indent="0">
              <a:buNone/>
            </a:pPr>
            <a:r>
              <a:rPr lang="en-US" sz="2600" dirty="0"/>
              <a:t>(e) robbery under § 18.2-58; or </a:t>
            </a:r>
          </a:p>
          <a:p>
            <a:pPr marL="457200" lvl="1" indent="0">
              <a:buNone/>
            </a:pPr>
            <a:r>
              <a:rPr lang="en-US" sz="2600" dirty="0"/>
              <a:t>(f) any criminal sexual assault punishable as a felony under Article 7 (§ 18.2-61 et seq.) of Chapter 4 of Title 18.2. </a:t>
            </a:r>
          </a:p>
        </p:txBody>
      </p:sp>
    </p:spTree>
    <p:extLst>
      <p:ext uri="{BB962C8B-B14F-4D97-AF65-F5344CB8AC3E}">
        <p14:creationId xmlns:p14="http://schemas.microsoft.com/office/powerpoint/2010/main" val="222101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4818-CF2E-28D9-8F37-3471CE1A5B99}"/>
              </a:ext>
            </a:extLst>
          </p:cNvPr>
          <p:cNvSpPr>
            <a:spLocks noGrp="1"/>
          </p:cNvSpPr>
          <p:nvPr>
            <p:ph type="title"/>
          </p:nvPr>
        </p:nvSpPr>
        <p:spPr/>
        <p:txBody>
          <a:bodyPr/>
          <a:lstStyle/>
          <a:p>
            <a:r>
              <a:rPr lang="en-US" dirty="0"/>
              <a:t>Ch. 1103/1104: Marijuana </a:t>
            </a:r>
            <a:br>
              <a:rPr lang="en-US" dirty="0"/>
            </a:br>
            <a:r>
              <a:rPr lang="en-US" dirty="0"/>
              <a:t>“Related” Re-Sentencings</a:t>
            </a:r>
          </a:p>
        </p:txBody>
      </p:sp>
      <p:sp>
        <p:nvSpPr>
          <p:cNvPr id="3" name="Content Placeholder 2">
            <a:extLst>
              <a:ext uri="{FF2B5EF4-FFF2-40B4-BE49-F238E27FC236}">
                <a16:creationId xmlns:a16="http://schemas.microsoft.com/office/drawing/2014/main" id="{33857181-EC88-43C5-E7DB-B4A8BDA291B4}"/>
              </a:ext>
            </a:extLst>
          </p:cNvPr>
          <p:cNvSpPr>
            <a:spLocks noGrp="1"/>
          </p:cNvSpPr>
          <p:nvPr>
            <p:ph idx="1"/>
          </p:nvPr>
        </p:nvSpPr>
        <p:spPr>
          <a:xfrm>
            <a:off x="520860" y="1770926"/>
            <a:ext cx="11474370" cy="4913453"/>
          </a:xfrm>
        </p:spPr>
        <p:txBody>
          <a:bodyPr/>
          <a:lstStyle/>
          <a:p>
            <a:r>
              <a:rPr lang="en-US" dirty="0"/>
              <a:t>Creates a process by which a person adjudicated delinquent or convicted of certain felony offenses involving, or violations of probation or community supervision related to, the possession, manufacture, selling, giving, distribution, transportation, or delivery of marijuana committed prior to July 1, 2021, who remains incarcerated or on probation or community supervision on July 1, 2026, may receive an automatic hearing to consider modification of such person's sentence.</a:t>
            </a:r>
          </a:p>
          <a:p>
            <a:r>
              <a:rPr lang="en-US" dirty="0"/>
              <a:t>Bill creates procedure for jails and DOC to notify clerks and set hearings.</a:t>
            </a:r>
          </a:p>
          <a:p>
            <a:r>
              <a:rPr lang="en-US" dirty="0"/>
              <a:t>The bill sunsets on July 1, 2029. </a:t>
            </a:r>
          </a:p>
        </p:txBody>
      </p:sp>
    </p:spTree>
    <p:extLst>
      <p:ext uri="{BB962C8B-B14F-4D97-AF65-F5344CB8AC3E}">
        <p14:creationId xmlns:p14="http://schemas.microsoft.com/office/powerpoint/2010/main" val="192816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C413-4068-824A-183F-37712A432D0E}"/>
              </a:ext>
            </a:extLst>
          </p:cNvPr>
          <p:cNvSpPr>
            <a:spLocks noGrp="1"/>
          </p:cNvSpPr>
          <p:nvPr>
            <p:ph type="title"/>
          </p:nvPr>
        </p:nvSpPr>
        <p:spPr/>
        <p:txBody>
          <a:bodyPr/>
          <a:lstStyle/>
          <a:p>
            <a:r>
              <a:rPr lang="en-US" dirty="0"/>
              <a:t>Marijuana “Related” Resentencing</a:t>
            </a:r>
            <a:br>
              <a:rPr lang="en-US" dirty="0"/>
            </a:br>
            <a:r>
              <a:rPr lang="en-US" dirty="0"/>
              <a:t>Procedure</a:t>
            </a:r>
          </a:p>
        </p:txBody>
      </p:sp>
      <p:sp>
        <p:nvSpPr>
          <p:cNvPr id="3" name="Content Placeholder 2">
            <a:extLst>
              <a:ext uri="{FF2B5EF4-FFF2-40B4-BE49-F238E27FC236}">
                <a16:creationId xmlns:a16="http://schemas.microsoft.com/office/drawing/2014/main" id="{96239D56-A262-C550-2D21-26A3C7828525}"/>
              </a:ext>
            </a:extLst>
          </p:cNvPr>
          <p:cNvSpPr>
            <a:spLocks noGrp="1"/>
          </p:cNvSpPr>
          <p:nvPr>
            <p:ph idx="1"/>
          </p:nvPr>
        </p:nvSpPr>
        <p:spPr/>
        <p:txBody>
          <a:bodyPr/>
          <a:lstStyle/>
          <a:p>
            <a:r>
              <a:rPr lang="en-US" dirty="0"/>
              <a:t>Creates new Code section, § 19.2-303.03, which covers: </a:t>
            </a:r>
          </a:p>
          <a:p>
            <a:r>
              <a:rPr lang="en-US" dirty="0"/>
              <a:t>Anyone who was adjudicated delinquent or convicted of a felony offense involving the possession, manufacture, selling, giving, distribution, transportation, or delivery of marijuana in violation of § 18.2-248, 18.2-248.01, 18.2-248.1, 18.2-255, 18.2-255.2, 18.2-256, 18.2-257, 18.2-258, 18.2-258.02, 18.2-258.1, 18.2-265.3, or 18.2-474.1 committed prior to July 1, 2021</a:t>
            </a:r>
          </a:p>
          <a:p>
            <a:r>
              <a:rPr lang="en-US" dirty="0"/>
              <a:t>Creates two different procedures – One for people convicted </a:t>
            </a:r>
            <a:r>
              <a:rPr lang="en-US" i="1" dirty="0"/>
              <a:t>only</a:t>
            </a:r>
            <a:r>
              <a:rPr lang="en-US" dirty="0"/>
              <a:t> of such offenses, and another for people convicted of one of those offenses AND another offense.</a:t>
            </a:r>
          </a:p>
        </p:txBody>
      </p:sp>
    </p:spTree>
    <p:extLst>
      <p:ext uri="{BB962C8B-B14F-4D97-AF65-F5344CB8AC3E}">
        <p14:creationId xmlns:p14="http://schemas.microsoft.com/office/powerpoint/2010/main" val="391911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EDA3-6FF9-7C5B-B2EA-98BF3D1F0793}"/>
              </a:ext>
            </a:extLst>
          </p:cNvPr>
          <p:cNvSpPr>
            <a:spLocks noGrp="1"/>
          </p:cNvSpPr>
          <p:nvPr>
            <p:ph type="title"/>
          </p:nvPr>
        </p:nvSpPr>
        <p:spPr/>
        <p:txBody>
          <a:bodyPr/>
          <a:lstStyle/>
          <a:p>
            <a:r>
              <a:rPr lang="en-US" dirty="0"/>
              <a:t>Resentencing for Marijuana ONLY</a:t>
            </a:r>
          </a:p>
        </p:txBody>
      </p:sp>
      <p:sp>
        <p:nvSpPr>
          <p:cNvPr id="3" name="Content Placeholder 2">
            <a:extLst>
              <a:ext uri="{FF2B5EF4-FFF2-40B4-BE49-F238E27FC236}">
                <a16:creationId xmlns:a16="http://schemas.microsoft.com/office/drawing/2014/main" id="{51DA6067-5E25-315E-4665-7B311073CDE7}"/>
              </a:ext>
            </a:extLst>
          </p:cNvPr>
          <p:cNvSpPr>
            <a:spLocks noGrp="1"/>
          </p:cNvSpPr>
          <p:nvPr>
            <p:ph idx="1"/>
          </p:nvPr>
        </p:nvSpPr>
        <p:spPr>
          <a:xfrm>
            <a:off x="609599" y="1600200"/>
            <a:ext cx="11428071" cy="5257800"/>
          </a:xfrm>
        </p:spPr>
        <p:txBody>
          <a:bodyPr/>
          <a:lstStyle/>
          <a:p>
            <a:r>
              <a:rPr lang="en-US" dirty="0"/>
              <a:t>Defendants who were sentenced to incarceration or supervision and remain in jail or on supervision as of July 1, 2026 are entitled to a hearing, which shall be scheduled by April 1, 2027. </a:t>
            </a:r>
          </a:p>
          <a:p>
            <a:r>
              <a:rPr lang="en-US" dirty="0"/>
              <a:t>At the hearing, the court shall consider that marijuana has been legalized, and </a:t>
            </a:r>
            <a:r>
              <a:rPr lang="en-US" b="1" i="1" dirty="0"/>
              <a:t>shall reduce</a:t>
            </a:r>
            <a:r>
              <a:rPr lang="en-US" dirty="0"/>
              <a:t>, including a reduction to time served, vacate, or otherwise modify the person's sentence, including removing such person from community supervision, </a:t>
            </a:r>
            <a:r>
              <a:rPr lang="en-US" b="1" i="1" dirty="0"/>
              <a:t>unless</a:t>
            </a:r>
            <a:r>
              <a:rPr lang="en-US" dirty="0"/>
              <a:t> the Commonwealth demonstrates it would not be compatible with the public interest to do so.</a:t>
            </a:r>
          </a:p>
          <a:p>
            <a:r>
              <a:rPr lang="en-US" dirty="0"/>
              <a:t>Any modification of sentence shall not exceed the original term imposed by the court.</a:t>
            </a:r>
          </a:p>
        </p:txBody>
      </p:sp>
    </p:spTree>
    <p:extLst>
      <p:ext uri="{BB962C8B-B14F-4D97-AF65-F5344CB8AC3E}">
        <p14:creationId xmlns:p14="http://schemas.microsoft.com/office/powerpoint/2010/main" val="252231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B4874-C9BA-2379-0F8A-244DA1D45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7E62B-C667-2C4F-D11A-5EFBFA7BCE68}"/>
              </a:ext>
            </a:extLst>
          </p:cNvPr>
          <p:cNvSpPr>
            <a:spLocks noGrp="1"/>
          </p:cNvSpPr>
          <p:nvPr>
            <p:ph type="title"/>
          </p:nvPr>
        </p:nvSpPr>
        <p:spPr/>
        <p:txBody>
          <a:bodyPr/>
          <a:lstStyle/>
          <a:p>
            <a:r>
              <a:rPr lang="en-US" dirty="0"/>
              <a:t>Resentencing for </a:t>
            </a:r>
            <a:br>
              <a:rPr lang="en-US" dirty="0"/>
            </a:br>
            <a:r>
              <a:rPr lang="en-US" dirty="0"/>
              <a:t>Marijuana + Other Offense</a:t>
            </a:r>
          </a:p>
        </p:txBody>
      </p:sp>
      <p:sp>
        <p:nvSpPr>
          <p:cNvPr id="3" name="Content Placeholder 2">
            <a:extLst>
              <a:ext uri="{FF2B5EF4-FFF2-40B4-BE49-F238E27FC236}">
                <a16:creationId xmlns:a16="http://schemas.microsoft.com/office/drawing/2014/main" id="{74FBCF52-95D2-5613-E64D-5AE452C03983}"/>
              </a:ext>
            </a:extLst>
          </p:cNvPr>
          <p:cNvSpPr>
            <a:spLocks noGrp="1"/>
          </p:cNvSpPr>
          <p:nvPr>
            <p:ph idx="1"/>
          </p:nvPr>
        </p:nvSpPr>
        <p:spPr>
          <a:xfrm>
            <a:off x="609599" y="1600200"/>
            <a:ext cx="11428071" cy="5257800"/>
          </a:xfrm>
        </p:spPr>
        <p:txBody>
          <a:bodyPr/>
          <a:lstStyle/>
          <a:p>
            <a:r>
              <a:rPr lang="en-US" dirty="0"/>
              <a:t>A defendant is eligible for a complete resentencing if on the date of such adjudication or conviction the defendant was also adjudicated or convicted of  offense </a:t>
            </a:r>
            <a:r>
              <a:rPr lang="en-US" i="1" u="sng" dirty="0"/>
              <a:t>other</a:t>
            </a:r>
            <a:r>
              <a:rPr lang="en-US" dirty="0"/>
              <a:t> than violent felony as defined in § 19.2-297.1:</a:t>
            </a:r>
          </a:p>
          <a:p>
            <a:pPr marL="457200" lvl="1" indent="0">
              <a:buNone/>
            </a:pPr>
            <a:r>
              <a:rPr lang="en-US" sz="2200" dirty="0"/>
              <a:t>(a) first and second-degree murder and voluntary manslaughter under Article 1 (§ 18.2-30 et seq.) of Chapter 4 of Title 18.2; </a:t>
            </a:r>
          </a:p>
          <a:p>
            <a:pPr marL="457200" lvl="1" indent="0">
              <a:buNone/>
            </a:pPr>
            <a:r>
              <a:rPr lang="en-US" sz="2200" dirty="0"/>
              <a:t>(b) mob-related felonies under Article 2 (§ 18.2-38 et seq.) of Chapter 4 of Title 18.2; </a:t>
            </a:r>
          </a:p>
          <a:p>
            <a:pPr marL="457200" lvl="1" indent="0">
              <a:buNone/>
            </a:pPr>
            <a:r>
              <a:rPr lang="en-US" sz="2200" dirty="0"/>
              <a:t>(c) any kidnapping or abduction felony under Article 3 (§ 18.2-47 et seq.) of Chapter 4 of Title 18.2; </a:t>
            </a:r>
          </a:p>
          <a:p>
            <a:pPr marL="457200" lvl="1" indent="0">
              <a:buNone/>
            </a:pPr>
            <a:r>
              <a:rPr lang="en-US" sz="2200" dirty="0"/>
              <a:t>(d) any malicious felonious assault or malicious bodily wounding under Article 4 (§ 18.2-51 et seq.) of Chapter 4 of Title 18.2; </a:t>
            </a:r>
          </a:p>
          <a:p>
            <a:pPr marL="457200" lvl="1" indent="0">
              <a:buNone/>
            </a:pPr>
            <a:r>
              <a:rPr lang="en-US" sz="2200" dirty="0"/>
              <a:t>(e) robbery under § 18.2-58; or </a:t>
            </a:r>
          </a:p>
          <a:p>
            <a:pPr marL="457200" lvl="1" indent="0">
              <a:buNone/>
            </a:pPr>
            <a:r>
              <a:rPr lang="en-US" sz="2200" dirty="0"/>
              <a:t>(f) any criminal sexual assault punishable as a felony under Article 7 (§ 18.2-61 et seq.) of Chapter 4 of Title 18.2. </a:t>
            </a:r>
          </a:p>
          <a:p>
            <a:endParaRPr lang="en-US" dirty="0"/>
          </a:p>
        </p:txBody>
      </p:sp>
    </p:spTree>
    <p:extLst>
      <p:ext uri="{BB962C8B-B14F-4D97-AF65-F5344CB8AC3E}">
        <p14:creationId xmlns:p14="http://schemas.microsoft.com/office/powerpoint/2010/main" val="223165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6206-5188-987E-B275-167A676537D9}"/>
              </a:ext>
            </a:extLst>
          </p:cNvPr>
          <p:cNvSpPr>
            <a:spLocks noGrp="1"/>
          </p:cNvSpPr>
          <p:nvPr>
            <p:ph type="title"/>
          </p:nvPr>
        </p:nvSpPr>
        <p:spPr/>
        <p:txBody>
          <a:bodyPr/>
          <a:lstStyle/>
          <a:p>
            <a:r>
              <a:rPr lang="en-US" dirty="0"/>
              <a:t>Resentencing Procedure</a:t>
            </a:r>
          </a:p>
        </p:txBody>
      </p:sp>
      <p:sp>
        <p:nvSpPr>
          <p:cNvPr id="3" name="Content Placeholder 2">
            <a:extLst>
              <a:ext uri="{FF2B5EF4-FFF2-40B4-BE49-F238E27FC236}">
                <a16:creationId xmlns:a16="http://schemas.microsoft.com/office/drawing/2014/main" id="{0E8CE010-ADBB-F218-1BC0-F461AD39B181}"/>
              </a:ext>
            </a:extLst>
          </p:cNvPr>
          <p:cNvSpPr>
            <a:spLocks noGrp="1"/>
          </p:cNvSpPr>
          <p:nvPr>
            <p:ph idx="1"/>
          </p:nvPr>
        </p:nvSpPr>
        <p:spPr>
          <a:xfrm>
            <a:off x="609600" y="1771449"/>
            <a:ext cx="10972800" cy="4994476"/>
          </a:xfrm>
        </p:spPr>
        <p:txBody>
          <a:bodyPr/>
          <a:lstStyle/>
          <a:p>
            <a:r>
              <a:rPr lang="en-US" dirty="0"/>
              <a:t>The court shall make a decision within 30 days following the sentence modification hearing. </a:t>
            </a:r>
          </a:p>
          <a:p>
            <a:r>
              <a:rPr lang="en-US" dirty="0"/>
              <a:t>If modification of a sentence is denied, the court shall file with the record of the case a written explanation for the denial.</a:t>
            </a:r>
          </a:p>
          <a:p>
            <a:r>
              <a:rPr lang="en-US" dirty="0"/>
              <a:t>The statute states “The decision of a court to modify a sentence pursuant to this section shall not form the basis for any relief in any habeas corpus or appellate proceeding, unless such decision was contrary to law.”</a:t>
            </a:r>
          </a:p>
          <a:p>
            <a:endParaRPr lang="en-US" dirty="0"/>
          </a:p>
        </p:txBody>
      </p:sp>
    </p:spTree>
    <p:extLst>
      <p:ext uri="{BB962C8B-B14F-4D97-AF65-F5344CB8AC3E}">
        <p14:creationId xmlns:p14="http://schemas.microsoft.com/office/powerpoint/2010/main" val="190078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C11C-4681-2C1F-9482-149311E3961A}"/>
              </a:ext>
            </a:extLst>
          </p:cNvPr>
          <p:cNvSpPr>
            <a:spLocks noGrp="1"/>
          </p:cNvSpPr>
          <p:nvPr>
            <p:ph type="title"/>
          </p:nvPr>
        </p:nvSpPr>
        <p:spPr/>
        <p:txBody>
          <a:bodyPr/>
          <a:lstStyle/>
          <a:p>
            <a:r>
              <a:rPr lang="en-US" dirty="0"/>
              <a:t>Ch.1127: Expansion of Expungement</a:t>
            </a:r>
          </a:p>
        </p:txBody>
      </p:sp>
      <p:sp>
        <p:nvSpPr>
          <p:cNvPr id="3" name="Content Placeholder 2">
            <a:extLst>
              <a:ext uri="{FF2B5EF4-FFF2-40B4-BE49-F238E27FC236}">
                <a16:creationId xmlns:a16="http://schemas.microsoft.com/office/drawing/2014/main" id="{AB720CB8-3A41-DCCF-D99D-40471662BED8}"/>
              </a:ext>
            </a:extLst>
          </p:cNvPr>
          <p:cNvSpPr>
            <a:spLocks noGrp="1"/>
          </p:cNvSpPr>
          <p:nvPr>
            <p:ph idx="1"/>
          </p:nvPr>
        </p:nvSpPr>
        <p:spPr/>
        <p:txBody>
          <a:bodyPr/>
          <a:lstStyle/>
          <a:p>
            <a:r>
              <a:rPr lang="en-US" sz="3000" dirty="0"/>
              <a:t>Permits the expungement of police and court records relating to an initial charge when a person is arrested, charged, summonsed, or indicted for the commission of an infraction, a crime, or a civil offense and such person is not ultimately convicted, provided that no stipulation of facts sufficient to find guilt was entered or the court did not determine the facts sufficient to find guilt but deferred adjudication or disposition to a later date. </a:t>
            </a:r>
          </a:p>
          <a:p>
            <a:r>
              <a:rPr lang="en-US" sz="3000" dirty="0"/>
              <a:t>The bill also permits that a petition may request expungement of the police and court records for multiple charges arising out of separate transactions or occurrences. </a:t>
            </a:r>
          </a:p>
          <a:p>
            <a:r>
              <a:rPr lang="en-US" sz="3000" dirty="0"/>
              <a:t>The bill has a delayed effective date of December 1, 2026</a:t>
            </a:r>
          </a:p>
        </p:txBody>
      </p:sp>
    </p:spTree>
    <p:extLst>
      <p:ext uri="{BB962C8B-B14F-4D97-AF65-F5344CB8AC3E}">
        <p14:creationId xmlns:p14="http://schemas.microsoft.com/office/powerpoint/2010/main" val="11589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010D-D03B-6658-54F7-69DD2041CECB}"/>
              </a:ext>
            </a:extLst>
          </p:cNvPr>
          <p:cNvSpPr>
            <a:spLocks noGrp="1"/>
          </p:cNvSpPr>
          <p:nvPr>
            <p:ph type="title"/>
          </p:nvPr>
        </p:nvSpPr>
        <p:spPr/>
        <p:txBody>
          <a:bodyPr/>
          <a:lstStyle/>
          <a:p>
            <a:r>
              <a:rPr lang="en-US" dirty="0"/>
              <a:t>Expansion of Expungement</a:t>
            </a:r>
          </a:p>
        </p:txBody>
      </p:sp>
      <p:sp>
        <p:nvSpPr>
          <p:cNvPr id="3" name="Content Placeholder 2">
            <a:extLst>
              <a:ext uri="{FF2B5EF4-FFF2-40B4-BE49-F238E27FC236}">
                <a16:creationId xmlns:a16="http://schemas.microsoft.com/office/drawing/2014/main" id="{4BCC9183-B285-A529-78AC-247E29921502}"/>
              </a:ext>
            </a:extLst>
          </p:cNvPr>
          <p:cNvSpPr>
            <a:spLocks noGrp="1"/>
          </p:cNvSpPr>
          <p:nvPr>
            <p:ph idx="1"/>
          </p:nvPr>
        </p:nvSpPr>
        <p:spPr/>
        <p:txBody>
          <a:bodyPr/>
          <a:lstStyle/>
          <a:p>
            <a:r>
              <a:rPr lang="en-US" dirty="0"/>
              <a:t>The bill amends § 16.1-306 and § 19.2-392.2 to change eligibility from a person who “(</a:t>
            </a:r>
            <a:r>
              <a:rPr lang="en-US" dirty="0" err="1"/>
              <a:t>i</a:t>
            </a:r>
            <a:r>
              <a:rPr lang="en-US" dirty="0"/>
              <a:t>) has been found innocent thereof or (ii) such proceeding was otherwise dismissed,” to</a:t>
            </a:r>
          </a:p>
          <a:p>
            <a:r>
              <a:rPr lang="en-US" dirty="0"/>
              <a:t>“A person who was not ultimately adjudicated delinquent or convicted, provided that no stipulation of facts sufficient to find guilt was entered </a:t>
            </a:r>
          </a:p>
          <a:p>
            <a:r>
              <a:rPr lang="en-US" dirty="0"/>
              <a:t>OR “the court did not determine the facts sufficient to find guilt but deferred adjudication or disposition to a later date.”</a:t>
            </a:r>
          </a:p>
        </p:txBody>
      </p:sp>
    </p:spTree>
    <p:extLst>
      <p:ext uri="{BB962C8B-B14F-4D97-AF65-F5344CB8AC3E}">
        <p14:creationId xmlns:p14="http://schemas.microsoft.com/office/powerpoint/2010/main" val="285225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95EC-5F33-EF32-5626-054FEAAA7E11}"/>
              </a:ext>
            </a:extLst>
          </p:cNvPr>
          <p:cNvSpPr>
            <a:spLocks noGrp="1"/>
          </p:cNvSpPr>
          <p:nvPr>
            <p:ph type="title"/>
          </p:nvPr>
        </p:nvSpPr>
        <p:spPr/>
        <p:txBody>
          <a:bodyPr/>
          <a:lstStyle/>
          <a:p>
            <a:r>
              <a:rPr lang="en-US" dirty="0"/>
              <a:t>Ch.1127: </a:t>
            </a:r>
            <a:br>
              <a:rPr lang="en-US" dirty="0"/>
            </a:br>
            <a:r>
              <a:rPr lang="en-US" dirty="0"/>
              <a:t>Expansion of Expungement (</a:t>
            </a:r>
            <a:r>
              <a:rPr lang="en-US" dirty="0" err="1"/>
              <a:t>con’d</a:t>
            </a:r>
            <a:r>
              <a:rPr lang="en-US" dirty="0"/>
              <a:t>)</a:t>
            </a:r>
          </a:p>
        </p:txBody>
      </p:sp>
      <p:sp>
        <p:nvSpPr>
          <p:cNvPr id="3" name="Content Placeholder 2">
            <a:extLst>
              <a:ext uri="{FF2B5EF4-FFF2-40B4-BE49-F238E27FC236}">
                <a16:creationId xmlns:a16="http://schemas.microsoft.com/office/drawing/2014/main" id="{86151253-39A6-385B-53C7-C19055414D79}"/>
              </a:ext>
            </a:extLst>
          </p:cNvPr>
          <p:cNvSpPr>
            <a:spLocks noGrp="1"/>
          </p:cNvSpPr>
          <p:nvPr>
            <p:ph idx="1"/>
          </p:nvPr>
        </p:nvSpPr>
        <p:spPr>
          <a:xfrm>
            <a:off x="833377" y="1724628"/>
            <a:ext cx="10217800" cy="5133372"/>
          </a:xfrm>
        </p:spPr>
        <p:txBody>
          <a:bodyPr/>
          <a:lstStyle/>
          <a:p>
            <a:r>
              <a:rPr lang="en-US" dirty="0"/>
              <a:t>The bill also provides that if a person was the subject of a delinquency or traffic proceeding and was not ultimately adjudicated delinquent or convicted, provided that no stipulation of facts sufficient to find guilt was entered or the court did not determine facts sufficient to find guilt but deferred adjudication or disposition to a later date, such matter is eligible for expungement. </a:t>
            </a:r>
          </a:p>
          <a:p>
            <a:r>
              <a:rPr lang="en-US" dirty="0"/>
              <a:t>Specifically states that “The existence of a prior conviction alone shall not be a sufficient basis to deny an expungement.”</a:t>
            </a:r>
          </a:p>
          <a:p>
            <a:endParaRPr lang="en-US" dirty="0"/>
          </a:p>
        </p:txBody>
      </p:sp>
    </p:spTree>
    <p:extLst>
      <p:ext uri="{BB962C8B-B14F-4D97-AF65-F5344CB8AC3E}">
        <p14:creationId xmlns:p14="http://schemas.microsoft.com/office/powerpoint/2010/main" val="200629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ONSENT"/>
          <p:cNvSpPr txBox="1">
            <a:spLocks noGrp="1"/>
          </p:cNvSpPr>
          <p:nvPr>
            <p:ph type="title" idx="4294967295"/>
          </p:nvPr>
        </p:nvSpPr>
        <p:spPr>
          <a:xfrm>
            <a:off x="1486293" y="4383150"/>
            <a:ext cx="10056523" cy="1362075"/>
          </a:xfrm>
          <a:prstGeom prst="rect">
            <a:avLst/>
          </a:prstGeom>
        </p:spPr>
        <p:txBody>
          <a:bodyPr anchor="t">
            <a:normAutofit/>
          </a:bodyPr>
          <a:lstStyle>
            <a:lvl1pPr algn="l">
              <a:defRPr sz="4000" b="1"/>
            </a:lvl1pPr>
          </a:lstStyle>
          <a:p>
            <a:r>
              <a:rPr lang="en-US" sz="4800" dirty="0"/>
              <a:t>Criminal Investigations</a:t>
            </a:r>
            <a:endParaRPr sz="4800" dirty="0"/>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14="http://schemas.microsoft.com/office/drawing/2010/main" xmlns:m="http://schemas.openxmlformats.org/officeDocument/2006/math"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07A0-AF62-9539-475B-2003A9C9FF33}"/>
              </a:ext>
            </a:extLst>
          </p:cNvPr>
          <p:cNvSpPr>
            <a:spLocks noGrp="1"/>
          </p:cNvSpPr>
          <p:nvPr>
            <p:ph type="title"/>
          </p:nvPr>
        </p:nvSpPr>
        <p:spPr/>
        <p:txBody>
          <a:bodyPr/>
          <a:lstStyle/>
          <a:p>
            <a:r>
              <a:rPr lang="en-US" dirty="0"/>
              <a:t>Ch.1127: </a:t>
            </a:r>
            <a:br>
              <a:rPr lang="en-US" dirty="0"/>
            </a:br>
            <a:r>
              <a:rPr lang="en-US" dirty="0"/>
              <a:t>Expansion of Expungement (</a:t>
            </a:r>
            <a:r>
              <a:rPr lang="en-US" dirty="0" err="1"/>
              <a:t>con’d</a:t>
            </a:r>
            <a:r>
              <a:rPr lang="en-US" dirty="0"/>
              <a:t>) – Bill Also</a:t>
            </a:r>
          </a:p>
        </p:txBody>
      </p:sp>
      <p:sp>
        <p:nvSpPr>
          <p:cNvPr id="3" name="Content Placeholder 2">
            <a:extLst>
              <a:ext uri="{FF2B5EF4-FFF2-40B4-BE49-F238E27FC236}">
                <a16:creationId xmlns:a16="http://schemas.microsoft.com/office/drawing/2014/main" id="{1832C6A8-A996-D2C5-82D0-9C9B6FC70B0C}"/>
              </a:ext>
            </a:extLst>
          </p:cNvPr>
          <p:cNvSpPr>
            <a:spLocks noGrp="1"/>
          </p:cNvSpPr>
          <p:nvPr>
            <p:ph idx="1"/>
          </p:nvPr>
        </p:nvSpPr>
        <p:spPr>
          <a:xfrm>
            <a:off x="609599" y="1715946"/>
            <a:ext cx="11092405" cy="5049979"/>
          </a:xfrm>
        </p:spPr>
        <p:txBody>
          <a:bodyPr/>
          <a:lstStyle/>
          <a:p>
            <a:r>
              <a:rPr lang="en-US" sz="2800" dirty="0"/>
              <a:t>Requires the attorney for the Commonwealth, if he files an objection to the petition for expungement, to include the factual basis for such objection; </a:t>
            </a:r>
          </a:p>
          <a:p>
            <a:r>
              <a:rPr lang="en-US" sz="2800" dirty="0"/>
              <a:t>Provides that the unavailability of certain information shall not be a basis for refusing expungement; </a:t>
            </a:r>
          </a:p>
          <a:p>
            <a:r>
              <a:rPr lang="en-US" sz="2800" dirty="0"/>
              <a:t>Requires the court, if it finds “potential” manifest injustice to the petitioner, to order expungement; </a:t>
            </a:r>
          </a:p>
          <a:p>
            <a:r>
              <a:rPr lang="en-US" sz="2800" dirty="0"/>
              <a:t>Allows any person whose petition for relief is the subject of an appeal to proceed under a pseudonym pursuant to relevant law; and </a:t>
            </a:r>
          </a:p>
          <a:p>
            <a:r>
              <a:rPr lang="en-US" sz="2800" dirty="0"/>
              <a:t>Allows specifically identified emergency or preliminary protective orders to be expunged. </a:t>
            </a:r>
          </a:p>
        </p:txBody>
      </p:sp>
    </p:spTree>
    <p:extLst>
      <p:ext uri="{BB962C8B-B14F-4D97-AF65-F5344CB8AC3E}">
        <p14:creationId xmlns:p14="http://schemas.microsoft.com/office/powerpoint/2010/main" val="175806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CC7C-2D14-793E-8C9B-60CEDE47F16C}"/>
              </a:ext>
            </a:extLst>
          </p:cNvPr>
          <p:cNvSpPr>
            <a:spLocks noGrp="1"/>
          </p:cNvSpPr>
          <p:nvPr>
            <p:ph type="title"/>
          </p:nvPr>
        </p:nvSpPr>
        <p:spPr/>
        <p:txBody>
          <a:bodyPr/>
          <a:lstStyle/>
          <a:p>
            <a:r>
              <a:rPr lang="en-US" dirty="0"/>
              <a:t>Ch. 1112: Restricted Licenses </a:t>
            </a:r>
            <a:br>
              <a:rPr lang="en-US" dirty="0"/>
            </a:br>
            <a:r>
              <a:rPr lang="en-US" dirty="0"/>
              <a:t>for All DUI and DUI Manslaughter/Maiming</a:t>
            </a:r>
          </a:p>
        </p:txBody>
      </p:sp>
      <p:sp>
        <p:nvSpPr>
          <p:cNvPr id="3" name="Content Placeholder 2">
            <a:extLst>
              <a:ext uri="{FF2B5EF4-FFF2-40B4-BE49-F238E27FC236}">
                <a16:creationId xmlns:a16="http://schemas.microsoft.com/office/drawing/2014/main" id="{B2CC4110-7F64-A477-4441-972C1910E95B}"/>
              </a:ext>
            </a:extLst>
          </p:cNvPr>
          <p:cNvSpPr>
            <a:spLocks noGrp="1"/>
          </p:cNvSpPr>
          <p:nvPr>
            <p:ph idx="1"/>
          </p:nvPr>
        </p:nvSpPr>
        <p:spPr>
          <a:xfrm>
            <a:off x="717630" y="1967695"/>
            <a:ext cx="10695008" cy="4890303"/>
          </a:xfrm>
        </p:spPr>
        <p:txBody>
          <a:bodyPr/>
          <a:lstStyle/>
          <a:p>
            <a:r>
              <a:rPr lang="en-US" dirty="0"/>
              <a:t>Amends § 18.2-271 and § 46.2-391.2 to allow anyone, convicted of any DUI (including repeat offenses), to be eligible for a restricted license “upon good cause shown.” </a:t>
            </a:r>
          </a:p>
          <a:p>
            <a:r>
              <a:rPr lang="en-US" dirty="0"/>
              <a:t>Removes the language that court may grant license “in its discretion,” but leaves language that court “may,” not “shall,” issue license. </a:t>
            </a:r>
          </a:p>
          <a:p>
            <a:r>
              <a:rPr lang="en-US" dirty="0"/>
              <a:t>Restricted license requires installation of ignition interlock. </a:t>
            </a:r>
          </a:p>
        </p:txBody>
      </p:sp>
    </p:spTree>
    <p:extLst>
      <p:ext uri="{BB962C8B-B14F-4D97-AF65-F5344CB8AC3E}">
        <p14:creationId xmlns:p14="http://schemas.microsoft.com/office/powerpoint/2010/main" val="278068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39819-E410-0F1C-0D41-8B84A812E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2A6EA-FAF8-3D58-D3FA-666BBEF2E69A}"/>
              </a:ext>
            </a:extLst>
          </p:cNvPr>
          <p:cNvSpPr>
            <a:spLocks noGrp="1"/>
          </p:cNvSpPr>
          <p:nvPr>
            <p:ph type="title"/>
          </p:nvPr>
        </p:nvSpPr>
        <p:spPr/>
        <p:txBody>
          <a:bodyPr/>
          <a:lstStyle/>
          <a:p>
            <a:r>
              <a:rPr lang="en-US" dirty="0"/>
              <a:t>Ch. 1112: Restricted Licenses -</a:t>
            </a:r>
            <a:br>
              <a:rPr lang="en-US" dirty="0"/>
            </a:br>
            <a:r>
              <a:rPr lang="en-US" dirty="0"/>
              <a:t>DUI Manslaughter/Maiming &amp; Felony DUI</a:t>
            </a:r>
          </a:p>
        </p:txBody>
      </p:sp>
      <p:sp>
        <p:nvSpPr>
          <p:cNvPr id="3" name="Content Placeholder 2">
            <a:extLst>
              <a:ext uri="{FF2B5EF4-FFF2-40B4-BE49-F238E27FC236}">
                <a16:creationId xmlns:a16="http://schemas.microsoft.com/office/drawing/2014/main" id="{3E6CCBFB-52E2-5BC7-69B9-0453EBEDFFFF}"/>
              </a:ext>
            </a:extLst>
          </p:cNvPr>
          <p:cNvSpPr>
            <a:spLocks noGrp="1"/>
          </p:cNvSpPr>
          <p:nvPr>
            <p:ph idx="1"/>
          </p:nvPr>
        </p:nvSpPr>
        <p:spPr>
          <a:xfrm>
            <a:off x="717630" y="1921397"/>
            <a:ext cx="10972800" cy="4936602"/>
          </a:xfrm>
        </p:spPr>
        <p:txBody>
          <a:bodyPr/>
          <a:lstStyle/>
          <a:p>
            <a:r>
              <a:rPr lang="en-US" sz="3000" dirty="0"/>
              <a:t>For those offenses, bill amends § 46.2-391 to specifically requires, for issuance of restricted license, the court to be satisfied from the evidence presented that:</a:t>
            </a:r>
          </a:p>
          <a:p>
            <a:pPr marL="457200" lvl="1" indent="0">
              <a:buNone/>
            </a:pPr>
            <a:r>
              <a:rPr lang="en-US" sz="3000" dirty="0"/>
              <a:t>(</a:t>
            </a:r>
            <a:r>
              <a:rPr lang="en-US" sz="3000" dirty="0" err="1"/>
              <a:t>i</a:t>
            </a:r>
            <a:r>
              <a:rPr lang="en-US" sz="3000" dirty="0"/>
              <a:t>) at the time of his previous convictions, the petitioner was addicted to or psychologically dependent on the use of alcohol or other drugs; </a:t>
            </a:r>
          </a:p>
          <a:p>
            <a:pPr marL="457200" lvl="1" indent="0">
              <a:buNone/>
            </a:pPr>
            <a:r>
              <a:rPr lang="en-US" sz="3000" dirty="0"/>
              <a:t>(ii) at the time of the hearing on the petition, he is no longer addicted to or psychologically dependent on the use of alcohol or other drugs; and </a:t>
            </a:r>
          </a:p>
          <a:p>
            <a:pPr marL="457200" lvl="1" indent="0">
              <a:buNone/>
            </a:pPr>
            <a:r>
              <a:rPr lang="en-US" sz="3000" dirty="0"/>
              <a:t>(iii) the defendant does not constitute a threat to the safety and welfare of himself or others with regard to the driving of a motor vehicle. </a:t>
            </a:r>
          </a:p>
        </p:txBody>
      </p:sp>
    </p:spTree>
    <p:extLst>
      <p:ext uri="{BB962C8B-B14F-4D97-AF65-F5344CB8AC3E}">
        <p14:creationId xmlns:p14="http://schemas.microsoft.com/office/powerpoint/2010/main" val="371988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387AD-47F7-394E-D02C-7E67A17BF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838F9-B1A5-6415-C23E-2B02FCEFFE28}"/>
              </a:ext>
            </a:extLst>
          </p:cNvPr>
          <p:cNvSpPr>
            <a:spLocks noGrp="1"/>
          </p:cNvSpPr>
          <p:nvPr>
            <p:ph type="title"/>
          </p:nvPr>
        </p:nvSpPr>
        <p:spPr/>
        <p:txBody>
          <a:bodyPr/>
          <a:lstStyle/>
          <a:p>
            <a:r>
              <a:rPr lang="en-US" dirty="0"/>
              <a:t>Ch. 1112: Restricted Licenses -</a:t>
            </a:r>
            <a:br>
              <a:rPr lang="en-US" dirty="0"/>
            </a:br>
            <a:r>
              <a:rPr lang="en-US" dirty="0"/>
              <a:t>DUI Manslaughter/Maiming &amp; Felony DUI</a:t>
            </a:r>
          </a:p>
        </p:txBody>
      </p:sp>
      <p:sp>
        <p:nvSpPr>
          <p:cNvPr id="3" name="Content Placeholder 2">
            <a:extLst>
              <a:ext uri="{FF2B5EF4-FFF2-40B4-BE49-F238E27FC236}">
                <a16:creationId xmlns:a16="http://schemas.microsoft.com/office/drawing/2014/main" id="{ED3642C3-F1F2-7C72-2EC9-6780637847A3}"/>
              </a:ext>
            </a:extLst>
          </p:cNvPr>
          <p:cNvSpPr>
            <a:spLocks noGrp="1"/>
          </p:cNvSpPr>
          <p:nvPr>
            <p:ph idx="1"/>
          </p:nvPr>
        </p:nvSpPr>
        <p:spPr>
          <a:xfrm>
            <a:off x="717630" y="1921397"/>
            <a:ext cx="10972800" cy="4936602"/>
          </a:xfrm>
        </p:spPr>
        <p:txBody>
          <a:bodyPr/>
          <a:lstStyle/>
          <a:p>
            <a:r>
              <a:rPr lang="en-US" dirty="0"/>
              <a:t>For those offenses, bill also amends § 46.2-391 to require that, prior to acting on the petition, the court shall order that an evaluation of the person, to include an assessment of his degree of alcohol abuse and the appropriate treatment therefor, if any, be conducted by a Virginia Alcohol Safety Action Program and recommendations therefrom be submitted to the court. </a:t>
            </a:r>
          </a:p>
          <a:p>
            <a:r>
              <a:rPr lang="en-US" dirty="0"/>
              <a:t>The court shall give the recommendations such weight as the court deems appropriate.</a:t>
            </a:r>
          </a:p>
        </p:txBody>
      </p:sp>
    </p:spTree>
    <p:extLst>
      <p:ext uri="{BB962C8B-B14F-4D97-AF65-F5344CB8AC3E}">
        <p14:creationId xmlns:p14="http://schemas.microsoft.com/office/powerpoint/2010/main" val="243514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D290-89F8-44A2-30FD-991039F9F6AB}"/>
              </a:ext>
            </a:extLst>
          </p:cNvPr>
          <p:cNvSpPr>
            <a:spLocks noGrp="1"/>
          </p:cNvSpPr>
          <p:nvPr>
            <p:ph type="title"/>
          </p:nvPr>
        </p:nvSpPr>
        <p:spPr/>
        <p:txBody>
          <a:bodyPr/>
          <a:lstStyle/>
          <a:p>
            <a:r>
              <a:rPr lang="en-US" dirty="0"/>
              <a:t>Ch. 1112: Interlock for Refusal – </a:t>
            </a:r>
            <a:br>
              <a:rPr lang="en-US" dirty="0"/>
            </a:br>
            <a:r>
              <a:rPr lang="en-US" dirty="0"/>
              <a:t>Pretrial</a:t>
            </a:r>
          </a:p>
        </p:txBody>
      </p:sp>
      <p:sp>
        <p:nvSpPr>
          <p:cNvPr id="3" name="Content Placeholder 2">
            <a:extLst>
              <a:ext uri="{FF2B5EF4-FFF2-40B4-BE49-F238E27FC236}">
                <a16:creationId xmlns:a16="http://schemas.microsoft.com/office/drawing/2014/main" id="{A053D615-D15E-FE06-3D16-2A9EC4C6E0D2}"/>
              </a:ext>
            </a:extLst>
          </p:cNvPr>
          <p:cNvSpPr>
            <a:spLocks noGrp="1"/>
          </p:cNvSpPr>
          <p:nvPr>
            <p:ph idx="1"/>
          </p:nvPr>
        </p:nvSpPr>
        <p:spPr>
          <a:xfrm>
            <a:off x="609600" y="1689904"/>
            <a:ext cx="10972800" cy="5168096"/>
          </a:xfrm>
        </p:spPr>
        <p:txBody>
          <a:bodyPr/>
          <a:lstStyle/>
          <a:p>
            <a:r>
              <a:rPr lang="en-US" sz="2900" dirty="0"/>
              <a:t>Amends § 18.2-268.3 to provide immediate eligibility for a restricted license. </a:t>
            </a:r>
          </a:p>
          <a:p>
            <a:r>
              <a:rPr lang="en-US" sz="2900" dirty="0"/>
              <a:t>Amends § 18.2-268.3 to permit any person charged with refusal to, prior to trial, enter ASAP and pre-qualify to have an ignition interlock system installed on any motor vehicle owned or operated by him and may have such ignition interlock system installed. </a:t>
            </a:r>
          </a:p>
          <a:p>
            <a:r>
              <a:rPr lang="en-US" sz="2900" dirty="0"/>
              <a:t>Any installation period of time accrued by such person prior to trial for the pending charge shall count toward any:</a:t>
            </a:r>
          </a:p>
          <a:p>
            <a:pPr marL="457200" lvl="1" indent="0">
              <a:buNone/>
            </a:pPr>
            <a:r>
              <a:rPr lang="en-US" sz="2900" dirty="0"/>
              <a:t>(</a:t>
            </a:r>
            <a:r>
              <a:rPr lang="en-US" sz="2900" dirty="0" err="1"/>
              <a:t>i</a:t>
            </a:r>
            <a:r>
              <a:rPr lang="en-US" sz="2900" dirty="0"/>
              <a:t>) ignition interlock or restricted license period of time ordered by a court or </a:t>
            </a:r>
          </a:p>
          <a:p>
            <a:pPr marL="457200" lvl="1" indent="0">
              <a:buNone/>
            </a:pPr>
            <a:r>
              <a:rPr lang="en-US" sz="2900" dirty="0"/>
              <a:t>(ii) restricted license, suspension, or revocation issued by the Department of Motor Vehicles pursuant to § 46.2-389.</a:t>
            </a:r>
          </a:p>
        </p:txBody>
      </p:sp>
    </p:spTree>
    <p:extLst>
      <p:ext uri="{BB962C8B-B14F-4D97-AF65-F5344CB8AC3E}">
        <p14:creationId xmlns:p14="http://schemas.microsoft.com/office/powerpoint/2010/main" val="63722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C063-C6AC-CC9E-0076-8B12BF77C335}"/>
              </a:ext>
            </a:extLst>
          </p:cNvPr>
          <p:cNvSpPr>
            <a:spLocks noGrp="1"/>
          </p:cNvSpPr>
          <p:nvPr>
            <p:ph type="title"/>
          </p:nvPr>
        </p:nvSpPr>
        <p:spPr/>
        <p:txBody>
          <a:bodyPr/>
          <a:lstStyle/>
          <a:p>
            <a:r>
              <a:rPr lang="en-US" dirty="0"/>
              <a:t>Ch. 1112: Other provisions</a:t>
            </a:r>
          </a:p>
        </p:txBody>
      </p:sp>
      <p:sp>
        <p:nvSpPr>
          <p:cNvPr id="3" name="Content Placeholder 2">
            <a:extLst>
              <a:ext uri="{FF2B5EF4-FFF2-40B4-BE49-F238E27FC236}">
                <a16:creationId xmlns:a16="http://schemas.microsoft.com/office/drawing/2014/main" id="{E5BA2AB8-CCFC-A6AA-0E34-E0A5E4E9333C}"/>
              </a:ext>
            </a:extLst>
          </p:cNvPr>
          <p:cNvSpPr>
            <a:spLocks noGrp="1"/>
          </p:cNvSpPr>
          <p:nvPr>
            <p:ph idx="1"/>
          </p:nvPr>
        </p:nvSpPr>
        <p:spPr>
          <a:xfrm>
            <a:off x="1075765" y="2447365"/>
            <a:ext cx="9870142" cy="4410636"/>
          </a:xfrm>
        </p:spPr>
        <p:txBody>
          <a:bodyPr/>
          <a:lstStyle/>
          <a:p>
            <a:r>
              <a:rPr lang="en-US" dirty="0"/>
              <a:t>Amends § 18.2-266.1 (DUI under the age of 21) to require ignition interlock for any restricted license issued for a violation of that statute. </a:t>
            </a:r>
          </a:p>
        </p:txBody>
      </p:sp>
    </p:spTree>
    <p:extLst>
      <p:ext uri="{BB962C8B-B14F-4D97-AF65-F5344CB8AC3E}">
        <p14:creationId xmlns:p14="http://schemas.microsoft.com/office/powerpoint/2010/main" val="61166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65A3C-36C9-1BBB-3065-3BDA9F48B1BA}"/>
              </a:ext>
            </a:extLst>
          </p:cNvPr>
          <p:cNvSpPr>
            <a:spLocks noGrp="1"/>
          </p:cNvSpPr>
          <p:nvPr>
            <p:ph type="title"/>
          </p:nvPr>
        </p:nvSpPr>
        <p:spPr/>
        <p:txBody>
          <a:bodyPr/>
          <a:lstStyle/>
          <a:p>
            <a:r>
              <a:rPr lang="en-US" dirty="0"/>
              <a:t>Ch. 1130: Cellphones &amp; </a:t>
            </a:r>
            <a:br>
              <a:rPr lang="en-US" dirty="0"/>
            </a:br>
            <a:r>
              <a:rPr lang="en-US" dirty="0"/>
              <a:t>Electronic Devices in Court</a:t>
            </a:r>
          </a:p>
        </p:txBody>
      </p:sp>
      <p:sp>
        <p:nvSpPr>
          <p:cNvPr id="3" name="Content Placeholder 2">
            <a:extLst>
              <a:ext uri="{FF2B5EF4-FFF2-40B4-BE49-F238E27FC236}">
                <a16:creationId xmlns:a16="http://schemas.microsoft.com/office/drawing/2014/main" id="{FC9021BA-5761-317A-25AC-371551C0C14E}"/>
              </a:ext>
            </a:extLst>
          </p:cNvPr>
          <p:cNvSpPr>
            <a:spLocks noGrp="1"/>
          </p:cNvSpPr>
          <p:nvPr>
            <p:ph idx="1"/>
          </p:nvPr>
        </p:nvSpPr>
        <p:spPr>
          <a:xfrm>
            <a:off x="609600" y="1734672"/>
            <a:ext cx="11156576" cy="5123328"/>
          </a:xfrm>
        </p:spPr>
        <p:txBody>
          <a:bodyPr/>
          <a:lstStyle/>
          <a:p>
            <a:r>
              <a:rPr lang="en-US" dirty="0"/>
              <a:t>Creates new code sections, § 16.1-69.35:4 and § 17.1-128.2, to regulate courthouse security and require courts to set a policy to allow any member of the public to bring cellphones and electronic devices in court and courthouses. </a:t>
            </a:r>
          </a:p>
          <a:p>
            <a:r>
              <a:rPr lang="en-US" dirty="0"/>
              <a:t>If such policy prohibits or restricts the use of portable electronic devices in the courtroom of the district court, the chief judge shall include in such policy provisions to ensure that any portable electronic device brought by a visitor to the court for the purposes of presenting evidence be made available for use by such visitor to the court during a proceeding.</a:t>
            </a:r>
          </a:p>
          <a:p>
            <a:endParaRPr lang="en-US" dirty="0"/>
          </a:p>
          <a:p>
            <a:endParaRPr lang="en-US" dirty="0"/>
          </a:p>
        </p:txBody>
      </p:sp>
    </p:spTree>
    <p:extLst>
      <p:ext uri="{BB962C8B-B14F-4D97-AF65-F5344CB8AC3E}">
        <p14:creationId xmlns:p14="http://schemas.microsoft.com/office/powerpoint/2010/main" val="258217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3B84-5E6A-8315-929D-B86E688148AD}"/>
              </a:ext>
            </a:extLst>
          </p:cNvPr>
          <p:cNvSpPr>
            <a:spLocks noGrp="1"/>
          </p:cNvSpPr>
          <p:nvPr>
            <p:ph type="title"/>
          </p:nvPr>
        </p:nvSpPr>
        <p:spPr/>
        <p:txBody>
          <a:bodyPr/>
          <a:lstStyle/>
          <a:p>
            <a:r>
              <a:rPr lang="en-US" dirty="0"/>
              <a:t>Ch. 1130: </a:t>
            </a:r>
            <a:br>
              <a:rPr lang="en-US" dirty="0"/>
            </a:br>
            <a:r>
              <a:rPr lang="en-US" dirty="0"/>
              <a:t>Portable Electronic Device Definition</a:t>
            </a:r>
          </a:p>
        </p:txBody>
      </p:sp>
      <p:sp>
        <p:nvSpPr>
          <p:cNvPr id="3" name="Content Placeholder 2">
            <a:extLst>
              <a:ext uri="{FF2B5EF4-FFF2-40B4-BE49-F238E27FC236}">
                <a16:creationId xmlns:a16="http://schemas.microsoft.com/office/drawing/2014/main" id="{8F18581C-4953-0337-16C7-807F82C64ABF}"/>
              </a:ext>
            </a:extLst>
          </p:cNvPr>
          <p:cNvSpPr>
            <a:spLocks noGrp="1"/>
          </p:cNvSpPr>
          <p:nvPr>
            <p:ph idx="1"/>
          </p:nvPr>
        </p:nvSpPr>
        <p:spPr/>
        <p:txBody>
          <a:bodyPr/>
          <a:lstStyle/>
          <a:p>
            <a:r>
              <a:rPr lang="en-US" dirty="0"/>
              <a:t>"Portable electronic device" means (</a:t>
            </a:r>
            <a:r>
              <a:rPr lang="en-US" dirty="0" err="1"/>
              <a:t>i</a:t>
            </a:r>
            <a:r>
              <a:rPr lang="en-US" dirty="0"/>
              <a:t>) a personal laptop; (ii) a tablet; (iii) a mobile telephone, including a cell phone and any telephone with a camera, audio and video recording capabilities, and transmission capabilities; (iv) an electronic calendar; (v) an electronic book reader; (vi) a smart watch; or (vii) any other electronic personal communication device. </a:t>
            </a:r>
          </a:p>
          <a:p>
            <a:r>
              <a:rPr lang="en-US" dirty="0"/>
              <a:t>"Portable electronic device" does not include a camera, a video camera, video or audio recording equipment, or a recording device that is not otherwise a component of a portable electronic device.</a:t>
            </a:r>
          </a:p>
        </p:txBody>
      </p:sp>
    </p:spTree>
    <p:extLst>
      <p:ext uri="{BB962C8B-B14F-4D97-AF65-F5344CB8AC3E}">
        <p14:creationId xmlns:p14="http://schemas.microsoft.com/office/powerpoint/2010/main" val="259559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1C9E-41BE-81DD-532F-097686FDD3C3}"/>
              </a:ext>
            </a:extLst>
          </p:cNvPr>
          <p:cNvSpPr>
            <a:spLocks noGrp="1"/>
          </p:cNvSpPr>
          <p:nvPr>
            <p:ph type="title"/>
          </p:nvPr>
        </p:nvSpPr>
        <p:spPr/>
        <p:txBody>
          <a:bodyPr/>
          <a:lstStyle/>
          <a:p>
            <a:r>
              <a:rPr lang="en-US" dirty="0"/>
              <a:t>Ch. 1130: </a:t>
            </a:r>
            <a:br>
              <a:rPr lang="en-US" dirty="0"/>
            </a:br>
            <a:r>
              <a:rPr lang="en-US" dirty="0"/>
              <a:t>Policy Must Allow Possession of Devices </a:t>
            </a:r>
          </a:p>
        </p:txBody>
      </p:sp>
      <p:sp>
        <p:nvSpPr>
          <p:cNvPr id="3" name="Content Placeholder 2">
            <a:extLst>
              <a:ext uri="{FF2B5EF4-FFF2-40B4-BE49-F238E27FC236}">
                <a16:creationId xmlns:a16="http://schemas.microsoft.com/office/drawing/2014/main" id="{B5DB2070-8F81-7AEF-DA60-1FCE81604628}"/>
              </a:ext>
            </a:extLst>
          </p:cNvPr>
          <p:cNvSpPr>
            <a:spLocks noGrp="1"/>
          </p:cNvSpPr>
          <p:nvPr>
            <p:ph idx="1"/>
          </p:nvPr>
        </p:nvSpPr>
        <p:spPr>
          <a:xfrm>
            <a:off x="927847" y="1855695"/>
            <a:ext cx="9870142" cy="5002306"/>
          </a:xfrm>
        </p:spPr>
        <p:txBody>
          <a:bodyPr/>
          <a:lstStyle/>
          <a:p>
            <a:r>
              <a:rPr lang="en-US" dirty="0"/>
              <a:t>Statutes requires that the chief judge of each court shall allow visitors to the court to possess portable electronic devices in both the courthouse and the courtroom. </a:t>
            </a:r>
          </a:p>
          <a:p>
            <a:r>
              <a:rPr lang="en-US" dirty="0"/>
              <a:t>Chief judge may condition such possession upon certain limitations. </a:t>
            </a:r>
          </a:p>
          <a:p>
            <a:r>
              <a:rPr lang="en-US" dirty="0"/>
              <a:t>Statutes require judge to consult with the Sheriff prior to setting policy. </a:t>
            </a:r>
          </a:p>
        </p:txBody>
      </p:sp>
    </p:spTree>
    <p:extLst>
      <p:ext uri="{BB962C8B-B14F-4D97-AF65-F5344CB8AC3E}">
        <p14:creationId xmlns:p14="http://schemas.microsoft.com/office/powerpoint/2010/main" val="82621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7CC4-2562-7EAF-0CC3-D8B3CDAFD73A}"/>
              </a:ext>
            </a:extLst>
          </p:cNvPr>
          <p:cNvSpPr>
            <a:spLocks noGrp="1"/>
          </p:cNvSpPr>
          <p:nvPr>
            <p:ph type="title"/>
          </p:nvPr>
        </p:nvSpPr>
        <p:spPr/>
        <p:txBody>
          <a:bodyPr/>
          <a:lstStyle/>
          <a:p>
            <a:r>
              <a:rPr lang="en-US" dirty="0"/>
              <a:t>Ch. 1130: Who May Bring Devices</a:t>
            </a:r>
            <a:br>
              <a:rPr lang="en-US" dirty="0"/>
            </a:br>
            <a:r>
              <a:rPr lang="en-US" dirty="0"/>
              <a:t>Without Any Prior Authorization</a:t>
            </a:r>
          </a:p>
        </p:txBody>
      </p:sp>
      <p:sp>
        <p:nvSpPr>
          <p:cNvPr id="3" name="Content Placeholder 2">
            <a:extLst>
              <a:ext uri="{FF2B5EF4-FFF2-40B4-BE49-F238E27FC236}">
                <a16:creationId xmlns:a16="http://schemas.microsoft.com/office/drawing/2014/main" id="{819223A2-230E-EB66-1AF6-CEF4C92536A0}"/>
              </a:ext>
            </a:extLst>
          </p:cNvPr>
          <p:cNvSpPr>
            <a:spLocks noGrp="1"/>
          </p:cNvSpPr>
          <p:nvPr>
            <p:ph idx="1"/>
          </p:nvPr>
        </p:nvSpPr>
        <p:spPr/>
        <p:txBody>
          <a:bodyPr/>
          <a:lstStyle/>
          <a:p>
            <a:r>
              <a:rPr lang="en-US" sz="2800" dirty="0"/>
              <a:t>a magistrate, </a:t>
            </a:r>
          </a:p>
          <a:p>
            <a:r>
              <a:rPr lang="en-US" sz="2800" dirty="0"/>
              <a:t>an attorney-at-law who possesses and presents a valid state bar identification card, </a:t>
            </a:r>
          </a:p>
          <a:p>
            <a:r>
              <a:rPr lang="en-US" sz="2800" dirty="0"/>
              <a:t>a law-enforcement officer as defined in § 9.1-101 or court security officer, </a:t>
            </a:r>
          </a:p>
          <a:p>
            <a:r>
              <a:rPr lang="en-US" sz="2800" dirty="0"/>
              <a:t>a probation officer who possesses and presents proper credentials and who is at the courthouse in the conduct of his official duties,</a:t>
            </a:r>
          </a:p>
          <a:p>
            <a:r>
              <a:rPr lang="en-US" sz="2800" dirty="0"/>
              <a:t>a state or local agency employee who possesses and presents proper credentials and who is at the courthouse in the conduct of his official duties, a court reporter during the course of his official duties within the courthouse, </a:t>
            </a:r>
          </a:p>
          <a:p>
            <a:r>
              <a:rPr lang="en-US" sz="2800" dirty="0"/>
              <a:t>But NOT “not an active or retired judge”</a:t>
            </a:r>
          </a:p>
        </p:txBody>
      </p:sp>
    </p:spTree>
    <p:extLst>
      <p:ext uri="{BB962C8B-B14F-4D97-AF65-F5344CB8AC3E}">
        <p14:creationId xmlns:p14="http://schemas.microsoft.com/office/powerpoint/2010/main" val="379573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CFC5-EA14-4684-AEEE-C2A1261A9F6F}"/>
              </a:ext>
            </a:extLst>
          </p:cNvPr>
          <p:cNvSpPr>
            <a:spLocks noGrp="1"/>
          </p:cNvSpPr>
          <p:nvPr>
            <p:ph type="title"/>
          </p:nvPr>
        </p:nvSpPr>
        <p:spPr/>
        <p:txBody>
          <a:bodyPr/>
          <a:lstStyle/>
          <a:p>
            <a:r>
              <a:rPr lang="en-US" dirty="0"/>
              <a:t>2025 Ch. 175: Juvenile Fingerprints</a:t>
            </a:r>
          </a:p>
        </p:txBody>
      </p:sp>
      <p:sp>
        <p:nvSpPr>
          <p:cNvPr id="3" name="Content Placeholder 2">
            <a:extLst>
              <a:ext uri="{FF2B5EF4-FFF2-40B4-BE49-F238E27FC236}">
                <a16:creationId xmlns:a16="http://schemas.microsoft.com/office/drawing/2014/main" id="{3D0D7016-867B-A550-5346-F3088A91FDDA}"/>
              </a:ext>
            </a:extLst>
          </p:cNvPr>
          <p:cNvSpPr>
            <a:spLocks noGrp="1"/>
          </p:cNvSpPr>
          <p:nvPr>
            <p:ph idx="1"/>
          </p:nvPr>
        </p:nvSpPr>
        <p:spPr>
          <a:xfrm>
            <a:off x="812800" y="1752009"/>
            <a:ext cx="10769600" cy="4699000"/>
          </a:xfrm>
        </p:spPr>
        <p:txBody>
          <a:bodyPr/>
          <a:lstStyle/>
          <a:p>
            <a:r>
              <a:rPr lang="en-US" sz="2933" dirty="0"/>
              <a:t>Passed in 2025, Effective July 1, 2026. Amends §16.1-299</a:t>
            </a:r>
          </a:p>
          <a:p>
            <a:r>
              <a:rPr lang="en-US" sz="2933" dirty="0"/>
              <a:t>Requires law-enforcement officers to obtain, electronically, when possible, fingerprints, palm prints with accompanying distal prints, if available, and photographs of any juvenile taken into custody and charged with a delinquent act. </a:t>
            </a:r>
          </a:p>
          <a:p>
            <a:r>
              <a:rPr lang="en-US" sz="2933" dirty="0"/>
              <a:t>Requires such fingerprints, palm prints, or photographs to be both filed with the Central Criminal Records Exchange and submitted electronically, when possible, to the State Police to be maintained in a confidential and secure area within the system in which the record is maintained that is inaccessible during routine use of such system. </a:t>
            </a:r>
          </a:p>
        </p:txBody>
      </p:sp>
    </p:spTree>
    <p:extLst>
      <p:ext uri="{BB962C8B-B14F-4D97-AF65-F5344CB8AC3E}">
        <p14:creationId xmlns:p14="http://schemas.microsoft.com/office/powerpoint/2010/main" val="124212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3445-4781-7CBC-5535-94C92E4D2749}"/>
              </a:ext>
            </a:extLst>
          </p:cNvPr>
          <p:cNvSpPr>
            <a:spLocks noGrp="1"/>
          </p:cNvSpPr>
          <p:nvPr>
            <p:ph type="title"/>
          </p:nvPr>
        </p:nvSpPr>
        <p:spPr>
          <a:xfrm>
            <a:off x="618563" y="252713"/>
            <a:ext cx="10972800" cy="1508127"/>
          </a:xfrm>
        </p:spPr>
        <p:txBody>
          <a:bodyPr/>
          <a:lstStyle/>
          <a:p>
            <a:r>
              <a:rPr lang="en-US" dirty="0"/>
              <a:t>Ch. 1130: ”Visitors”:</a:t>
            </a:r>
            <a:br>
              <a:rPr lang="en-US" dirty="0"/>
            </a:br>
            <a:r>
              <a:rPr lang="en-US" dirty="0"/>
              <a:t>Requirement that Sheriff Approve</a:t>
            </a:r>
          </a:p>
        </p:txBody>
      </p:sp>
      <p:sp>
        <p:nvSpPr>
          <p:cNvPr id="3" name="Content Placeholder 2">
            <a:extLst>
              <a:ext uri="{FF2B5EF4-FFF2-40B4-BE49-F238E27FC236}">
                <a16:creationId xmlns:a16="http://schemas.microsoft.com/office/drawing/2014/main" id="{3DD7898A-8B52-5133-A1DF-F820E4C63401}"/>
              </a:ext>
            </a:extLst>
          </p:cNvPr>
          <p:cNvSpPr>
            <a:spLocks noGrp="1"/>
          </p:cNvSpPr>
          <p:nvPr>
            <p:ph idx="1"/>
          </p:nvPr>
        </p:nvSpPr>
        <p:spPr>
          <a:xfrm>
            <a:off x="726140" y="2003612"/>
            <a:ext cx="10757647" cy="4854388"/>
          </a:xfrm>
        </p:spPr>
        <p:txBody>
          <a:bodyPr/>
          <a:lstStyle/>
          <a:p>
            <a:r>
              <a:rPr lang="en-US" dirty="0"/>
              <a:t>New section requires that for ”any other individual”, other than those on the previous list, the person must first receive authorization to possess a portable electronic device in the court based on a determination by the sheriff of the city or county in which the court sits that such individual's possession of a portable electronic device:</a:t>
            </a:r>
          </a:p>
          <a:p>
            <a:pPr marL="971550" lvl="1" indent="-514350">
              <a:buFont typeface="+mj-lt"/>
              <a:buAutoNum type="arabicPeriod"/>
            </a:pPr>
            <a:r>
              <a:rPr lang="en-US" dirty="0"/>
              <a:t>does not pose a security risk or threat and </a:t>
            </a:r>
          </a:p>
          <a:p>
            <a:pPr marL="971550" lvl="1" indent="-514350">
              <a:buFont typeface="+mj-lt"/>
              <a:buAutoNum type="arabicPeriod"/>
            </a:pPr>
            <a:r>
              <a:rPr lang="en-US" dirty="0"/>
              <a:t>that access to such portable electronic device is necessary for conducting such individual's work or business in the court.</a:t>
            </a:r>
          </a:p>
        </p:txBody>
      </p:sp>
    </p:spTree>
    <p:extLst>
      <p:ext uri="{BB962C8B-B14F-4D97-AF65-F5344CB8AC3E}">
        <p14:creationId xmlns:p14="http://schemas.microsoft.com/office/powerpoint/2010/main" val="382433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F98D-1B36-6BFC-7226-33653EDA0F48}"/>
              </a:ext>
            </a:extLst>
          </p:cNvPr>
          <p:cNvSpPr>
            <a:spLocks noGrp="1"/>
          </p:cNvSpPr>
          <p:nvPr>
            <p:ph type="title"/>
          </p:nvPr>
        </p:nvSpPr>
        <p:spPr/>
        <p:txBody>
          <a:bodyPr/>
          <a:lstStyle/>
          <a:p>
            <a:r>
              <a:rPr lang="en-US" dirty="0"/>
              <a:t>Ch. 1130: Permissible Limitations</a:t>
            </a:r>
          </a:p>
        </p:txBody>
      </p:sp>
      <p:sp>
        <p:nvSpPr>
          <p:cNvPr id="3" name="Content Placeholder 2">
            <a:extLst>
              <a:ext uri="{FF2B5EF4-FFF2-40B4-BE49-F238E27FC236}">
                <a16:creationId xmlns:a16="http://schemas.microsoft.com/office/drawing/2014/main" id="{491952F1-EDD0-B698-409B-E9D8501ABED5}"/>
              </a:ext>
            </a:extLst>
          </p:cNvPr>
          <p:cNvSpPr>
            <a:spLocks noGrp="1"/>
          </p:cNvSpPr>
          <p:nvPr>
            <p:ph idx="1"/>
          </p:nvPr>
        </p:nvSpPr>
        <p:spPr/>
        <p:txBody>
          <a:bodyPr/>
          <a:lstStyle/>
          <a:p>
            <a:pPr marL="0" indent="0">
              <a:buNone/>
            </a:pPr>
            <a:r>
              <a:rPr lang="en-US" dirty="0"/>
              <a:t>(</a:t>
            </a:r>
            <a:r>
              <a:rPr lang="en-US" dirty="0" err="1"/>
              <a:t>i</a:t>
            </a:r>
            <a:r>
              <a:rPr lang="en-US" dirty="0"/>
              <a:t>) requiring a security screening of the portable electronic device upon entrance to the courthouse; </a:t>
            </a:r>
          </a:p>
          <a:p>
            <a:pPr marL="0" indent="0">
              <a:buNone/>
            </a:pPr>
            <a:r>
              <a:rPr lang="en-US" dirty="0"/>
              <a:t>(ii) restricting the use of the portable electronic device only in a specific area or areas of the courthouse, including the lobby, hallways, or other designated areas within the courthouse; </a:t>
            </a:r>
          </a:p>
          <a:p>
            <a:pPr marL="0" indent="0">
              <a:buNone/>
            </a:pPr>
            <a:r>
              <a:rPr lang="en-US" dirty="0"/>
              <a:t>(iii) restricting the use of mobile telephones, including designating certain areas of the courthouse where phone conversations may be had; </a:t>
            </a:r>
          </a:p>
          <a:p>
            <a:pPr marL="0" indent="0">
              <a:buNone/>
            </a:pPr>
            <a:r>
              <a:rPr lang="en-US" dirty="0"/>
              <a:t>(iv) requiring that all portable electronic devices remain on silent mode at all times; </a:t>
            </a:r>
          </a:p>
        </p:txBody>
      </p:sp>
    </p:spTree>
    <p:extLst>
      <p:ext uri="{BB962C8B-B14F-4D97-AF65-F5344CB8AC3E}">
        <p14:creationId xmlns:p14="http://schemas.microsoft.com/office/powerpoint/2010/main" val="33395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5C258-BD0F-F033-D582-89B7FF631301}"/>
              </a:ext>
            </a:extLst>
          </p:cNvPr>
          <p:cNvSpPr>
            <a:spLocks noGrp="1"/>
          </p:cNvSpPr>
          <p:nvPr>
            <p:ph type="title"/>
          </p:nvPr>
        </p:nvSpPr>
        <p:spPr/>
        <p:txBody>
          <a:bodyPr/>
          <a:lstStyle/>
          <a:p>
            <a:r>
              <a:rPr lang="en-US" dirty="0"/>
              <a:t>Ch. 1130: Permissible Limitations (</a:t>
            </a:r>
            <a:r>
              <a:rPr lang="en-US" dirty="0" err="1"/>
              <a:t>con’d</a:t>
            </a:r>
            <a:r>
              <a:rPr lang="en-US" dirty="0"/>
              <a:t>)</a:t>
            </a:r>
          </a:p>
        </p:txBody>
      </p:sp>
      <p:sp>
        <p:nvSpPr>
          <p:cNvPr id="3" name="Content Placeholder 2">
            <a:extLst>
              <a:ext uri="{FF2B5EF4-FFF2-40B4-BE49-F238E27FC236}">
                <a16:creationId xmlns:a16="http://schemas.microsoft.com/office/drawing/2014/main" id="{E884568F-4D4E-0104-FA9D-31EC7EA7815F}"/>
              </a:ext>
            </a:extLst>
          </p:cNvPr>
          <p:cNvSpPr>
            <a:spLocks noGrp="1"/>
          </p:cNvSpPr>
          <p:nvPr>
            <p:ph idx="1"/>
          </p:nvPr>
        </p:nvSpPr>
        <p:spPr>
          <a:xfrm>
            <a:off x="609600" y="1775012"/>
            <a:ext cx="10972800" cy="5082988"/>
          </a:xfrm>
        </p:spPr>
        <p:txBody>
          <a:bodyPr/>
          <a:lstStyle/>
          <a:p>
            <a:pPr marL="0" indent="0">
              <a:buNone/>
            </a:pPr>
            <a:r>
              <a:rPr lang="en-US" dirty="0"/>
              <a:t>(v) prohibiting the use of a portable electronic device while the visitor to the court is in a courtroom except with the express permission of the presiding judge; or </a:t>
            </a:r>
          </a:p>
          <a:p>
            <a:pPr marL="0" indent="0">
              <a:buNone/>
            </a:pPr>
            <a:r>
              <a:rPr lang="en-US" dirty="0"/>
              <a:t>(vi) any other conditions as needed to maintain safety, security, proper behavior, order, and the administration of justice. </a:t>
            </a:r>
          </a:p>
          <a:p>
            <a:r>
              <a:rPr lang="en-US" dirty="0"/>
              <a:t>“Nothing in this subsection shall be construed to permit any courthouse personnel to search or access any data on the portable electronic device of a visitor to the court, including during a security screening as described in clause (</a:t>
            </a:r>
            <a:r>
              <a:rPr lang="en-US" dirty="0" err="1"/>
              <a:t>i</a:t>
            </a:r>
            <a:r>
              <a:rPr lang="en-US" dirty="0"/>
              <a:t>).”</a:t>
            </a:r>
          </a:p>
          <a:p>
            <a:endParaRPr lang="en-US" dirty="0"/>
          </a:p>
        </p:txBody>
      </p:sp>
    </p:spTree>
    <p:extLst>
      <p:ext uri="{BB962C8B-B14F-4D97-AF65-F5344CB8AC3E}">
        <p14:creationId xmlns:p14="http://schemas.microsoft.com/office/powerpoint/2010/main" val="58446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BFFAC-2692-573E-E54A-A785DCE55C65}"/>
              </a:ext>
            </a:extLst>
          </p:cNvPr>
          <p:cNvSpPr>
            <a:spLocks noGrp="1"/>
          </p:cNvSpPr>
          <p:nvPr>
            <p:ph type="title"/>
          </p:nvPr>
        </p:nvSpPr>
        <p:spPr/>
        <p:txBody>
          <a:bodyPr/>
          <a:lstStyle/>
          <a:p>
            <a:r>
              <a:rPr lang="en-US" dirty="0"/>
              <a:t>Ch. 1130: Limitations &amp; Violations</a:t>
            </a:r>
          </a:p>
        </p:txBody>
      </p:sp>
      <p:sp>
        <p:nvSpPr>
          <p:cNvPr id="3" name="Content Placeholder 2">
            <a:extLst>
              <a:ext uri="{FF2B5EF4-FFF2-40B4-BE49-F238E27FC236}">
                <a16:creationId xmlns:a16="http://schemas.microsoft.com/office/drawing/2014/main" id="{2FE7019E-9FF0-3655-A125-47F5CAA4EFBF}"/>
              </a:ext>
            </a:extLst>
          </p:cNvPr>
          <p:cNvSpPr>
            <a:spLocks noGrp="1"/>
          </p:cNvSpPr>
          <p:nvPr>
            <p:ph idx="1"/>
          </p:nvPr>
        </p:nvSpPr>
        <p:spPr>
          <a:xfrm>
            <a:off x="753035" y="1801907"/>
            <a:ext cx="10488706" cy="5056094"/>
          </a:xfrm>
        </p:spPr>
        <p:txBody>
          <a:bodyPr/>
          <a:lstStyle/>
          <a:p>
            <a:r>
              <a:rPr lang="en-US" dirty="0"/>
              <a:t>Any use of a portable electronic device in the courthouse or courtrooms to take photographs, make audio or video recordings, or transmit live audio or video streaming shall be prohibited except with prior written authorization by a judge of the district court.</a:t>
            </a:r>
          </a:p>
          <a:p>
            <a:r>
              <a:rPr lang="en-US" dirty="0"/>
              <a:t>Any portable electronic device used in violation of a district court's policy or related court order may be confiscated and the court or sheriff's department responsible for providing court security shall not be liable for any damage to or loss of such confiscated portable electronic device.</a:t>
            </a:r>
          </a:p>
        </p:txBody>
      </p:sp>
    </p:spTree>
    <p:extLst>
      <p:ext uri="{BB962C8B-B14F-4D97-AF65-F5344CB8AC3E}">
        <p14:creationId xmlns:p14="http://schemas.microsoft.com/office/powerpoint/2010/main" val="366810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7383-9140-A853-FACA-CF82ADE27200}"/>
            </a:ext>
          </a:extLst>
        </p:cNvPr>
        <p:cNvGrpSpPr/>
        <p:nvPr/>
      </p:nvGrpSpPr>
      <p:grpSpPr>
        <a:xfrm>
          <a:off x="0" y="0"/>
          <a:ext cx="0" cy="0"/>
          <a:chOff x="0" y="0"/>
          <a:chExt cx="0" cy="0"/>
        </a:xfrm>
      </p:grpSpPr>
      <p:sp>
        <p:nvSpPr>
          <p:cNvPr id="89" name="CONSENT">
            <a:extLst>
              <a:ext uri="{FF2B5EF4-FFF2-40B4-BE49-F238E27FC236}">
                <a16:creationId xmlns:a16="http://schemas.microsoft.com/office/drawing/2014/main" id="{7447E4BB-8942-B2B2-EFA0-F0E23EAFA291}"/>
              </a:ext>
            </a:extLst>
          </p:cNvPr>
          <p:cNvSpPr txBox="1">
            <a:spLocks noGrp="1"/>
          </p:cNvSpPr>
          <p:nvPr>
            <p:ph type="title" idx="4294967295"/>
          </p:nvPr>
        </p:nvSpPr>
        <p:spPr>
          <a:xfrm>
            <a:off x="1486293" y="4383150"/>
            <a:ext cx="10056523" cy="1362075"/>
          </a:xfrm>
          <a:prstGeom prst="rect">
            <a:avLst/>
          </a:prstGeom>
        </p:spPr>
        <p:txBody>
          <a:bodyPr anchor="t">
            <a:normAutofit/>
          </a:bodyPr>
          <a:lstStyle>
            <a:lvl1pPr algn="l">
              <a:defRPr sz="4000" b="1"/>
            </a:lvl1pPr>
          </a:lstStyle>
          <a:p>
            <a:r>
              <a:rPr lang="en-US" sz="4800" dirty="0"/>
              <a:t>New Crimes and Offenses</a:t>
            </a:r>
            <a:endParaRPr sz="4800" dirty="0"/>
          </a:p>
        </p:txBody>
      </p:sp>
    </p:spTree>
    <p:extLst>
      <p:ext uri="{BB962C8B-B14F-4D97-AF65-F5344CB8AC3E}">
        <p14:creationId xmlns:p14="http://schemas.microsoft.com/office/powerpoint/2010/main" val="3796442918"/>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a14="http://schemas.microsoft.com/office/drawing/2010/main" xmlns:m="http://schemas.openxmlformats.org/officeDocument/2006/math"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55A89-A840-93D3-E7AA-A7DA4C64C4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0B691-62E2-7A32-2DF3-511AF675F693}"/>
              </a:ext>
            </a:extLst>
          </p:cNvPr>
          <p:cNvSpPr>
            <a:spLocks noGrp="1"/>
          </p:cNvSpPr>
          <p:nvPr>
            <p:ph type="title"/>
          </p:nvPr>
        </p:nvSpPr>
        <p:spPr>
          <a:xfrm>
            <a:off x="609600" y="288017"/>
            <a:ext cx="10972800" cy="1508127"/>
          </a:xfrm>
        </p:spPr>
        <p:txBody>
          <a:bodyPr/>
          <a:lstStyle/>
          <a:p>
            <a:r>
              <a:rPr lang="en-US" dirty="0"/>
              <a:t>Ch. 96 &amp; Ch.480:</a:t>
            </a:r>
            <a:br>
              <a:rPr lang="en-US" dirty="0"/>
            </a:br>
            <a:r>
              <a:rPr lang="en-US" dirty="0"/>
              <a:t>Sex offenses prohibiting proximity to children </a:t>
            </a:r>
          </a:p>
        </p:txBody>
      </p:sp>
      <p:sp>
        <p:nvSpPr>
          <p:cNvPr id="3" name="Content Placeholder 2">
            <a:extLst>
              <a:ext uri="{FF2B5EF4-FFF2-40B4-BE49-F238E27FC236}">
                <a16:creationId xmlns:a16="http://schemas.microsoft.com/office/drawing/2014/main" id="{65DC968C-0112-6B4F-AE15-5EF11CB48F33}"/>
              </a:ext>
            </a:extLst>
          </p:cNvPr>
          <p:cNvSpPr>
            <a:spLocks noGrp="1"/>
          </p:cNvSpPr>
          <p:nvPr>
            <p:ph idx="1"/>
          </p:nvPr>
        </p:nvSpPr>
        <p:spPr>
          <a:xfrm>
            <a:off x="609600" y="2133599"/>
            <a:ext cx="10878457" cy="4674183"/>
          </a:xfrm>
        </p:spPr>
        <p:txBody>
          <a:bodyPr/>
          <a:lstStyle/>
          <a:p>
            <a:r>
              <a:rPr lang="en-US" sz="2900" dirty="0"/>
              <a:t>Amends § 18.2-370.2 to provide that every adult who is convicted of an offense prohibiting proximity to children, when the offense occurred on or after July 1, 2026, shall as part of his sentence be forever prohibited from going, for the purpose of having any contact whatsoever with children who are not in his custody, within 100 feet of the premises of any place owned or operated by an authority created pursuant to the Park Authorities Act (§ 15.2-5700 et seq.) that he knows or should know is a playground, athletic field or facility, or gymnasium.</a:t>
            </a:r>
          </a:p>
          <a:p>
            <a:r>
              <a:rPr lang="en-US" sz="2900" dirty="0"/>
              <a:t>A violation is a Class 6 felony.</a:t>
            </a:r>
          </a:p>
          <a:p>
            <a:endParaRPr lang="en-US" sz="2900" dirty="0"/>
          </a:p>
        </p:txBody>
      </p:sp>
    </p:spTree>
    <p:extLst>
      <p:ext uri="{BB962C8B-B14F-4D97-AF65-F5344CB8AC3E}">
        <p14:creationId xmlns:p14="http://schemas.microsoft.com/office/powerpoint/2010/main" val="78535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075C-8B3A-3320-8547-47D7D5671884}"/>
              </a:ext>
            </a:extLst>
          </p:cNvPr>
          <p:cNvSpPr>
            <a:spLocks noGrp="1"/>
          </p:cNvSpPr>
          <p:nvPr>
            <p:ph type="title"/>
          </p:nvPr>
        </p:nvSpPr>
        <p:spPr/>
        <p:txBody>
          <a:bodyPr/>
          <a:lstStyle/>
          <a:p>
            <a:r>
              <a:rPr lang="en-US" dirty="0"/>
              <a:t>Ch. 332: </a:t>
            </a:r>
            <a:br>
              <a:rPr lang="en-US" dirty="0"/>
            </a:br>
            <a:r>
              <a:rPr lang="en-US" dirty="0"/>
              <a:t>Trespassing on Emergency Vehicles</a:t>
            </a:r>
          </a:p>
        </p:txBody>
      </p:sp>
      <p:sp>
        <p:nvSpPr>
          <p:cNvPr id="3" name="Content Placeholder 2">
            <a:extLst>
              <a:ext uri="{FF2B5EF4-FFF2-40B4-BE49-F238E27FC236}">
                <a16:creationId xmlns:a16="http://schemas.microsoft.com/office/drawing/2014/main" id="{30437525-4AB0-F225-84E9-2DD08BF7693D}"/>
              </a:ext>
            </a:extLst>
          </p:cNvPr>
          <p:cNvSpPr>
            <a:spLocks noGrp="1"/>
          </p:cNvSpPr>
          <p:nvPr>
            <p:ph idx="1"/>
          </p:nvPr>
        </p:nvSpPr>
        <p:spPr>
          <a:xfrm>
            <a:off x="765810" y="1600200"/>
            <a:ext cx="10816590" cy="4777740"/>
          </a:xfrm>
        </p:spPr>
        <p:txBody>
          <a:bodyPr/>
          <a:lstStyle/>
          <a:p>
            <a:r>
              <a:rPr lang="en-US" dirty="0"/>
              <a:t>Amends § 18.2-160.2 to provide that any person who enters or remains upon or within an emergency vehicle without the permission of, or after having been forbidden to do so by, the owner, lessee, or authorized operator is guilty of a Class 4 misdemeanor.</a:t>
            </a:r>
          </a:p>
          <a:p>
            <a:pPr fontAlgn="base"/>
            <a:r>
              <a:rPr lang="en-US" dirty="0"/>
              <a:t>"Emergency vehicle" means </a:t>
            </a:r>
            <a:r>
              <a:rPr lang="en-US" kern="1200" dirty="0">
                <a:solidFill>
                  <a:schemeClr val="tx1"/>
                </a:solidFill>
              </a:rPr>
              <a:t>law-enforcement, regional detention center, fire fighting, EMS, Emergency Management, DOC, or other emergency vehicles when operating pursuant to an emergency or their duties, as defined in the law, and </a:t>
            </a:r>
            <a:r>
              <a:rPr lang="en-US" dirty="0"/>
              <a:t>includes any public works or public utilities vehicle.</a:t>
            </a:r>
          </a:p>
          <a:p>
            <a:endParaRPr lang="en-US" dirty="0"/>
          </a:p>
          <a:p>
            <a:endParaRPr lang="en-US" dirty="0"/>
          </a:p>
        </p:txBody>
      </p:sp>
    </p:spTree>
    <p:extLst>
      <p:ext uri="{BB962C8B-B14F-4D97-AF65-F5344CB8AC3E}">
        <p14:creationId xmlns:p14="http://schemas.microsoft.com/office/powerpoint/2010/main" val="333312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1E5B-4D4D-1E9A-E79F-D1A653A678C1}"/>
              </a:ext>
            </a:extLst>
          </p:cNvPr>
          <p:cNvSpPr>
            <a:spLocks noGrp="1"/>
          </p:cNvSpPr>
          <p:nvPr>
            <p:ph type="title"/>
          </p:nvPr>
        </p:nvSpPr>
        <p:spPr/>
        <p:txBody>
          <a:bodyPr/>
          <a:lstStyle/>
          <a:p>
            <a:r>
              <a:rPr lang="en-US" dirty="0"/>
              <a:t>Ch. 348: </a:t>
            </a:r>
            <a:br>
              <a:rPr lang="en-US" dirty="0"/>
            </a:br>
            <a:r>
              <a:rPr lang="en-US" dirty="0"/>
              <a:t>Display of Obscene Material to a Minor</a:t>
            </a:r>
          </a:p>
        </p:txBody>
      </p:sp>
      <p:sp>
        <p:nvSpPr>
          <p:cNvPr id="3" name="Content Placeholder 2">
            <a:extLst>
              <a:ext uri="{FF2B5EF4-FFF2-40B4-BE49-F238E27FC236}">
                <a16:creationId xmlns:a16="http://schemas.microsoft.com/office/drawing/2014/main" id="{7F74A2CB-F902-CD13-F7E8-8227B595CCDC}"/>
              </a:ext>
            </a:extLst>
          </p:cNvPr>
          <p:cNvSpPr>
            <a:spLocks noGrp="1"/>
          </p:cNvSpPr>
          <p:nvPr>
            <p:ph idx="1"/>
          </p:nvPr>
        </p:nvSpPr>
        <p:spPr>
          <a:xfrm>
            <a:off x="609600" y="1851660"/>
            <a:ext cx="10972800" cy="5006340"/>
          </a:xfrm>
        </p:spPr>
        <p:txBody>
          <a:bodyPr/>
          <a:lstStyle/>
          <a:p>
            <a:r>
              <a:rPr lang="en-US" sz="2800" dirty="0"/>
              <a:t>Amends § 18.2-374.4 to make it a Class 6 felony for any person 18 years of age or older to display obscene material, including “grooming video or material”, to a minor younger than 13 years of age with lascivious intent. </a:t>
            </a:r>
          </a:p>
          <a:p>
            <a:r>
              <a:rPr lang="en-US" sz="2800" dirty="0"/>
              <a:t>"Grooming video or materials" means a cartoon, animation, video, photograph, image, or series of images depicting a child any person (</a:t>
            </a:r>
            <a:r>
              <a:rPr lang="en-US" sz="2800" dirty="0" err="1"/>
              <a:t>i</a:t>
            </a:r>
            <a:r>
              <a:rPr lang="en-US" sz="2800" dirty="0"/>
              <a:t>) totally nude; (ii) in a state of undress so as to expose the genitals, pubic area, buttocks, or female breast; or (iii) not exposed but the material is obscene and such person is engaged in the touching or fondling of the sexual or genital parts of another or, the touching or fondling of his sexual or genital parts by another, masturbation, sexual intercourse, cunnilingus, fellatio, anilingus, anal intercourse, or object sexual penetration.</a:t>
            </a:r>
          </a:p>
        </p:txBody>
      </p:sp>
    </p:spTree>
    <p:extLst>
      <p:ext uri="{BB962C8B-B14F-4D97-AF65-F5344CB8AC3E}">
        <p14:creationId xmlns:p14="http://schemas.microsoft.com/office/powerpoint/2010/main" val="313206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34BF0-7439-1F14-EF89-D94D57497F92}"/>
              </a:ext>
            </a:extLst>
          </p:cNvPr>
          <p:cNvSpPr>
            <a:spLocks noGrp="1"/>
          </p:cNvSpPr>
          <p:nvPr>
            <p:ph type="title"/>
          </p:nvPr>
        </p:nvSpPr>
        <p:spPr/>
        <p:txBody>
          <a:bodyPr/>
          <a:lstStyle/>
          <a:p>
            <a:r>
              <a:rPr lang="en-US" dirty="0"/>
              <a:t>Ch. 447: Medetomidine </a:t>
            </a:r>
            <a:br>
              <a:rPr lang="en-US" dirty="0"/>
            </a:br>
            <a:r>
              <a:rPr lang="en-US" dirty="0"/>
              <a:t>Possession &amp; Distribution</a:t>
            </a:r>
          </a:p>
        </p:txBody>
      </p:sp>
      <p:sp>
        <p:nvSpPr>
          <p:cNvPr id="3" name="Content Placeholder 2">
            <a:extLst>
              <a:ext uri="{FF2B5EF4-FFF2-40B4-BE49-F238E27FC236}">
                <a16:creationId xmlns:a16="http://schemas.microsoft.com/office/drawing/2014/main" id="{505D3DA6-6DD5-82F1-E992-C243136C745B}"/>
              </a:ext>
            </a:extLst>
          </p:cNvPr>
          <p:cNvSpPr>
            <a:spLocks noGrp="1"/>
          </p:cNvSpPr>
          <p:nvPr>
            <p:ph idx="1"/>
          </p:nvPr>
        </p:nvSpPr>
        <p:spPr>
          <a:xfrm>
            <a:off x="609600" y="1600200"/>
            <a:ext cx="11254740" cy="5257800"/>
          </a:xfrm>
        </p:spPr>
        <p:txBody>
          <a:bodyPr/>
          <a:lstStyle/>
          <a:p>
            <a:r>
              <a:rPr lang="en-US" sz="2700" dirty="0"/>
              <a:t>Amends § 18.2-251.5, which currently only covers Xylazine, to provide that any person who knowingly manufactures, sells, gives, distributes, or possesses with the intent to manufacture, sell, give, or distribute the substance Medetomidine, when intended for human consumption, is guilty of a Class 5 felony. </a:t>
            </a:r>
          </a:p>
          <a:p>
            <a:r>
              <a:rPr lang="en-US" sz="2700" dirty="0"/>
              <a:t>Under the bill, any person who knowingly possesses medetomidine, when intended for human consumption, is guilty of a Class 1 misdemeanor. </a:t>
            </a:r>
          </a:p>
          <a:p>
            <a:pPr lvl="1"/>
            <a:r>
              <a:rPr lang="en-US" sz="2700" dirty="0"/>
              <a:t>Under the bill, it is not an offense to (</a:t>
            </a:r>
            <a:r>
              <a:rPr lang="en-US" sz="2700" dirty="0" err="1"/>
              <a:t>i</a:t>
            </a:r>
            <a:r>
              <a:rPr lang="en-US" sz="2700" dirty="0"/>
              <a:t>) manufacture medetomidine for legitimate veterinary use; (ii) distribute or sell medetomidine for authorized veterinary use; (iii) possess, administer, prescribe, or dispense medetomidine in good faith for use by animals within the course of legitimate veterinary practice; or (iv) possess or administer medetomidine pursuant to a valid prescription from a licensed veterinarian.</a:t>
            </a:r>
          </a:p>
        </p:txBody>
      </p:sp>
    </p:spTree>
    <p:extLst>
      <p:ext uri="{BB962C8B-B14F-4D97-AF65-F5344CB8AC3E}">
        <p14:creationId xmlns:p14="http://schemas.microsoft.com/office/powerpoint/2010/main" val="86569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B95C-614A-02E1-205C-4758E4AA898C}"/>
              </a:ext>
            </a:extLst>
          </p:cNvPr>
          <p:cNvSpPr>
            <a:spLocks noGrp="1"/>
          </p:cNvSpPr>
          <p:nvPr>
            <p:ph type="title"/>
          </p:nvPr>
        </p:nvSpPr>
        <p:spPr>
          <a:xfrm>
            <a:off x="895350" y="229233"/>
            <a:ext cx="10972800" cy="1508127"/>
          </a:xfrm>
        </p:spPr>
        <p:txBody>
          <a:bodyPr/>
          <a:lstStyle/>
          <a:p>
            <a:r>
              <a:rPr lang="en-US" dirty="0"/>
              <a:t>Ch. 452: Impersonating any </a:t>
            </a:r>
            <a:br>
              <a:rPr lang="en-US" dirty="0"/>
            </a:br>
            <a:r>
              <a:rPr lang="en-US" dirty="0"/>
              <a:t>local, town, city, or county elected official. </a:t>
            </a:r>
          </a:p>
        </p:txBody>
      </p:sp>
      <p:sp>
        <p:nvSpPr>
          <p:cNvPr id="3" name="Content Placeholder 2">
            <a:extLst>
              <a:ext uri="{FF2B5EF4-FFF2-40B4-BE49-F238E27FC236}">
                <a16:creationId xmlns:a16="http://schemas.microsoft.com/office/drawing/2014/main" id="{7A2B7E70-3BD8-FA7E-435E-3752F5A2486B}"/>
              </a:ext>
            </a:extLst>
          </p:cNvPr>
          <p:cNvSpPr>
            <a:spLocks noGrp="1"/>
          </p:cNvSpPr>
          <p:nvPr>
            <p:ph idx="1"/>
          </p:nvPr>
        </p:nvSpPr>
        <p:spPr>
          <a:xfrm>
            <a:off x="701040" y="1737360"/>
            <a:ext cx="10972800" cy="5257800"/>
          </a:xfrm>
        </p:spPr>
        <p:txBody>
          <a:bodyPr/>
          <a:lstStyle/>
          <a:p>
            <a:r>
              <a:rPr lang="en-US" sz="2900" dirty="0"/>
              <a:t>Creates new offense, § 18.2-174.2, that prohibits any person from willfully and intentionally: </a:t>
            </a:r>
          </a:p>
          <a:p>
            <a:pPr marL="457200" lvl="1" indent="0">
              <a:buNone/>
            </a:pPr>
            <a:r>
              <a:rPr lang="en-US" sz="2900" dirty="0"/>
              <a:t>(</a:t>
            </a:r>
            <a:r>
              <a:rPr lang="en-US" sz="2900" dirty="0" err="1"/>
              <a:t>i</a:t>
            </a:r>
            <a:r>
              <a:rPr lang="en-US" sz="2900" dirty="0"/>
              <a:t>) falsely assuming or exercising the functions, powers, duties, and privileges incident to the office of any local, town, city, or county elected official; </a:t>
            </a:r>
          </a:p>
          <a:p>
            <a:pPr marL="457200" lvl="1" indent="0">
              <a:buNone/>
            </a:pPr>
            <a:r>
              <a:rPr lang="en-US" sz="2900" dirty="0"/>
              <a:t>(ii) falsely assuming or pretending to be any such elected official with intent to defraud or obtain access, information, service, or thing of value; or </a:t>
            </a:r>
          </a:p>
          <a:p>
            <a:pPr marL="457200" lvl="1" indent="0">
              <a:buNone/>
            </a:pPr>
            <a:r>
              <a:rPr lang="en-US" sz="2900" dirty="0"/>
              <a:t>(iii) impersonating any such elected official with the intent to make another believe he is such elected official with intent to defraud or obtain access, information, service, or thing of value. </a:t>
            </a:r>
          </a:p>
          <a:p>
            <a:r>
              <a:rPr lang="en-US" sz="2900" dirty="0"/>
              <a:t>A violation of such prohibition is a Class 3 misdemeanor.</a:t>
            </a:r>
          </a:p>
        </p:txBody>
      </p:sp>
    </p:spTree>
    <p:extLst>
      <p:ext uri="{BB962C8B-B14F-4D97-AF65-F5344CB8AC3E}">
        <p14:creationId xmlns:p14="http://schemas.microsoft.com/office/powerpoint/2010/main" val="422937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53BD-ACCE-6009-9CED-199386B10949}"/>
              </a:ext>
            </a:extLst>
          </p:cNvPr>
          <p:cNvSpPr>
            <a:spLocks noGrp="1"/>
          </p:cNvSpPr>
          <p:nvPr>
            <p:ph type="title"/>
          </p:nvPr>
        </p:nvSpPr>
        <p:spPr>
          <a:xfrm>
            <a:off x="609600" y="375103"/>
            <a:ext cx="10972800" cy="1508127"/>
          </a:xfrm>
        </p:spPr>
        <p:txBody>
          <a:bodyPr/>
          <a:lstStyle/>
          <a:p>
            <a:r>
              <a:rPr lang="en-US" dirty="0"/>
              <a:t>2025 Ch. 175: Juvenile Fingerprints (</a:t>
            </a:r>
            <a:r>
              <a:rPr lang="en-US" dirty="0" err="1"/>
              <a:t>con’d</a:t>
            </a:r>
            <a:r>
              <a:rPr lang="en-US" dirty="0"/>
              <a:t>)</a:t>
            </a:r>
          </a:p>
        </p:txBody>
      </p:sp>
      <p:sp>
        <p:nvSpPr>
          <p:cNvPr id="3" name="Content Placeholder 2">
            <a:extLst>
              <a:ext uri="{FF2B5EF4-FFF2-40B4-BE49-F238E27FC236}">
                <a16:creationId xmlns:a16="http://schemas.microsoft.com/office/drawing/2014/main" id="{D98FFBFA-6E26-6247-39A8-1999AC57A7E8}"/>
              </a:ext>
            </a:extLst>
          </p:cNvPr>
          <p:cNvSpPr>
            <a:spLocks noGrp="1"/>
          </p:cNvSpPr>
          <p:nvPr>
            <p:ph idx="1"/>
          </p:nvPr>
        </p:nvSpPr>
        <p:spPr>
          <a:xfrm>
            <a:off x="1097280" y="2235200"/>
            <a:ext cx="10485120" cy="4622800"/>
          </a:xfrm>
        </p:spPr>
        <p:txBody>
          <a:bodyPr/>
          <a:lstStyle/>
          <a:p>
            <a:r>
              <a:rPr lang="en-US" dirty="0"/>
              <a:t>The bill further requires any electronic record of such fingerprints, palm prints, or photographs to be destroyed as soon as possible after the State Police have been notified that a petition or warrant has not been filed against the juvenile. </a:t>
            </a:r>
          </a:p>
          <a:p>
            <a:r>
              <a:rPr lang="en-US" dirty="0"/>
              <a:t>The bill had a delayed effective date of July 1, 2026.</a:t>
            </a:r>
          </a:p>
        </p:txBody>
      </p:sp>
    </p:spTree>
    <p:extLst>
      <p:ext uri="{BB962C8B-B14F-4D97-AF65-F5344CB8AC3E}">
        <p14:creationId xmlns:p14="http://schemas.microsoft.com/office/powerpoint/2010/main" val="244489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EAD91-4A89-A8FE-3A7E-B892DC09B87F}"/>
              </a:ext>
            </a:extLst>
          </p:cNvPr>
          <p:cNvSpPr>
            <a:spLocks noGrp="1"/>
          </p:cNvSpPr>
          <p:nvPr>
            <p:ph type="title"/>
          </p:nvPr>
        </p:nvSpPr>
        <p:spPr>
          <a:xfrm>
            <a:off x="771646" y="277270"/>
            <a:ext cx="10972800" cy="1508127"/>
          </a:xfrm>
        </p:spPr>
        <p:txBody>
          <a:bodyPr/>
          <a:lstStyle/>
          <a:p>
            <a:r>
              <a:rPr lang="en-US" dirty="0"/>
              <a:t>Ch. 531/532: Plastic, Unfinished, &amp; </a:t>
            </a:r>
            <a:br>
              <a:rPr lang="en-US" dirty="0"/>
            </a:br>
            <a:r>
              <a:rPr lang="en-US" dirty="0" err="1"/>
              <a:t>Unserialized</a:t>
            </a:r>
            <a:r>
              <a:rPr lang="en-US" dirty="0"/>
              <a:t> Firearms, Frames and Receivers</a:t>
            </a:r>
          </a:p>
        </p:txBody>
      </p:sp>
      <p:sp>
        <p:nvSpPr>
          <p:cNvPr id="3" name="Content Placeholder 2">
            <a:extLst>
              <a:ext uri="{FF2B5EF4-FFF2-40B4-BE49-F238E27FC236}">
                <a16:creationId xmlns:a16="http://schemas.microsoft.com/office/drawing/2014/main" id="{8E19DFE8-A6D2-D54B-7305-8ED41CF78226}"/>
              </a:ext>
            </a:extLst>
          </p:cNvPr>
          <p:cNvSpPr>
            <a:spLocks noGrp="1"/>
          </p:cNvSpPr>
          <p:nvPr>
            <p:ph idx="1"/>
          </p:nvPr>
        </p:nvSpPr>
        <p:spPr>
          <a:xfrm>
            <a:off x="609600" y="2080260"/>
            <a:ext cx="10972800" cy="4777740"/>
          </a:xfrm>
        </p:spPr>
        <p:txBody>
          <a:bodyPr/>
          <a:lstStyle/>
          <a:p>
            <a:r>
              <a:rPr lang="en-US" dirty="0"/>
              <a:t>Amends § 18.2-308.5 and creates new section, § 18.2-308.5:2</a:t>
            </a:r>
          </a:p>
          <a:p>
            <a:r>
              <a:rPr lang="en-US" dirty="0"/>
              <a:t>Creates a Class 5 felony for any person who knowingly manufactures or assembles, imports, purchases, sells, transfers, or possesses any firearm that, after removal of all parts other than a major component, as defined in the bill, is not detectable as a firearm when subjected to inspection by the types of detection devices, including X-ray machines, commonly used at airports, government buildings, schools, correctional facilities, and other locations for security screening</a:t>
            </a:r>
          </a:p>
        </p:txBody>
      </p:sp>
    </p:spTree>
    <p:extLst>
      <p:ext uri="{BB962C8B-B14F-4D97-AF65-F5344CB8AC3E}">
        <p14:creationId xmlns:p14="http://schemas.microsoft.com/office/powerpoint/2010/main" val="200016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23AC-6CAF-7D8F-FD8F-9C57E85A38B7}"/>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5F9F06F5-E682-F277-629F-ED3B388B00B0}"/>
              </a:ext>
            </a:extLst>
          </p:cNvPr>
          <p:cNvSpPr>
            <a:spLocks noGrp="1"/>
          </p:cNvSpPr>
          <p:nvPr>
            <p:ph idx="1"/>
          </p:nvPr>
        </p:nvSpPr>
        <p:spPr>
          <a:xfrm>
            <a:off x="609600" y="1600200"/>
            <a:ext cx="11369040" cy="5257800"/>
          </a:xfrm>
        </p:spPr>
        <p:txBody>
          <a:bodyPr/>
          <a:lstStyle/>
          <a:p>
            <a:r>
              <a:rPr lang="en-US" sz="3000" dirty="0"/>
              <a:t>The bill updates language regarding the types of detection devices that are used at such locations for detecting plastic firearms. </a:t>
            </a:r>
          </a:p>
          <a:p>
            <a:r>
              <a:rPr lang="en-US" sz="3000" dirty="0"/>
              <a:t>Under the bill: </a:t>
            </a:r>
          </a:p>
          <a:p>
            <a:r>
              <a:rPr lang="en-US" sz="3000" dirty="0"/>
              <a:t>"Frame" and "receiver" have the same meanings attributed to them in 18 U.S.C. § 921 et seq. and regulations issued pursuant thereto.</a:t>
            </a:r>
          </a:p>
          <a:p>
            <a:r>
              <a:rPr lang="en-US" sz="3000" dirty="0"/>
              <a:t>"Major component" means </a:t>
            </a:r>
          </a:p>
          <a:p>
            <a:pPr marL="457200" lvl="1" indent="0">
              <a:buNone/>
            </a:pPr>
            <a:r>
              <a:rPr lang="en-US" sz="3000" dirty="0"/>
              <a:t>(</a:t>
            </a:r>
            <a:r>
              <a:rPr lang="en-US" sz="3000" dirty="0" err="1"/>
              <a:t>i</a:t>
            </a:r>
            <a:r>
              <a:rPr lang="en-US" sz="3000" dirty="0"/>
              <a:t>) the slide or cylinder, or the frame or receiver, of the firearm or </a:t>
            </a:r>
          </a:p>
          <a:p>
            <a:pPr marL="457200" lvl="1" indent="0">
              <a:buNone/>
            </a:pPr>
            <a:r>
              <a:rPr lang="en-US" sz="3000" dirty="0"/>
              <a:t>(ii) in the case of a rifle or shotgun, the barrel of the firearm.</a:t>
            </a:r>
          </a:p>
          <a:p>
            <a:r>
              <a:rPr lang="en-US" sz="3000" dirty="0"/>
              <a:t>Under current law, it is unlawful to manufacture, import, sell, transfer, or possess any plastic firearm and a violation is punishable as a Class 5 felony. </a:t>
            </a:r>
          </a:p>
          <a:p>
            <a:pPr marL="457200" lvl="1" indent="0">
              <a:buNone/>
            </a:pPr>
            <a:endParaRPr lang="en-US" sz="3000" dirty="0"/>
          </a:p>
        </p:txBody>
      </p:sp>
    </p:spTree>
    <p:extLst>
      <p:ext uri="{BB962C8B-B14F-4D97-AF65-F5344CB8AC3E}">
        <p14:creationId xmlns:p14="http://schemas.microsoft.com/office/powerpoint/2010/main" val="399668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64F0-91EA-0BA3-D4A2-7D5AB11EC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93F3F-A6D0-2F7D-1EFE-1D8495E4EC50}"/>
              </a:ext>
            </a:extLst>
          </p:cNvPr>
          <p:cNvSpPr>
            <a:spLocks noGrp="1"/>
          </p:cNvSpPr>
          <p:nvPr>
            <p:ph type="title"/>
          </p:nvPr>
        </p:nvSpPr>
        <p:spPr/>
        <p:txBody>
          <a:bodyPr/>
          <a:lstStyle/>
          <a:p>
            <a:r>
              <a:rPr lang="en-US" dirty="0"/>
              <a:t>Ch. 531/532 (</a:t>
            </a:r>
            <a:r>
              <a:rPr lang="en-US" dirty="0" err="1"/>
              <a:t>con’d</a:t>
            </a:r>
            <a:r>
              <a:rPr lang="en-US" dirty="0"/>
              <a:t>): </a:t>
            </a:r>
            <a:br>
              <a:rPr lang="en-US" dirty="0"/>
            </a:br>
            <a:r>
              <a:rPr lang="en-US" dirty="0"/>
              <a:t>New Offense § 18.2-308.5:2. </a:t>
            </a:r>
          </a:p>
        </p:txBody>
      </p:sp>
      <p:sp>
        <p:nvSpPr>
          <p:cNvPr id="3" name="Content Placeholder 2">
            <a:extLst>
              <a:ext uri="{FF2B5EF4-FFF2-40B4-BE49-F238E27FC236}">
                <a16:creationId xmlns:a16="http://schemas.microsoft.com/office/drawing/2014/main" id="{A84B7237-625E-B254-BEE1-6B0321CA064F}"/>
              </a:ext>
            </a:extLst>
          </p:cNvPr>
          <p:cNvSpPr>
            <a:spLocks noGrp="1"/>
          </p:cNvSpPr>
          <p:nvPr>
            <p:ph idx="1"/>
          </p:nvPr>
        </p:nvSpPr>
        <p:spPr/>
        <p:txBody>
          <a:bodyPr/>
          <a:lstStyle/>
          <a:p>
            <a:r>
              <a:rPr lang="en-US" dirty="0"/>
              <a:t>The bill also creates a Class 1 misdemeanor, which is punishable as a Class 4 felony for a second or subsequent offense, for any person to knowingly possess a firearm or any completed or unfinished frame or receiver that is not imprinted with a valid serial number or to knowingly import, purchase, sell, offer for sale, or transfer ownership of any completed or unfinished frame or receiver, unless the completed or unfinished frame or receiver </a:t>
            </a:r>
          </a:p>
          <a:p>
            <a:pPr marL="457200" lvl="1" indent="0">
              <a:buNone/>
            </a:pPr>
            <a:r>
              <a:rPr lang="en-US" dirty="0"/>
              <a:t>(</a:t>
            </a:r>
            <a:r>
              <a:rPr lang="en-US" dirty="0" err="1"/>
              <a:t>i</a:t>
            </a:r>
            <a:r>
              <a:rPr lang="en-US" dirty="0"/>
              <a:t>) is deemed to be a firearm pursuant to federal law and </a:t>
            </a:r>
          </a:p>
          <a:p>
            <a:pPr marL="457200" lvl="1" indent="0">
              <a:buNone/>
            </a:pPr>
            <a:r>
              <a:rPr lang="en-US" dirty="0"/>
              <a:t>(ii) is imprinted with a valid serial number. </a:t>
            </a:r>
          </a:p>
        </p:txBody>
      </p:sp>
    </p:spTree>
    <p:extLst>
      <p:ext uri="{BB962C8B-B14F-4D97-AF65-F5344CB8AC3E}">
        <p14:creationId xmlns:p14="http://schemas.microsoft.com/office/powerpoint/2010/main" val="361725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42F84-BC9A-4298-D6EF-CAAAA8E1DD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13A17-33E9-9C41-BDE3-1D41301E15FC}"/>
              </a:ext>
            </a:extLst>
          </p:cNvPr>
          <p:cNvSpPr>
            <a:spLocks noGrp="1"/>
          </p:cNvSpPr>
          <p:nvPr>
            <p:ph type="title"/>
          </p:nvPr>
        </p:nvSpPr>
        <p:spPr/>
        <p:txBody>
          <a:bodyPr/>
          <a:lstStyle/>
          <a:p>
            <a:r>
              <a:rPr lang="en-US" dirty="0"/>
              <a:t>Ch. 531/532 (</a:t>
            </a:r>
            <a:r>
              <a:rPr lang="en-US" dirty="0" err="1"/>
              <a:t>con’d</a:t>
            </a:r>
            <a:r>
              <a:rPr lang="en-US" dirty="0"/>
              <a:t>): </a:t>
            </a:r>
            <a:br>
              <a:rPr lang="en-US" dirty="0"/>
            </a:br>
            <a:r>
              <a:rPr lang="en-US" dirty="0"/>
              <a:t>New Offense § 18.2-308.5:2 </a:t>
            </a:r>
          </a:p>
        </p:txBody>
      </p:sp>
      <p:sp>
        <p:nvSpPr>
          <p:cNvPr id="3" name="Content Placeholder 2">
            <a:extLst>
              <a:ext uri="{FF2B5EF4-FFF2-40B4-BE49-F238E27FC236}">
                <a16:creationId xmlns:a16="http://schemas.microsoft.com/office/drawing/2014/main" id="{969FFF27-A48E-F574-4FCC-42192083CCA7}"/>
              </a:ext>
            </a:extLst>
          </p:cNvPr>
          <p:cNvSpPr>
            <a:spLocks noGrp="1"/>
          </p:cNvSpPr>
          <p:nvPr>
            <p:ph idx="1"/>
          </p:nvPr>
        </p:nvSpPr>
        <p:spPr>
          <a:xfrm>
            <a:off x="609600" y="1600200"/>
            <a:ext cx="11391900" cy="5257800"/>
          </a:xfrm>
        </p:spPr>
        <p:txBody>
          <a:bodyPr/>
          <a:lstStyle/>
          <a:p>
            <a:r>
              <a:rPr lang="en-US" sz="3000" dirty="0"/>
              <a:t>The bill also creates a Class 1 misdemeanor, which is punishable as a Class 4 felony for a second or subsequent offense, for any person to manufacture or assemble, cause to be manufactured or assembled, import, purchase, sell, offer for sale, or transfer ownership of any firearm that is not imprinted with a valid serial number. </a:t>
            </a:r>
          </a:p>
          <a:p>
            <a:r>
              <a:rPr lang="en-US" sz="3000" dirty="0"/>
              <a:t>The provisions of the bill prohibiting unfinished frames or receivers and </a:t>
            </a:r>
            <a:r>
              <a:rPr lang="en-US" sz="3000" dirty="0" err="1"/>
              <a:t>unserialized</a:t>
            </a:r>
            <a:r>
              <a:rPr lang="en-US" sz="3000" dirty="0"/>
              <a:t> firearms have a delayed effective date of January 1, 2027</a:t>
            </a:r>
          </a:p>
          <a:p>
            <a:r>
              <a:rPr lang="en-US" sz="3000" dirty="0"/>
              <a:t>The provisions of the bill prohibiting the knowing possession of a firearm or any completed or unfinished frame or receiver that is not imprinted with a valid serial number have a delayed effective date of July 1, 2027. </a:t>
            </a:r>
          </a:p>
          <a:p>
            <a:endParaRPr lang="en-US" sz="3000" dirty="0"/>
          </a:p>
        </p:txBody>
      </p:sp>
    </p:spTree>
    <p:extLst>
      <p:ext uri="{BB962C8B-B14F-4D97-AF65-F5344CB8AC3E}">
        <p14:creationId xmlns:p14="http://schemas.microsoft.com/office/powerpoint/2010/main" val="344539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E4DA-D154-1592-52C8-ECEE4A811B9B}"/>
              </a:ext>
            </a:extLst>
          </p:cNvPr>
          <p:cNvSpPr>
            <a:spLocks noGrp="1"/>
          </p:cNvSpPr>
          <p:nvPr>
            <p:ph type="title"/>
          </p:nvPr>
        </p:nvSpPr>
        <p:spPr/>
        <p:txBody>
          <a:bodyPr/>
          <a:lstStyle/>
          <a:p>
            <a:r>
              <a:rPr lang="en-US" dirty="0"/>
              <a:t>Ch. 550 / 551:</a:t>
            </a:r>
            <a:br>
              <a:rPr lang="en-US" dirty="0"/>
            </a:br>
            <a:r>
              <a:rPr lang="en-US" dirty="0"/>
              <a:t>Unattended Handguns in Vehicles</a:t>
            </a:r>
          </a:p>
        </p:txBody>
      </p:sp>
      <p:sp>
        <p:nvSpPr>
          <p:cNvPr id="3" name="Content Placeholder 2">
            <a:extLst>
              <a:ext uri="{FF2B5EF4-FFF2-40B4-BE49-F238E27FC236}">
                <a16:creationId xmlns:a16="http://schemas.microsoft.com/office/drawing/2014/main" id="{6DF76F96-3C4E-FC91-D27A-A1C4C31A90F3}"/>
              </a:ext>
            </a:extLst>
          </p:cNvPr>
          <p:cNvSpPr>
            <a:spLocks noGrp="1"/>
          </p:cNvSpPr>
          <p:nvPr>
            <p:ph idx="1"/>
          </p:nvPr>
        </p:nvSpPr>
        <p:spPr/>
        <p:txBody>
          <a:bodyPr/>
          <a:lstStyle/>
          <a:p>
            <a:r>
              <a:rPr lang="en-US" dirty="0"/>
              <a:t>Creates new offense, § 18.2-308.7:1</a:t>
            </a:r>
          </a:p>
          <a:p>
            <a:r>
              <a:rPr lang="en-US" dirty="0"/>
              <a:t>“No person shall knowingly leave a handgun in an unattended vehicle or trunk unless such handgun is placed out of plain view in a locked hard-sided container, including a locked container that is affixed to the vehicle's interior by steel cable, bolt, or welding."</a:t>
            </a:r>
          </a:p>
          <a:p>
            <a:r>
              <a:rPr lang="en-US" dirty="0"/>
              <a:t>Under the code section, “a locked container affixed to the vehicle's interior includes a locked glove compartment or a locked center console."</a:t>
            </a:r>
          </a:p>
          <a:p>
            <a:r>
              <a:rPr lang="en-US" dirty="0"/>
              <a:t>A violation is a Class 4 misdemeanor.</a:t>
            </a:r>
          </a:p>
        </p:txBody>
      </p:sp>
    </p:spTree>
    <p:extLst>
      <p:ext uri="{BB962C8B-B14F-4D97-AF65-F5344CB8AC3E}">
        <p14:creationId xmlns:p14="http://schemas.microsoft.com/office/powerpoint/2010/main" val="177122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C650-775F-117E-0570-0033FCAA9EA6}"/>
              </a:ext>
            </a:extLst>
          </p:cNvPr>
          <p:cNvSpPr>
            <a:spLocks noGrp="1"/>
          </p:cNvSpPr>
          <p:nvPr>
            <p:ph type="title"/>
          </p:nvPr>
        </p:nvSpPr>
        <p:spPr/>
        <p:txBody>
          <a:bodyPr/>
          <a:lstStyle/>
          <a:p>
            <a:r>
              <a:rPr lang="en-US" dirty="0"/>
              <a:t>“Unattended Vehicle”</a:t>
            </a:r>
          </a:p>
        </p:txBody>
      </p:sp>
      <p:sp>
        <p:nvSpPr>
          <p:cNvPr id="3" name="Content Placeholder 2">
            <a:extLst>
              <a:ext uri="{FF2B5EF4-FFF2-40B4-BE49-F238E27FC236}">
                <a16:creationId xmlns:a16="http://schemas.microsoft.com/office/drawing/2014/main" id="{54144FBA-F83D-F94A-D824-16E3AD61C104}"/>
              </a:ext>
            </a:extLst>
          </p:cNvPr>
          <p:cNvSpPr>
            <a:spLocks noGrp="1"/>
          </p:cNvSpPr>
          <p:nvPr>
            <p:ph idx="1"/>
          </p:nvPr>
        </p:nvSpPr>
        <p:spPr/>
        <p:txBody>
          <a:bodyPr/>
          <a:lstStyle/>
          <a:p>
            <a:r>
              <a:rPr lang="en-US" dirty="0"/>
              <a:t>Under the new statute, a vehicle is considered to be unattended if:</a:t>
            </a:r>
          </a:p>
          <a:p>
            <a:pPr marL="457200" lvl="1" indent="0">
              <a:buNone/>
            </a:pPr>
            <a:r>
              <a:rPr lang="en-US" dirty="0"/>
              <a:t>(</a:t>
            </a:r>
            <a:r>
              <a:rPr lang="en-US" dirty="0" err="1"/>
              <a:t>i</a:t>
            </a:r>
            <a:r>
              <a:rPr lang="en-US" dirty="0"/>
              <a:t>) such vehicle is left unattended </a:t>
            </a:r>
          </a:p>
          <a:p>
            <a:pPr marL="914400" lvl="2" indent="0">
              <a:buNone/>
            </a:pPr>
            <a:r>
              <a:rPr lang="en-US" dirty="0"/>
              <a:t>(a) on a public highway or other public property or </a:t>
            </a:r>
          </a:p>
          <a:p>
            <a:pPr marL="914400" lvl="2" indent="0">
              <a:buNone/>
            </a:pPr>
            <a:r>
              <a:rPr lang="en-US" dirty="0"/>
              <a:t>(b) any parking area, lot, or structure intended for commercial or retail use, including such parking areas, lots, or structures exclusively reserved and used by commercial or retail employees, and </a:t>
            </a:r>
          </a:p>
          <a:p>
            <a:pPr marL="457200" lvl="1" indent="0">
              <a:buNone/>
            </a:pPr>
            <a:r>
              <a:rPr lang="en-US" dirty="0"/>
              <a:t>(ii) the owner, operator, or any passenger of such motor vehicle is unable to observe such motor vehicle.</a:t>
            </a:r>
          </a:p>
        </p:txBody>
      </p:sp>
    </p:spTree>
    <p:extLst>
      <p:ext uri="{BB962C8B-B14F-4D97-AF65-F5344CB8AC3E}">
        <p14:creationId xmlns:p14="http://schemas.microsoft.com/office/powerpoint/2010/main" val="310735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5B1E-39F8-0806-14BB-53E127378A86}"/>
              </a:ext>
            </a:extLst>
          </p:cNvPr>
          <p:cNvSpPr>
            <a:spLocks noGrp="1"/>
          </p:cNvSpPr>
          <p:nvPr>
            <p:ph type="title"/>
          </p:nvPr>
        </p:nvSpPr>
        <p:spPr/>
        <p:txBody>
          <a:bodyPr/>
          <a:lstStyle/>
          <a:p>
            <a:r>
              <a:rPr lang="en-US" dirty="0"/>
              <a:t>Three Exceptions</a:t>
            </a:r>
          </a:p>
        </p:txBody>
      </p:sp>
      <p:sp>
        <p:nvSpPr>
          <p:cNvPr id="3" name="Content Placeholder 2">
            <a:extLst>
              <a:ext uri="{FF2B5EF4-FFF2-40B4-BE49-F238E27FC236}">
                <a16:creationId xmlns:a16="http://schemas.microsoft.com/office/drawing/2014/main" id="{184B22EC-772D-C5C0-D912-72028297BEC5}"/>
              </a:ext>
            </a:extLst>
          </p:cNvPr>
          <p:cNvSpPr>
            <a:spLocks noGrp="1"/>
          </p:cNvSpPr>
          <p:nvPr>
            <p:ph idx="1"/>
          </p:nvPr>
        </p:nvSpPr>
        <p:spPr>
          <a:xfrm>
            <a:off x="752354" y="2210764"/>
            <a:ext cx="10830046" cy="4647235"/>
          </a:xfrm>
        </p:spPr>
        <p:txBody>
          <a:bodyPr/>
          <a:lstStyle/>
          <a:p>
            <a:r>
              <a:rPr lang="en-US" dirty="0"/>
              <a:t>The new statute will not apply to:</a:t>
            </a:r>
          </a:p>
          <a:p>
            <a:pPr marL="457200" lvl="1" indent="0">
              <a:buNone/>
            </a:pPr>
            <a:r>
              <a:rPr lang="en-US" dirty="0"/>
              <a:t>(</a:t>
            </a:r>
            <a:r>
              <a:rPr lang="en-US" dirty="0" err="1"/>
              <a:t>i</a:t>
            </a:r>
            <a:r>
              <a:rPr lang="en-US" dirty="0"/>
              <a:t>) the storage of any antique firearm as defined in § 18.2-308.2:2, </a:t>
            </a:r>
          </a:p>
          <a:p>
            <a:pPr marL="457200" lvl="1" indent="0">
              <a:buNone/>
            </a:pPr>
            <a:r>
              <a:rPr lang="en-US" dirty="0"/>
              <a:t>(ii) a law-enforcement officer as defined in § 9.1-101, or </a:t>
            </a:r>
          </a:p>
          <a:p>
            <a:pPr marL="457200" lvl="1" indent="0">
              <a:buNone/>
            </a:pPr>
            <a:r>
              <a:rPr lang="en-US" dirty="0"/>
              <a:t>(iii) a person who reports the theft or loss of a firearm to a law-enforcement agency as provided in § 18.2-287.5.</a:t>
            </a:r>
          </a:p>
        </p:txBody>
      </p:sp>
    </p:spTree>
    <p:extLst>
      <p:ext uri="{BB962C8B-B14F-4D97-AF65-F5344CB8AC3E}">
        <p14:creationId xmlns:p14="http://schemas.microsoft.com/office/powerpoint/2010/main" val="98749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68E9-6B2B-8E4A-CD7E-B77481585707}"/>
              </a:ext>
            </a:extLst>
          </p:cNvPr>
          <p:cNvSpPr>
            <a:spLocks noGrp="1"/>
          </p:cNvSpPr>
          <p:nvPr>
            <p:ph type="title"/>
          </p:nvPr>
        </p:nvSpPr>
        <p:spPr/>
        <p:txBody>
          <a:bodyPr/>
          <a:lstStyle/>
          <a:p>
            <a:r>
              <a:rPr lang="en-US" dirty="0"/>
              <a:t>Ch. 1006/1074: </a:t>
            </a:r>
            <a:br>
              <a:rPr lang="en-US" dirty="0"/>
            </a:br>
            <a:r>
              <a:rPr lang="en-US" dirty="0"/>
              <a:t>Improper Storage of Firearms</a:t>
            </a:r>
          </a:p>
        </p:txBody>
      </p:sp>
      <p:sp>
        <p:nvSpPr>
          <p:cNvPr id="3" name="Content Placeholder 2">
            <a:extLst>
              <a:ext uri="{FF2B5EF4-FFF2-40B4-BE49-F238E27FC236}">
                <a16:creationId xmlns:a16="http://schemas.microsoft.com/office/drawing/2014/main" id="{742DE643-6BA3-FDF7-CB35-389B4B955620}"/>
              </a:ext>
            </a:extLst>
          </p:cNvPr>
          <p:cNvSpPr>
            <a:spLocks noGrp="1"/>
          </p:cNvSpPr>
          <p:nvPr>
            <p:ph idx="1"/>
          </p:nvPr>
        </p:nvSpPr>
        <p:spPr/>
        <p:txBody>
          <a:bodyPr/>
          <a:lstStyle/>
          <a:p>
            <a:r>
              <a:rPr lang="en-US" sz="2600" dirty="0"/>
              <a:t>Creates new Code section, § 18.2-308.7:1, that provides that any person who possesses a firearm in a residence where such person knows that a minor or a person who is prohibited by law from possessing a firearm is present shall store such firearm in a locked container, compartment, or cabinet that is inaccessible to such minor or prohibited person, or shall render such firearm incapable of being fired by use of a gun locking device appropriate to that firearm and specific to this purpose. </a:t>
            </a:r>
          </a:p>
          <a:p>
            <a:r>
              <a:rPr lang="en-US" sz="2600" dirty="0"/>
              <a:t>A firearm may be stored loaded, provided that:</a:t>
            </a:r>
          </a:p>
          <a:p>
            <a:pPr marL="457200" lvl="1" indent="0">
              <a:buNone/>
            </a:pPr>
            <a:r>
              <a:rPr lang="en-US" sz="2600" dirty="0"/>
              <a:t>(</a:t>
            </a:r>
            <a:r>
              <a:rPr lang="en-US" sz="2600" dirty="0" err="1"/>
              <a:t>i</a:t>
            </a:r>
            <a:r>
              <a:rPr lang="en-US" sz="2600" dirty="0"/>
              <a:t>) such firearm is stored in a storage device with a combination lock, coded lock, or biometric lock and </a:t>
            </a:r>
          </a:p>
          <a:p>
            <a:pPr marL="457200" lvl="1" indent="0">
              <a:buNone/>
            </a:pPr>
            <a:r>
              <a:rPr lang="en-US" sz="2600" dirty="0"/>
              <a:t>(ii) no minor or prohibited person is an authorized user for the lock of such storage device. </a:t>
            </a:r>
          </a:p>
          <a:p>
            <a:r>
              <a:rPr lang="en-US" sz="2600" dirty="0"/>
              <a:t>Any person who violates this section is guilty of a Class 2 misdemeanor.</a:t>
            </a:r>
          </a:p>
        </p:txBody>
      </p:sp>
    </p:spTree>
    <p:extLst>
      <p:ext uri="{BB962C8B-B14F-4D97-AF65-F5344CB8AC3E}">
        <p14:creationId xmlns:p14="http://schemas.microsoft.com/office/powerpoint/2010/main" val="371217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0304-8526-A678-A9FB-A3886235E4B3}"/>
              </a:ext>
            </a:extLst>
          </p:cNvPr>
          <p:cNvSpPr>
            <a:spLocks noGrp="1"/>
          </p:cNvSpPr>
          <p:nvPr>
            <p:ph type="title"/>
          </p:nvPr>
        </p:nvSpPr>
        <p:spPr/>
        <p:txBody>
          <a:bodyPr/>
          <a:lstStyle/>
          <a:p>
            <a:r>
              <a:rPr lang="en-US" dirty="0"/>
              <a:t>Ch. 1006: Exceptions</a:t>
            </a:r>
          </a:p>
        </p:txBody>
      </p:sp>
      <p:sp>
        <p:nvSpPr>
          <p:cNvPr id="3" name="Content Placeholder 2">
            <a:extLst>
              <a:ext uri="{FF2B5EF4-FFF2-40B4-BE49-F238E27FC236}">
                <a16:creationId xmlns:a16="http://schemas.microsoft.com/office/drawing/2014/main" id="{29B77E38-05F7-8759-610F-F5FE2E89C1BF}"/>
              </a:ext>
            </a:extLst>
          </p:cNvPr>
          <p:cNvSpPr>
            <a:spLocks noGrp="1"/>
          </p:cNvSpPr>
          <p:nvPr>
            <p:ph idx="1"/>
          </p:nvPr>
        </p:nvSpPr>
        <p:spPr>
          <a:xfrm>
            <a:off x="891250" y="1921398"/>
            <a:ext cx="10691150" cy="4936602"/>
          </a:xfrm>
        </p:spPr>
        <p:txBody>
          <a:bodyPr/>
          <a:lstStyle/>
          <a:p>
            <a:r>
              <a:rPr lang="en-US" dirty="0"/>
              <a:t>The provisions of this section shall not apply to:</a:t>
            </a:r>
          </a:p>
          <a:p>
            <a:pPr marL="457200" lvl="1" indent="0">
              <a:buNone/>
            </a:pPr>
            <a:r>
              <a:rPr lang="en-US" dirty="0"/>
              <a:t>(</a:t>
            </a:r>
            <a:r>
              <a:rPr lang="en-US" dirty="0" err="1"/>
              <a:t>i</a:t>
            </a:r>
            <a:r>
              <a:rPr lang="en-US" dirty="0"/>
              <a:t>) any person in lawful possession of a firearm who is carrying such firearm on his person or </a:t>
            </a:r>
          </a:p>
          <a:p>
            <a:pPr marL="457200" lvl="1" indent="0">
              <a:buNone/>
            </a:pPr>
            <a:r>
              <a:rPr lang="en-US" dirty="0"/>
              <a:t>(ii) the storage of any antique firearm as defined in § 18.2-308.2:2.</a:t>
            </a:r>
          </a:p>
          <a:p>
            <a:r>
              <a:rPr lang="en-US" dirty="0"/>
              <a:t>Nothing in this section shall be construed as preventing any person from lawfully authorizing a minor to access a firearm in accordance with § 18.2-56.2 (the Code section governing lawful access to firearms by children under 14)</a:t>
            </a:r>
          </a:p>
        </p:txBody>
      </p:sp>
    </p:spTree>
    <p:extLst>
      <p:ext uri="{BB962C8B-B14F-4D97-AF65-F5344CB8AC3E}">
        <p14:creationId xmlns:p14="http://schemas.microsoft.com/office/powerpoint/2010/main" val="233253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97243-D72F-5D40-E15A-CF997DC482AF}"/>
              </a:ext>
            </a:extLst>
          </p:cNvPr>
          <p:cNvSpPr>
            <a:spLocks noGrp="1"/>
          </p:cNvSpPr>
          <p:nvPr>
            <p:ph type="title"/>
          </p:nvPr>
        </p:nvSpPr>
        <p:spPr>
          <a:xfrm>
            <a:off x="736922" y="254121"/>
            <a:ext cx="10972800" cy="1508127"/>
          </a:xfrm>
        </p:spPr>
        <p:txBody>
          <a:bodyPr/>
          <a:lstStyle/>
          <a:p>
            <a:r>
              <a:rPr lang="en-US" dirty="0"/>
              <a:t>Ch. 1084: Possession of Firearm </a:t>
            </a:r>
            <a:br>
              <a:rPr lang="en-US" dirty="0"/>
            </a:br>
            <a:r>
              <a:rPr lang="en-US" dirty="0"/>
              <a:t>by Person Convicted of Misdemeanor Hate Crime</a:t>
            </a:r>
          </a:p>
        </p:txBody>
      </p:sp>
      <p:sp>
        <p:nvSpPr>
          <p:cNvPr id="3" name="Content Placeholder 2">
            <a:extLst>
              <a:ext uri="{FF2B5EF4-FFF2-40B4-BE49-F238E27FC236}">
                <a16:creationId xmlns:a16="http://schemas.microsoft.com/office/drawing/2014/main" id="{8EDDC05C-A8C1-09EC-7048-8CBD58F40E15}"/>
              </a:ext>
            </a:extLst>
          </p:cNvPr>
          <p:cNvSpPr>
            <a:spLocks noGrp="1"/>
          </p:cNvSpPr>
          <p:nvPr>
            <p:ph idx="1"/>
          </p:nvPr>
        </p:nvSpPr>
        <p:spPr>
          <a:xfrm>
            <a:off x="925975" y="2164466"/>
            <a:ext cx="10012102" cy="4693533"/>
          </a:xfrm>
        </p:spPr>
        <p:txBody>
          <a:bodyPr/>
          <a:lstStyle/>
          <a:p>
            <a:r>
              <a:rPr lang="en-US" dirty="0"/>
              <a:t>Creates new Class 1 misdemeanor under § 18.2-308.2 for a person who commits a violation § 18.2-57(A)(2) on or after July 1, 2026, and is subsequently adjudicated delinquent or convicted of such offense (or substantially similar offense elsewhere) to knowingly and intentionally purchase, possess, or transport any firearm. </a:t>
            </a:r>
          </a:p>
        </p:txBody>
      </p:sp>
    </p:spTree>
    <p:extLst>
      <p:ext uri="{BB962C8B-B14F-4D97-AF65-F5344CB8AC3E}">
        <p14:creationId xmlns:p14="http://schemas.microsoft.com/office/powerpoint/2010/main" val="10649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F427-72C9-AA11-CEED-CFBFE7DBABAA}"/>
              </a:ext>
            </a:extLst>
          </p:cNvPr>
          <p:cNvSpPr>
            <a:spLocks noGrp="1"/>
          </p:cNvSpPr>
          <p:nvPr>
            <p:ph type="title"/>
          </p:nvPr>
        </p:nvSpPr>
        <p:spPr>
          <a:xfrm>
            <a:off x="968415" y="277270"/>
            <a:ext cx="10972800" cy="1508127"/>
          </a:xfrm>
        </p:spPr>
        <p:txBody>
          <a:bodyPr/>
          <a:lstStyle/>
          <a:p>
            <a:r>
              <a:rPr lang="en-US" dirty="0"/>
              <a:t>2025 Ch. 214: Money Transmitters; </a:t>
            </a:r>
            <a:br>
              <a:rPr lang="en-US" dirty="0"/>
            </a:br>
            <a:r>
              <a:rPr lang="en-US" dirty="0"/>
              <a:t>Deregulation of Cryptocurrency Transmission</a:t>
            </a:r>
          </a:p>
        </p:txBody>
      </p:sp>
      <p:sp>
        <p:nvSpPr>
          <p:cNvPr id="3" name="Content Placeholder 2">
            <a:extLst>
              <a:ext uri="{FF2B5EF4-FFF2-40B4-BE49-F238E27FC236}">
                <a16:creationId xmlns:a16="http://schemas.microsoft.com/office/drawing/2014/main" id="{959FC90A-881D-89BB-893F-72CF68D5D540}"/>
              </a:ext>
            </a:extLst>
          </p:cNvPr>
          <p:cNvSpPr>
            <a:spLocks noGrp="1"/>
          </p:cNvSpPr>
          <p:nvPr>
            <p:ph idx="1"/>
          </p:nvPr>
        </p:nvSpPr>
        <p:spPr/>
        <p:txBody>
          <a:bodyPr/>
          <a:lstStyle/>
          <a:p>
            <a:r>
              <a:rPr lang="en-US" dirty="0"/>
              <a:t>Replaces existing state law regulating money transmitters with comprehensive provisions aimed at standardizing the regulation of money transmitters across the 50 states. </a:t>
            </a:r>
          </a:p>
          <a:p>
            <a:r>
              <a:rPr lang="en-US" dirty="0"/>
              <a:t>The bill includes provisions for the licensure of money transmitters, supervision and implementation by the State Corporation Commission, acquisition of control of a licensee, mandatory disclosures, reporting and records requirements, authorized delegates, mandatory disclosures, prudential standards, and enforcement. </a:t>
            </a:r>
          </a:p>
          <a:p>
            <a:r>
              <a:rPr lang="en-US" dirty="0"/>
              <a:t>This 2025 bill had a delayed effective date of July 1, 2026.</a:t>
            </a:r>
          </a:p>
        </p:txBody>
      </p:sp>
    </p:spTree>
    <p:extLst>
      <p:ext uri="{BB962C8B-B14F-4D97-AF65-F5344CB8AC3E}">
        <p14:creationId xmlns:p14="http://schemas.microsoft.com/office/powerpoint/2010/main" val="196488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92E6-F5F0-2EDA-21B1-25DF6C9469E7}"/>
              </a:ext>
            </a:extLst>
          </p:cNvPr>
          <p:cNvSpPr>
            <a:spLocks noGrp="1"/>
          </p:cNvSpPr>
          <p:nvPr>
            <p:ph type="title"/>
          </p:nvPr>
        </p:nvSpPr>
        <p:spPr/>
        <p:txBody>
          <a:bodyPr/>
          <a:lstStyle/>
          <a:p>
            <a:r>
              <a:rPr lang="en-US" dirty="0"/>
              <a:t>Ch. 1084: Restoration for </a:t>
            </a:r>
            <a:br>
              <a:rPr lang="en-US" dirty="0"/>
            </a:br>
            <a:r>
              <a:rPr lang="en-US" dirty="0"/>
              <a:t>Those Who Commit this Offense</a:t>
            </a:r>
          </a:p>
        </p:txBody>
      </p:sp>
      <p:sp>
        <p:nvSpPr>
          <p:cNvPr id="3" name="Content Placeholder 2">
            <a:extLst>
              <a:ext uri="{FF2B5EF4-FFF2-40B4-BE49-F238E27FC236}">
                <a16:creationId xmlns:a16="http://schemas.microsoft.com/office/drawing/2014/main" id="{27C612AE-AC15-A7F8-7AC4-689D65B6EEAF}"/>
              </a:ext>
            </a:extLst>
          </p:cNvPr>
          <p:cNvSpPr>
            <a:spLocks noGrp="1"/>
          </p:cNvSpPr>
          <p:nvPr>
            <p:ph idx="1"/>
          </p:nvPr>
        </p:nvSpPr>
        <p:spPr>
          <a:xfrm>
            <a:off x="850739" y="1736203"/>
            <a:ext cx="10596623" cy="5029722"/>
          </a:xfrm>
        </p:spPr>
        <p:txBody>
          <a:bodyPr/>
          <a:lstStyle/>
          <a:p>
            <a:r>
              <a:rPr lang="en-US" dirty="0"/>
              <a:t>Under the new statute, any person who violates this subsection and is prohibited from purchasing, possessing, or transporting any firearm pursuant to this subsection shall be prohibited from purchasing, possessing, or transporting any firearm for three years following the date of the conviction, at which point the person convicted of such offense shall no longer be prohibited from purchasing, possessing, or transporting a firearm.</a:t>
            </a:r>
          </a:p>
          <a:p>
            <a:r>
              <a:rPr lang="en-US" dirty="0"/>
              <a:t>In other words, a violation of this section + 3 years = Restoration of Rights.</a:t>
            </a:r>
          </a:p>
        </p:txBody>
      </p:sp>
    </p:spTree>
    <p:extLst>
      <p:ext uri="{BB962C8B-B14F-4D97-AF65-F5344CB8AC3E}">
        <p14:creationId xmlns:p14="http://schemas.microsoft.com/office/powerpoint/2010/main" val="222470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6AE0-3F12-4B75-4D4F-4F6C355831BB}"/>
              </a:ext>
            </a:extLst>
          </p:cNvPr>
          <p:cNvSpPr>
            <a:spLocks noGrp="1"/>
          </p:cNvSpPr>
          <p:nvPr>
            <p:ph type="title"/>
          </p:nvPr>
        </p:nvSpPr>
        <p:spPr/>
        <p:txBody>
          <a:bodyPr/>
          <a:lstStyle/>
          <a:p>
            <a:r>
              <a:rPr lang="en-US" dirty="0"/>
              <a:t>Ch. 909: Bribes for Votes</a:t>
            </a:r>
          </a:p>
        </p:txBody>
      </p:sp>
      <p:sp>
        <p:nvSpPr>
          <p:cNvPr id="3" name="Content Placeholder 2">
            <a:extLst>
              <a:ext uri="{FF2B5EF4-FFF2-40B4-BE49-F238E27FC236}">
                <a16:creationId xmlns:a16="http://schemas.microsoft.com/office/drawing/2014/main" id="{2877A711-0212-FD45-92C1-77F7AF584A7B}"/>
              </a:ext>
            </a:extLst>
          </p:cNvPr>
          <p:cNvSpPr>
            <a:spLocks noGrp="1"/>
          </p:cNvSpPr>
          <p:nvPr>
            <p:ph idx="1"/>
          </p:nvPr>
        </p:nvSpPr>
        <p:spPr/>
        <p:txBody>
          <a:bodyPr/>
          <a:lstStyle/>
          <a:p>
            <a:r>
              <a:rPr lang="en-US" dirty="0"/>
              <a:t>Amends § 24.2-1007 to state that no person shall solicit or accept directly or indirectly any money or any thing of value </a:t>
            </a:r>
          </a:p>
          <a:p>
            <a:pPr marL="457200" lvl="1" indent="0">
              <a:buNone/>
            </a:pPr>
            <a:r>
              <a:rPr lang="en-US" dirty="0"/>
              <a:t>(</a:t>
            </a:r>
            <a:r>
              <a:rPr lang="en-US" dirty="0" err="1"/>
              <a:t>i</a:t>
            </a:r>
            <a:r>
              <a:rPr lang="en-US" dirty="0"/>
              <a:t>) to influence his or another's vote in any election or </a:t>
            </a:r>
          </a:p>
          <a:p>
            <a:pPr marL="457200" lvl="1" indent="0">
              <a:buNone/>
            </a:pPr>
            <a:r>
              <a:rPr lang="en-US" dirty="0"/>
              <a:t>(ii) in exchange for his or another's decision to register or not register to vote. </a:t>
            </a:r>
          </a:p>
          <a:p>
            <a:r>
              <a:rPr lang="en-US" dirty="0"/>
              <a:t>Violation is a Class 1 misdemeanor.</a:t>
            </a:r>
          </a:p>
          <a:p>
            <a:r>
              <a:rPr lang="en-US" dirty="0"/>
              <a:t>Exceptions include: Transportation for voting/registration, items of de minimis value, time off to an employee to vote or register, paying a person a wage to conduct a voter registration drive.</a:t>
            </a:r>
          </a:p>
          <a:p>
            <a:endParaRPr lang="en-US" dirty="0"/>
          </a:p>
          <a:p>
            <a:endParaRPr lang="en-US" dirty="0"/>
          </a:p>
        </p:txBody>
      </p:sp>
    </p:spTree>
    <p:extLst>
      <p:ext uri="{BB962C8B-B14F-4D97-AF65-F5344CB8AC3E}">
        <p14:creationId xmlns:p14="http://schemas.microsoft.com/office/powerpoint/2010/main" val="90784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7915-DA1C-315B-A300-5D6F1F76E732}"/>
              </a:ext>
            </a:extLst>
          </p:cNvPr>
          <p:cNvSpPr>
            <a:spLocks noGrp="1"/>
          </p:cNvSpPr>
          <p:nvPr>
            <p:ph type="title"/>
          </p:nvPr>
        </p:nvSpPr>
        <p:spPr/>
        <p:txBody>
          <a:bodyPr/>
          <a:lstStyle/>
          <a:p>
            <a:r>
              <a:rPr lang="en-US" dirty="0"/>
              <a:t>Ch. 991: Obstructing </a:t>
            </a:r>
            <a:br>
              <a:rPr lang="en-US" dirty="0"/>
            </a:br>
            <a:r>
              <a:rPr lang="en-US" dirty="0"/>
              <a:t>Reproductive Health Care Facility</a:t>
            </a:r>
          </a:p>
        </p:txBody>
      </p:sp>
      <p:sp>
        <p:nvSpPr>
          <p:cNvPr id="3" name="Content Placeholder 2">
            <a:extLst>
              <a:ext uri="{FF2B5EF4-FFF2-40B4-BE49-F238E27FC236}">
                <a16:creationId xmlns:a16="http://schemas.microsoft.com/office/drawing/2014/main" id="{EC8C39F7-D824-6D94-BA58-CF6568CF3F4D}"/>
              </a:ext>
            </a:extLst>
          </p:cNvPr>
          <p:cNvSpPr>
            <a:spLocks noGrp="1"/>
          </p:cNvSpPr>
          <p:nvPr>
            <p:ph idx="1"/>
          </p:nvPr>
        </p:nvSpPr>
        <p:spPr>
          <a:xfrm>
            <a:off x="609600" y="1600200"/>
            <a:ext cx="11347048" cy="5257800"/>
          </a:xfrm>
        </p:spPr>
        <p:txBody>
          <a:bodyPr/>
          <a:lstStyle/>
          <a:p>
            <a:r>
              <a:rPr lang="en-US" dirty="0"/>
              <a:t>Creates a new crime, § 18.2-404.1, under which any person who </a:t>
            </a:r>
          </a:p>
          <a:p>
            <a:pPr marL="457200" lvl="1" indent="0">
              <a:buNone/>
            </a:pPr>
            <a:r>
              <a:rPr lang="en-US" dirty="0"/>
              <a:t>(</a:t>
            </a:r>
            <a:r>
              <a:rPr lang="en-US" dirty="0" err="1"/>
              <a:t>i</a:t>
            </a:r>
            <a:r>
              <a:rPr lang="en-US" dirty="0"/>
              <a:t>) by force or threat of force, or by physical obstruction, intentionally injures, intimidates, or interferes with, or attempts to injure, intimidate, or interfere with, another person because such other person is or has been, or in order to intimidate such person or any other person or any class of persons from, obtaining or providing reproductive health services or </a:t>
            </a:r>
          </a:p>
          <a:p>
            <a:pPr marL="457200" lvl="1" indent="0">
              <a:buNone/>
            </a:pPr>
            <a:r>
              <a:rPr lang="en-US" dirty="0"/>
              <a:t>(ii) intentionally damages or destroys, or attempts to damage or destroy, a reproductive health care facility because such facility provides reproductive health services </a:t>
            </a:r>
          </a:p>
          <a:p>
            <a:r>
              <a:rPr lang="en-US" dirty="0"/>
              <a:t>is guilty of a Class 1 misdemeanor.</a:t>
            </a:r>
          </a:p>
        </p:txBody>
      </p:sp>
    </p:spTree>
    <p:extLst>
      <p:ext uri="{BB962C8B-B14F-4D97-AF65-F5344CB8AC3E}">
        <p14:creationId xmlns:p14="http://schemas.microsoft.com/office/powerpoint/2010/main" val="17990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62DC6-AA78-96D8-8097-98E7DFD78B7A}"/>
            </a:ext>
          </a:extLst>
        </p:cNvPr>
        <p:cNvGrpSpPr/>
        <p:nvPr/>
      </p:nvGrpSpPr>
      <p:grpSpPr>
        <a:xfrm>
          <a:off x="0" y="0"/>
          <a:ext cx="0" cy="0"/>
          <a:chOff x="0" y="0"/>
          <a:chExt cx="0" cy="0"/>
        </a:xfrm>
      </p:grpSpPr>
      <p:sp>
        <p:nvSpPr>
          <p:cNvPr id="89" name="CONSENT">
            <a:extLst>
              <a:ext uri="{FF2B5EF4-FFF2-40B4-BE49-F238E27FC236}">
                <a16:creationId xmlns:a16="http://schemas.microsoft.com/office/drawing/2014/main" id="{2EB84C5B-3058-8BA0-D2DD-41ED31252DE7}"/>
              </a:ext>
            </a:extLst>
          </p:cNvPr>
          <p:cNvSpPr txBox="1">
            <a:spLocks noGrp="1"/>
          </p:cNvSpPr>
          <p:nvPr>
            <p:ph type="title" idx="4294967295"/>
          </p:nvPr>
        </p:nvSpPr>
        <p:spPr>
          <a:xfrm>
            <a:off x="1486293" y="4383150"/>
            <a:ext cx="10056523" cy="1362075"/>
          </a:xfrm>
          <a:prstGeom prst="rect">
            <a:avLst/>
          </a:prstGeom>
        </p:spPr>
        <p:txBody>
          <a:bodyPr anchor="t">
            <a:normAutofit/>
          </a:bodyPr>
          <a:lstStyle>
            <a:lvl1pPr algn="l">
              <a:defRPr sz="4000" b="1"/>
            </a:lvl1pPr>
          </a:lstStyle>
          <a:p>
            <a:r>
              <a:rPr lang="en-US" sz="4800" dirty="0"/>
              <a:t>Amended Crimes and Offenses</a:t>
            </a:r>
            <a:endParaRPr sz="4800" dirty="0"/>
          </a:p>
        </p:txBody>
      </p:sp>
    </p:spTree>
    <p:extLst>
      <p:ext uri="{BB962C8B-B14F-4D97-AF65-F5344CB8AC3E}">
        <p14:creationId xmlns:p14="http://schemas.microsoft.com/office/powerpoint/2010/main" val="391080768"/>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a14="http://schemas.microsoft.com/office/drawing/2010/main" xmlns:m="http://schemas.openxmlformats.org/officeDocument/2006/math"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5535F-65F5-3C9F-EF72-BEF2BF2C0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E172C-3763-1338-D3F7-4B8AEA65E3A8}"/>
              </a:ext>
            </a:extLst>
          </p:cNvPr>
          <p:cNvSpPr>
            <a:spLocks noGrp="1"/>
          </p:cNvSpPr>
          <p:nvPr>
            <p:ph type="title"/>
          </p:nvPr>
        </p:nvSpPr>
        <p:spPr>
          <a:xfrm>
            <a:off x="1219200" y="150132"/>
            <a:ext cx="10972800" cy="1508127"/>
          </a:xfrm>
        </p:spPr>
        <p:txBody>
          <a:bodyPr/>
          <a:lstStyle/>
          <a:p>
            <a:r>
              <a:rPr lang="en-US" dirty="0"/>
              <a:t>Ch. 105/106: Damage or Trespass to </a:t>
            </a:r>
            <a:br>
              <a:rPr lang="en-US" dirty="0"/>
            </a:br>
            <a:r>
              <a:rPr lang="en-US" dirty="0"/>
              <a:t>Public Services or Utilities or Critical Infrastructure</a:t>
            </a:r>
          </a:p>
        </p:txBody>
      </p:sp>
      <p:sp>
        <p:nvSpPr>
          <p:cNvPr id="3" name="Content Placeholder 2">
            <a:extLst>
              <a:ext uri="{FF2B5EF4-FFF2-40B4-BE49-F238E27FC236}">
                <a16:creationId xmlns:a16="http://schemas.microsoft.com/office/drawing/2014/main" id="{96F0FD07-605D-AC19-A66D-B03A3A3E1D64}"/>
              </a:ext>
            </a:extLst>
          </p:cNvPr>
          <p:cNvSpPr>
            <a:spLocks noGrp="1"/>
          </p:cNvSpPr>
          <p:nvPr>
            <p:ph idx="1"/>
          </p:nvPr>
        </p:nvSpPr>
        <p:spPr>
          <a:xfrm>
            <a:off x="508001" y="1775012"/>
            <a:ext cx="10972800" cy="5032771"/>
          </a:xfrm>
        </p:spPr>
        <p:txBody>
          <a:bodyPr/>
          <a:lstStyle/>
          <a:p>
            <a:r>
              <a:rPr lang="en-US" sz="2800" dirty="0"/>
              <a:t>Amends § 18.2-162 to add the intentional destruction of or damage to any fixture, equipment, or information technology system that is used to provide, process, transmit, or maintain public services, public utilities, cable television, broadband, or other critical infrastructure, as defined in relevant law, to the existing offense of damage or trespass to public services or utilities. </a:t>
            </a:r>
          </a:p>
          <a:p>
            <a:r>
              <a:rPr lang="en-US" sz="2800" dirty="0"/>
              <a:t>Updates the language in the Code to reflect modern technologies used in public utilities such as broadband, information technology systems, and critical infrastructure. </a:t>
            </a:r>
          </a:p>
          <a:p>
            <a:r>
              <a:rPr lang="en-US" sz="2800" dirty="0"/>
              <a:t>Damage of more than $1,000 is a Class 4 felony, damage of less than $1000 is a Class 3 misdemeanor. </a:t>
            </a:r>
          </a:p>
          <a:p>
            <a:endParaRPr lang="en-US" sz="2800" dirty="0"/>
          </a:p>
        </p:txBody>
      </p:sp>
    </p:spTree>
    <p:extLst>
      <p:ext uri="{BB962C8B-B14F-4D97-AF65-F5344CB8AC3E}">
        <p14:creationId xmlns:p14="http://schemas.microsoft.com/office/powerpoint/2010/main" val="90233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6E55-CA8F-7EBD-E9DC-9BA857629AA8}"/>
              </a:ext>
            </a:extLst>
          </p:cNvPr>
          <p:cNvSpPr>
            <a:spLocks noGrp="1"/>
          </p:cNvSpPr>
          <p:nvPr>
            <p:ph type="title"/>
          </p:nvPr>
        </p:nvSpPr>
        <p:spPr/>
        <p:txBody>
          <a:bodyPr/>
          <a:lstStyle/>
          <a:p>
            <a:r>
              <a:rPr lang="en-US" dirty="0"/>
              <a:t>Ch. 191:</a:t>
            </a:r>
            <a:br>
              <a:rPr lang="en-US" dirty="0"/>
            </a:br>
            <a:r>
              <a:rPr lang="en-US" dirty="0"/>
              <a:t>Distributing Nitrous Oxide</a:t>
            </a:r>
          </a:p>
        </p:txBody>
      </p:sp>
      <p:sp>
        <p:nvSpPr>
          <p:cNvPr id="3" name="Content Placeholder 2">
            <a:extLst>
              <a:ext uri="{FF2B5EF4-FFF2-40B4-BE49-F238E27FC236}">
                <a16:creationId xmlns:a16="http://schemas.microsoft.com/office/drawing/2014/main" id="{5CB01C28-3620-7594-F85E-C1351FAF1651}"/>
              </a:ext>
            </a:extLst>
          </p:cNvPr>
          <p:cNvSpPr>
            <a:spLocks noGrp="1"/>
          </p:cNvSpPr>
          <p:nvPr>
            <p:ph idx="1"/>
          </p:nvPr>
        </p:nvSpPr>
        <p:spPr/>
        <p:txBody>
          <a:bodyPr/>
          <a:lstStyle/>
          <a:p>
            <a:r>
              <a:rPr lang="en-US" sz="2800" dirty="0"/>
              <a:t>Amends § 18.2-264 to prohibit the sale or distribution of </a:t>
            </a:r>
          </a:p>
          <a:p>
            <a:pPr marL="457200" lvl="1" indent="0">
              <a:buNone/>
            </a:pPr>
            <a:r>
              <a:rPr lang="en-US" sz="2800" dirty="0"/>
              <a:t>(</a:t>
            </a:r>
            <a:r>
              <a:rPr lang="en-US" sz="2800" dirty="0" err="1"/>
              <a:t>i</a:t>
            </a:r>
            <a:r>
              <a:rPr lang="en-US" sz="2800" dirty="0"/>
              <a:t>) a device that is designed or intended to deliver a gas containing nitrous oxide through direct inhalation; </a:t>
            </a:r>
          </a:p>
          <a:p>
            <a:pPr marL="457200" lvl="1" indent="0">
              <a:buNone/>
            </a:pPr>
            <a:r>
              <a:rPr lang="en-US" sz="2800" dirty="0"/>
              <a:t>(ii) nitrous oxide that has, or is marketed as having, the taste or smell of any food or beverage that is distinguishable by an ordinary consumer either prior to or during consumption or use of such nitrous oxide to any person; and</a:t>
            </a:r>
          </a:p>
          <a:p>
            <a:pPr marL="457200" lvl="1" indent="0">
              <a:buNone/>
            </a:pPr>
            <a:r>
              <a:rPr lang="en-US" sz="2800" dirty="0"/>
              <a:t> (iii) a container of nitrous oxide that exceeds eight grams</a:t>
            </a:r>
          </a:p>
          <a:p>
            <a:r>
              <a:rPr lang="en-US" sz="2800" dirty="0"/>
              <a:t>A violation of such prohibitions is a Class 1 misdemeanor. </a:t>
            </a:r>
          </a:p>
          <a:p>
            <a:r>
              <a:rPr lang="en-US" sz="2800" dirty="0"/>
              <a:t>Bill has numerous exceptions for healthcare, industry, manufacturing, restaurants, etc. </a:t>
            </a:r>
          </a:p>
        </p:txBody>
      </p:sp>
    </p:spTree>
    <p:extLst>
      <p:ext uri="{BB962C8B-B14F-4D97-AF65-F5344CB8AC3E}">
        <p14:creationId xmlns:p14="http://schemas.microsoft.com/office/powerpoint/2010/main" val="65171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26E3-D38D-5895-52B3-3651B5DFDC65}"/>
              </a:ext>
            </a:extLst>
          </p:cNvPr>
          <p:cNvSpPr>
            <a:spLocks noGrp="1"/>
          </p:cNvSpPr>
          <p:nvPr>
            <p:ph type="title"/>
          </p:nvPr>
        </p:nvSpPr>
        <p:spPr/>
        <p:txBody>
          <a:bodyPr/>
          <a:lstStyle/>
          <a:p>
            <a:r>
              <a:rPr lang="en-US" dirty="0"/>
              <a:t>Ch. 191 </a:t>
            </a:r>
            <a:r>
              <a:rPr lang="en-US" dirty="0" err="1"/>
              <a:t>con’d</a:t>
            </a:r>
            <a:r>
              <a:rPr lang="en-US" dirty="0"/>
              <a:t>: </a:t>
            </a:r>
            <a:br>
              <a:rPr lang="en-US" dirty="0"/>
            </a:br>
            <a:r>
              <a:rPr lang="en-US" dirty="0"/>
              <a:t>Clarification on “Noxious Chemical Substance”</a:t>
            </a:r>
          </a:p>
        </p:txBody>
      </p:sp>
      <p:sp>
        <p:nvSpPr>
          <p:cNvPr id="3" name="Content Placeholder 2">
            <a:extLst>
              <a:ext uri="{FF2B5EF4-FFF2-40B4-BE49-F238E27FC236}">
                <a16:creationId xmlns:a16="http://schemas.microsoft.com/office/drawing/2014/main" id="{ECDE4E4B-5AA9-EBBA-D5C0-CCF0DEA4933A}"/>
              </a:ext>
            </a:extLst>
          </p:cNvPr>
          <p:cNvSpPr>
            <a:spLocks noGrp="1"/>
          </p:cNvSpPr>
          <p:nvPr>
            <p:ph idx="1"/>
          </p:nvPr>
        </p:nvSpPr>
        <p:spPr/>
        <p:txBody>
          <a:bodyPr/>
          <a:lstStyle/>
          <a:p>
            <a:r>
              <a:rPr lang="en-US" sz="2600" dirty="0"/>
              <a:t>Current law, § 18.2-264, makes it unlawful, except under the direction of a practitioner, for any person deliberately to smell or inhale any drugs or any other noxious chemical substances with the intent to become intoxicated, inebriated, excited, or stupefied or to dull the brain or nervous system. (Class 1 misdemeanor).</a:t>
            </a:r>
          </a:p>
          <a:p>
            <a:r>
              <a:rPr lang="en-US" sz="2600" dirty="0"/>
              <a:t>Current law makes it unlawful to deliberately to </a:t>
            </a:r>
            <a:r>
              <a:rPr lang="en-US" sz="2600" i="1" dirty="0"/>
              <a:t>cause, invite, or induce </a:t>
            </a:r>
            <a:r>
              <a:rPr lang="en-US" sz="2600" dirty="0"/>
              <a:t>any person to smell or inhale any drugs or any other noxious chemical substances with the intent to intoxicate, inebriate, excite, stupefy, or dull the brain or nervous system of such person, unless licensed. (Class 2 misdemeanor). </a:t>
            </a:r>
          </a:p>
          <a:p>
            <a:r>
              <a:rPr lang="en-US" sz="2600" dirty="0"/>
              <a:t>Bill clarifies that "Noxious chemical substances" includes fingernail polish and model airplane glue and chemicals containing any ketones, aldehydes, organic acetates, ether, chlorinated hydrocarbons or vapors, fluorinated hydrocarbons or vapors, nitrous oxide, or hydrogenated fluorocarbons.</a:t>
            </a:r>
          </a:p>
          <a:p>
            <a:pPr marL="0" indent="0">
              <a:buNone/>
            </a:pPr>
            <a:endParaRPr lang="en-US" sz="2600" dirty="0"/>
          </a:p>
        </p:txBody>
      </p:sp>
    </p:spTree>
    <p:extLst>
      <p:ext uri="{BB962C8B-B14F-4D97-AF65-F5344CB8AC3E}">
        <p14:creationId xmlns:p14="http://schemas.microsoft.com/office/powerpoint/2010/main" val="319356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7E428-A575-304E-642E-F787122DE24A}"/>
              </a:ext>
            </a:extLst>
          </p:cNvPr>
          <p:cNvSpPr>
            <a:spLocks noGrp="1"/>
          </p:cNvSpPr>
          <p:nvPr>
            <p:ph type="title"/>
          </p:nvPr>
        </p:nvSpPr>
        <p:spPr/>
        <p:txBody>
          <a:bodyPr/>
          <a:lstStyle/>
          <a:p>
            <a:r>
              <a:rPr lang="en-US" dirty="0"/>
              <a:t>Ch. 196/197: </a:t>
            </a:r>
            <a:br>
              <a:rPr lang="en-US" dirty="0"/>
            </a:br>
            <a:r>
              <a:rPr lang="en-US" dirty="0"/>
              <a:t>Gift Cards Theft, Fraud, and Forgery</a:t>
            </a:r>
          </a:p>
        </p:txBody>
      </p:sp>
      <p:sp>
        <p:nvSpPr>
          <p:cNvPr id="3" name="Content Placeholder 2">
            <a:extLst>
              <a:ext uri="{FF2B5EF4-FFF2-40B4-BE49-F238E27FC236}">
                <a16:creationId xmlns:a16="http://schemas.microsoft.com/office/drawing/2014/main" id="{E359EBAC-C081-F841-1C74-F5E1DCCBA501}"/>
              </a:ext>
            </a:extLst>
          </p:cNvPr>
          <p:cNvSpPr>
            <a:spLocks noGrp="1"/>
          </p:cNvSpPr>
          <p:nvPr>
            <p:ph idx="1"/>
          </p:nvPr>
        </p:nvSpPr>
        <p:spPr>
          <a:xfrm>
            <a:off x="495300" y="1508124"/>
            <a:ext cx="11471910" cy="5349875"/>
          </a:xfrm>
        </p:spPr>
        <p:txBody>
          <a:bodyPr/>
          <a:lstStyle/>
          <a:p>
            <a:r>
              <a:rPr lang="en-US" sz="2700" dirty="0"/>
              <a:t>Adds gift cards to credit card offenses under the Code, such as Theft, Fraud, and Forgery, §§ 18.2-191, 18.2-192, 18.2-193, 18.2-195, 18.2-197, 18.2-198, &amp; 18.2-198.1</a:t>
            </a:r>
          </a:p>
          <a:p>
            <a:r>
              <a:rPr lang="en-US" sz="2700" dirty="0"/>
              <a:t>Those offenses now include a "Closed-loop gift card”, which means "a card, code, or device that is issued to a consumer on a prepaid basis in a specified amount, regardless of whether that amount may be increased or reloaded in exchange for payment and is redeemable upon presentation by a consumer at a single merchant or group of affiliated merchants.”</a:t>
            </a:r>
          </a:p>
          <a:p>
            <a:r>
              <a:rPr lang="en-US" sz="2700" dirty="0"/>
              <a:t>Offenses also include an “"Open-loop gift card”, which means “a card, code, or device that is issued to a consumer on a prepaid basis, regardless of whether that amount may be increased or reloaded in exchange for payment and is redeemable upon presentation at multiple unaffiliated merchants for goods or services within the payment card network.”</a:t>
            </a:r>
          </a:p>
          <a:p>
            <a:endParaRPr lang="en-US" sz="2700" dirty="0"/>
          </a:p>
          <a:p>
            <a:endParaRPr lang="en-US" sz="2700" dirty="0"/>
          </a:p>
        </p:txBody>
      </p:sp>
    </p:spTree>
    <p:extLst>
      <p:ext uri="{BB962C8B-B14F-4D97-AF65-F5344CB8AC3E}">
        <p14:creationId xmlns:p14="http://schemas.microsoft.com/office/powerpoint/2010/main" val="183124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3B25-202B-3E43-BA5B-FC3D5AAC1166}"/>
              </a:ext>
            </a:extLst>
          </p:cNvPr>
          <p:cNvSpPr>
            <a:spLocks noGrp="1"/>
          </p:cNvSpPr>
          <p:nvPr>
            <p:ph type="title"/>
          </p:nvPr>
        </p:nvSpPr>
        <p:spPr/>
        <p:txBody>
          <a:bodyPr/>
          <a:lstStyle/>
          <a:p>
            <a:r>
              <a:rPr lang="en-US" dirty="0"/>
              <a:t>Ch.241/242:</a:t>
            </a:r>
            <a:br>
              <a:rPr lang="en-US" dirty="0"/>
            </a:br>
            <a:r>
              <a:rPr lang="en-US" dirty="0"/>
              <a:t>Failure to Appear in Court</a:t>
            </a:r>
          </a:p>
        </p:txBody>
      </p:sp>
      <p:sp>
        <p:nvSpPr>
          <p:cNvPr id="3" name="Content Placeholder 2">
            <a:extLst>
              <a:ext uri="{FF2B5EF4-FFF2-40B4-BE49-F238E27FC236}">
                <a16:creationId xmlns:a16="http://schemas.microsoft.com/office/drawing/2014/main" id="{5117A4E4-00F7-CDB3-003E-6CBBD77F835F}"/>
              </a:ext>
            </a:extLst>
          </p:cNvPr>
          <p:cNvSpPr>
            <a:spLocks noGrp="1"/>
          </p:cNvSpPr>
          <p:nvPr>
            <p:ph idx="1"/>
          </p:nvPr>
        </p:nvSpPr>
        <p:spPr>
          <a:xfrm>
            <a:off x="891540" y="1600200"/>
            <a:ext cx="10584180" cy="5257800"/>
          </a:xfrm>
        </p:spPr>
        <p:txBody>
          <a:bodyPr/>
          <a:lstStyle/>
          <a:p>
            <a:r>
              <a:rPr lang="en-US" dirty="0"/>
              <a:t>Amends §§ 18.2-456 and 19.2-128 to require that a court shall consider certain mitigating factors to determine whether the failure of any person to appear before any court or judicial officer as required was willful. </a:t>
            </a:r>
          </a:p>
          <a:p>
            <a:r>
              <a:rPr lang="en-US" dirty="0"/>
              <a:t>“Prior isolated instances of nonappearance, including convictions based on such nonappearance, are not evidence that a failure to appear was willful.”</a:t>
            </a:r>
          </a:p>
          <a:p>
            <a:r>
              <a:rPr lang="en-US" dirty="0"/>
              <a:t>Under current law, no mitigating factors are specified for a court or judicial officer to consider in determining whether a person willfully failed to appear. </a:t>
            </a:r>
          </a:p>
        </p:txBody>
      </p:sp>
    </p:spTree>
    <p:extLst>
      <p:ext uri="{BB962C8B-B14F-4D97-AF65-F5344CB8AC3E}">
        <p14:creationId xmlns:p14="http://schemas.microsoft.com/office/powerpoint/2010/main" val="281764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477B5-3E20-7AC6-8325-BB2E1E41C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8FC14-A6A7-087C-717D-20439B67589D}"/>
              </a:ext>
            </a:extLst>
          </p:cNvPr>
          <p:cNvSpPr>
            <a:spLocks noGrp="1"/>
          </p:cNvSpPr>
          <p:nvPr>
            <p:ph type="title"/>
          </p:nvPr>
        </p:nvSpPr>
        <p:spPr/>
        <p:txBody>
          <a:bodyPr/>
          <a:lstStyle/>
          <a:p>
            <a:r>
              <a:rPr lang="en-US" dirty="0"/>
              <a:t>Ch.241/242:</a:t>
            </a:r>
            <a:br>
              <a:rPr lang="en-US" dirty="0"/>
            </a:br>
            <a:r>
              <a:rPr lang="en-US" dirty="0"/>
              <a:t>Failure to Appear in Court – Specific Language</a:t>
            </a:r>
          </a:p>
        </p:txBody>
      </p:sp>
      <p:sp>
        <p:nvSpPr>
          <p:cNvPr id="3" name="Content Placeholder 2">
            <a:extLst>
              <a:ext uri="{FF2B5EF4-FFF2-40B4-BE49-F238E27FC236}">
                <a16:creationId xmlns:a16="http://schemas.microsoft.com/office/drawing/2014/main" id="{C17D3337-5B01-DAD7-1AE2-E74666B13A3E}"/>
              </a:ext>
            </a:extLst>
          </p:cNvPr>
          <p:cNvSpPr>
            <a:spLocks noGrp="1"/>
          </p:cNvSpPr>
          <p:nvPr>
            <p:ph idx="1"/>
          </p:nvPr>
        </p:nvSpPr>
        <p:spPr>
          <a:xfrm>
            <a:off x="891540" y="1776548"/>
            <a:ext cx="10972800" cy="5081451"/>
          </a:xfrm>
        </p:spPr>
        <p:txBody>
          <a:bodyPr/>
          <a:lstStyle/>
          <a:p>
            <a:r>
              <a:rPr lang="en-US" dirty="0"/>
              <a:t>"willfully fails to appear" means intentional conduct for the purpose of avoiding the judicial process. </a:t>
            </a:r>
          </a:p>
          <a:p>
            <a:r>
              <a:rPr lang="en-US" dirty="0"/>
              <a:t>Mitigating circumstances include:</a:t>
            </a:r>
          </a:p>
          <a:p>
            <a:pPr marL="457200" lvl="1" indent="0">
              <a:buNone/>
            </a:pPr>
            <a:r>
              <a:rPr lang="en-US" dirty="0"/>
              <a:t>(</a:t>
            </a:r>
            <a:r>
              <a:rPr lang="en-US" dirty="0" err="1"/>
              <a:t>i</a:t>
            </a:r>
            <a:r>
              <a:rPr lang="en-US" dirty="0"/>
              <a:t>) an illness, an injury, or any other unforeseen medical condition, </a:t>
            </a:r>
          </a:p>
          <a:p>
            <a:pPr marL="457200" lvl="1" indent="0">
              <a:buNone/>
            </a:pPr>
            <a:r>
              <a:rPr lang="en-US" dirty="0"/>
              <a:t>(ii) unforeseen transportation problems,</a:t>
            </a:r>
          </a:p>
          <a:p>
            <a:pPr marL="457200" lvl="1" indent="0">
              <a:buNone/>
            </a:pPr>
            <a:r>
              <a:rPr lang="en-US" dirty="0"/>
              <a:t>(iii) an inability to obtain “adequate dependent care,” and </a:t>
            </a:r>
          </a:p>
          <a:p>
            <a:pPr marL="457200" lvl="1" indent="0">
              <a:buNone/>
            </a:pPr>
            <a:r>
              <a:rPr lang="en-US" dirty="0"/>
              <a:t>(iv) any affirmative steps taken by a person to communicate or remedy his failure to appear before any court or judicial officer as required.</a:t>
            </a:r>
          </a:p>
        </p:txBody>
      </p:sp>
    </p:spTree>
    <p:extLst>
      <p:ext uri="{BB962C8B-B14F-4D97-AF65-F5344CB8AC3E}">
        <p14:creationId xmlns:p14="http://schemas.microsoft.com/office/powerpoint/2010/main" val="306801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ctus">
  <a:themeElements>
    <a:clrScheme name="Cactus">
      <a:dk1>
        <a:srgbClr val="000000"/>
      </a:dk1>
      <a:lt1>
        <a:srgbClr val="FFFFFF"/>
      </a:lt1>
      <a:dk2>
        <a:srgbClr val="A7A7A7"/>
      </a:dk2>
      <a:lt2>
        <a:srgbClr val="535353"/>
      </a:lt2>
      <a:accent1>
        <a:srgbClr val="F5EBC1"/>
      </a:accent1>
      <a:accent2>
        <a:srgbClr val="FFCC00"/>
      </a:accent2>
      <a:accent3>
        <a:srgbClr val="9BBB59"/>
      </a:accent3>
      <a:accent4>
        <a:srgbClr val="8064A2"/>
      </a:accent4>
      <a:accent5>
        <a:srgbClr val="4BACC6"/>
      </a:accent5>
      <a:accent6>
        <a:srgbClr val="F79646"/>
      </a:accent6>
      <a:hlink>
        <a:srgbClr val="0000FF"/>
      </a:hlink>
      <a:folHlink>
        <a:srgbClr val="FF00FF"/>
      </a:folHlink>
    </a:clrScheme>
    <a:fontScheme name="Cactus">
      <a:majorFont>
        <a:latin typeface="Helvetica"/>
        <a:ea typeface="Helvetica"/>
        <a:cs typeface="Helvetica"/>
      </a:majorFont>
      <a:minorFont>
        <a:latin typeface="Times New Roman"/>
        <a:ea typeface="Times New Roman"/>
        <a:cs typeface="Times New Roman"/>
      </a:minorFont>
    </a:fontScheme>
    <a:fmtScheme name="Cact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Narrow"/>
            <a:ea typeface="Arial Narrow"/>
            <a:cs typeface="Arial Narrow"/>
            <a:sym typeface="Arial Narrow"/>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actus" id="{47BAD275-9057-E44B-BEA2-00ECAFFA210C}" vid="{56B4C549-73F2-E242-8DA5-2ADFB8F7E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Cactus</Template>
  <TotalTime>25226</TotalTime>
  <Words>24983</Words>
  <Application>Microsoft Macintosh PowerPoint</Application>
  <PresentationFormat>Widescreen</PresentationFormat>
  <Paragraphs>1001</Paragraphs>
  <Slides>211</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211</vt:i4>
      </vt:variant>
    </vt:vector>
  </HeadingPairs>
  <TitlesOfParts>
    <vt:vector size="215" baseType="lpstr">
      <vt:lpstr>Arial Narrow</vt:lpstr>
      <vt:lpstr>Calibri</vt:lpstr>
      <vt:lpstr>Times New Roman</vt:lpstr>
      <vt:lpstr>Cactus</vt:lpstr>
      <vt:lpstr>CASC 2026  Legislative Update For Virginia DCJS</vt:lpstr>
      <vt:lpstr>Materials</vt:lpstr>
      <vt:lpstr>Materials</vt:lpstr>
      <vt:lpstr>Topics for this Presentation</vt:lpstr>
      <vt:lpstr>NOT Included in this Update</vt:lpstr>
      <vt:lpstr>Criminal Investigations</vt:lpstr>
      <vt:lpstr>2025 Ch. 175: Juvenile Fingerprints</vt:lpstr>
      <vt:lpstr>2025 Ch. 175: Juvenile Fingerprints (con’d)</vt:lpstr>
      <vt:lpstr>2025 Ch. 214: Money Transmitters;  Deregulation of Cryptocurrency Transmission</vt:lpstr>
      <vt:lpstr>Ch. 654/655: Bitcoin ATMs Effective July 1, 2027</vt:lpstr>
      <vt:lpstr>Ch. 270/271: Law Enforcement Drone Use</vt:lpstr>
      <vt:lpstr>Ch. 535 / Ch. 536: Interjurisdictional  Agreements for Behavioral Health Co-response Teams. </vt:lpstr>
      <vt:lpstr>Ch. 577:  Minor Victims of Sex Trafficking </vt:lpstr>
      <vt:lpstr>Ch. 698/Ch.699:  Substantial Risk Orders</vt:lpstr>
      <vt:lpstr>New List of Potential Petitioners</vt:lpstr>
      <vt:lpstr>New Process - Petitions</vt:lpstr>
      <vt:lpstr>New Process - Courts</vt:lpstr>
      <vt:lpstr>Ch. 698/Ch.699:  Substantial Risk Orders (con’d)</vt:lpstr>
      <vt:lpstr>Ch. 742: Confidential Informants</vt:lpstr>
      <vt:lpstr>Ch. 820: Precise Geolocation Data</vt:lpstr>
      <vt:lpstr>To Whom Does the  Consumer Data Protection Act Apply?</vt:lpstr>
      <vt:lpstr>Ch. 830: Sheriff Authority  in Co-Located Courthouses</vt:lpstr>
      <vt:lpstr>2022 Ch. 737:  Facial Recognition Technology</vt:lpstr>
      <vt:lpstr>What is  “Facial Recognition Technology”?</vt:lpstr>
      <vt:lpstr>Criminal Procedure</vt:lpstr>
      <vt:lpstr>Ch. 123: Release on Bond</vt:lpstr>
      <vt:lpstr>Ch. 203: Sealed Search Warrants</vt:lpstr>
      <vt:lpstr>Ch. 527 / Ch.528:  Expansion of “Intimate Partner” Definition</vt:lpstr>
      <vt:lpstr>Ch. 527 / Ch.528 con’d:  Amendment to § 18.2-308.1:8 - Firearms</vt:lpstr>
      <vt:lpstr>Ch. 562: Discovery from Commonwealth</vt:lpstr>
      <vt:lpstr>Ch. 562:  Discovery - District Courts</vt:lpstr>
      <vt:lpstr>Ch. 770 / 771:  Vacatur for Human Trafficking Victims</vt:lpstr>
      <vt:lpstr>Ch. 770 / 771:  Amendments to Process</vt:lpstr>
      <vt:lpstr>Ch. 770 / 771:  “Official Documentation”</vt:lpstr>
      <vt:lpstr>Ch. 873: Juveniles –  Minimum Age for Delinquency</vt:lpstr>
      <vt:lpstr>Ch. 873: Juveniles Under 11 (con’d)</vt:lpstr>
      <vt:lpstr>Ch. 873: Juveniles Under 11 (con’d)</vt:lpstr>
      <vt:lpstr>Ch. 877 – Extending Juvenile  Indeterminate Commitments</vt:lpstr>
      <vt:lpstr>Ch. 877 – Extending Juvenile  Indeterminate Commitments (con’d)</vt:lpstr>
      <vt:lpstr>Ch. 960 &amp; Ch. 961:  Deferred Disposition for Disabilities </vt:lpstr>
      <vt:lpstr>§ 37.2-100: Definition of  “Developmental Disability”</vt:lpstr>
      <vt:lpstr>§ 37.2-100: Definition of  “Developmental Disability” (con’d)</vt:lpstr>
      <vt:lpstr>Ch. 960 &amp; Ch. 961:  Deferred Disposition for Disabilities (con’d) </vt:lpstr>
      <vt:lpstr>Ch. 960 &amp; Ch. 961:  Deferred Disposition for Disabilities (con’d) </vt:lpstr>
      <vt:lpstr>Ch. 1036: Voir Dire on  Punishment When Punishment is Not at Issue</vt:lpstr>
      <vt:lpstr>Ch. 1036: Current Law</vt:lpstr>
      <vt:lpstr>Ch. 1073:  Pregnant/Post-Partum Bond</vt:lpstr>
      <vt:lpstr>Ch. 1073:  Pregnant/Post-Partum Bond: Exceptions, Extensions</vt:lpstr>
      <vt:lpstr>Ch. 1073:  Pregnant/ Post-Partum  Home Electronic “Incarceration”</vt:lpstr>
      <vt:lpstr>Ch. 1073: Limits of Pregnant/ Post-Partum Home Electronic “Incarceration”</vt:lpstr>
      <vt:lpstr>Ch. 1073: Limits on Pregnant/ Post-Partum Home Electronic “Incarceration”</vt:lpstr>
      <vt:lpstr>Ch. 1103/1104: Marijuana  “Related” Re-Sentencings</vt:lpstr>
      <vt:lpstr>Marijuana “Related” Resentencing Procedure</vt:lpstr>
      <vt:lpstr>Resentencing for Marijuana ONLY</vt:lpstr>
      <vt:lpstr>Resentencing for  Marijuana + Other Offense</vt:lpstr>
      <vt:lpstr>Resentencing Procedure</vt:lpstr>
      <vt:lpstr>Ch.1127: Expansion of Expungement</vt:lpstr>
      <vt:lpstr>Expansion of Expungement</vt:lpstr>
      <vt:lpstr>Ch.1127:  Expansion of Expungement (con’d)</vt:lpstr>
      <vt:lpstr>Ch.1127:  Expansion of Expungement (con’d) – Bill Also</vt:lpstr>
      <vt:lpstr>Ch. 1112: Restricted Licenses  for All DUI and DUI Manslaughter/Maiming</vt:lpstr>
      <vt:lpstr>Ch. 1112: Restricted Licenses - DUI Manslaughter/Maiming &amp; Felony DUI</vt:lpstr>
      <vt:lpstr>Ch. 1112: Restricted Licenses - DUI Manslaughter/Maiming &amp; Felony DUI</vt:lpstr>
      <vt:lpstr>Ch. 1112: Interlock for Refusal –  Pretrial</vt:lpstr>
      <vt:lpstr>Ch. 1112: Other provisions</vt:lpstr>
      <vt:lpstr>Ch. 1130: Cellphones &amp;  Electronic Devices in Court</vt:lpstr>
      <vt:lpstr>Ch. 1130:  Portable Electronic Device Definition</vt:lpstr>
      <vt:lpstr>Ch. 1130:  Policy Must Allow Possession of Devices </vt:lpstr>
      <vt:lpstr>Ch. 1130: Who May Bring Devices Without Any Prior Authorization</vt:lpstr>
      <vt:lpstr>Ch. 1130: ”Visitors”: Requirement that Sheriff Approve</vt:lpstr>
      <vt:lpstr>Ch. 1130: Permissible Limitations</vt:lpstr>
      <vt:lpstr>Ch. 1130: Permissible Limitations (con’d)</vt:lpstr>
      <vt:lpstr>Ch. 1130: Limitations &amp; Violations</vt:lpstr>
      <vt:lpstr>New Crimes and Offenses</vt:lpstr>
      <vt:lpstr>Ch. 96 &amp; Ch.480: Sex offenses prohibiting proximity to children </vt:lpstr>
      <vt:lpstr>Ch. 332:  Trespassing on Emergency Vehicles</vt:lpstr>
      <vt:lpstr>Ch. 348:  Display of Obscene Material to a Minor</vt:lpstr>
      <vt:lpstr>Ch. 447: Medetomidine  Possession &amp; Distribution</vt:lpstr>
      <vt:lpstr>Ch. 452: Impersonating any  local, town, city, or county elected official. </vt:lpstr>
      <vt:lpstr>Ch. 531/532: Plastic, Unfinished, &amp;  Unserialized Firearms, Frames and Receivers</vt:lpstr>
      <vt:lpstr>Definitions</vt:lpstr>
      <vt:lpstr>Ch. 531/532 (con’d):  New Offense § 18.2-308.5:2. </vt:lpstr>
      <vt:lpstr>Ch. 531/532 (con’d):  New Offense § 18.2-308.5:2 </vt:lpstr>
      <vt:lpstr>Ch. 550 / 551: Unattended Handguns in Vehicles</vt:lpstr>
      <vt:lpstr>“Unattended Vehicle”</vt:lpstr>
      <vt:lpstr>Three Exceptions</vt:lpstr>
      <vt:lpstr>Ch. 1006/1074:  Improper Storage of Firearms</vt:lpstr>
      <vt:lpstr>Ch. 1006: Exceptions</vt:lpstr>
      <vt:lpstr>Ch. 1084: Possession of Firearm  by Person Convicted of Misdemeanor Hate Crime</vt:lpstr>
      <vt:lpstr>Ch. 1084: Restoration for  Those Who Commit this Offense</vt:lpstr>
      <vt:lpstr>Ch. 909: Bribes for Votes</vt:lpstr>
      <vt:lpstr>Ch. 991: Obstructing  Reproductive Health Care Facility</vt:lpstr>
      <vt:lpstr>Amended Crimes and Offenses</vt:lpstr>
      <vt:lpstr>Ch. 105/106: Damage or Trespass to  Public Services or Utilities or Critical Infrastructure</vt:lpstr>
      <vt:lpstr>Ch. 191: Distributing Nitrous Oxide</vt:lpstr>
      <vt:lpstr>Ch. 191 con’d:  Clarification on “Noxious Chemical Substance”</vt:lpstr>
      <vt:lpstr>Ch. 196/197:  Gift Cards Theft, Fraud, and Forgery</vt:lpstr>
      <vt:lpstr>Ch.241/242: Failure to Appear in Court</vt:lpstr>
      <vt:lpstr>Ch.241/242: Failure to Appear in Court – Specific Language</vt:lpstr>
      <vt:lpstr>Ch. 305/306:  Potential Psilocybin Re-Scheduling</vt:lpstr>
      <vt:lpstr>Ch. 539: Sexual Extortion</vt:lpstr>
      <vt:lpstr>Ch. 539 (con’d): Unlawful Image Creation</vt:lpstr>
      <vt:lpstr>Ch. 845:  Mandatory Reporting at Hospitals</vt:lpstr>
      <vt:lpstr>Ch. 845: Mandatory Reporting (con’d)</vt:lpstr>
      <vt:lpstr>Ch. 867:  Impersonating a LEO</vt:lpstr>
      <vt:lpstr>Ch. 875:  Impersonating a LEO</vt:lpstr>
      <vt:lpstr>Ch. 643/644:  Carrying Firearms on College/University Grounds.</vt:lpstr>
      <vt:lpstr>Relevant Exceptions</vt:lpstr>
      <vt:lpstr>Relevant Exceptions</vt:lpstr>
      <vt:lpstr>More Relevant Exceptions</vt:lpstr>
      <vt:lpstr>New Exception</vt:lpstr>
      <vt:lpstr>Ch.1106 /1107:  “Assault Weapons” Ban</vt:lpstr>
      <vt:lpstr>“Assault Weapon” – Rifles</vt:lpstr>
      <vt:lpstr>“Assault Weapon” –  Handguns</vt:lpstr>
      <vt:lpstr>“Assault Weapon” –  Shotguns</vt:lpstr>
      <vt:lpstr>“Assault Weapon” –  Other Firearms</vt:lpstr>
      <vt:lpstr>“Assault Weapon” –  Ban on Import/Sale/Purchase</vt:lpstr>
      <vt:lpstr>“Assault Weapon” Exceptions</vt:lpstr>
      <vt:lpstr>“Assault Weapon” Exceptions (con’d)</vt:lpstr>
      <vt:lpstr>“Assault Weapon” Exceptions (con’d)</vt:lpstr>
      <vt:lpstr>Ch. 1106/1107 – Con’d High-Capacity Magazine Transfer/Purchase Ban</vt:lpstr>
      <vt:lpstr>Exceptions – Magazine  Transfer/Purchase Ban - Exceptions</vt:lpstr>
      <vt:lpstr>Exception – Magazine  Transfer/Purchase Ban - Exceptions (con’d)</vt:lpstr>
      <vt:lpstr>Exception – Magazine  Transfer/Purchase Ban - Exceptions (con’d)</vt:lpstr>
      <vt:lpstr>Ch. 1025/1101: Carrying  ”Assault Weapons” In Public</vt:lpstr>
      <vt:lpstr>§ 18.2-308.2:2:  “Assault Firearm”</vt:lpstr>
      <vt:lpstr>Ch. 1025: Exceptions</vt:lpstr>
      <vt:lpstr>Ch. 1025: Exceptions from § 18.2-308 </vt:lpstr>
      <vt:lpstr>Ch. 1025: Exceptions from § 18.2-308 (con’d)</vt:lpstr>
      <vt:lpstr>Ch. 1025: Exceptions from § 18.2-308 </vt:lpstr>
      <vt:lpstr>Ch. 1025: Exceptions from § 18.2-308 </vt:lpstr>
      <vt:lpstr>Ch. 1025: Exceptions from § 18.2-308 </vt:lpstr>
      <vt:lpstr>Firearms in Public:  Delayed Enactment</vt:lpstr>
      <vt:lpstr>Ch.1102: Firearms Purchase – Persons Under 21</vt:lpstr>
      <vt:lpstr>Ch.1102: Firearms Possession – Persons Under 18</vt:lpstr>
      <vt:lpstr>Ch.1102: Firearms Possession –  Persons Under 18: Exceptions for a Person…</vt:lpstr>
      <vt:lpstr>Ch. 1108/1109:  Weapons in Hospitals</vt:lpstr>
      <vt:lpstr>Ch. 1108/1109:  Weapons in Hospitals: Scope</vt:lpstr>
      <vt:lpstr>Ch. 1108/1109:  Weapons in Hospitals: Exceptions</vt:lpstr>
      <vt:lpstr>Traffic</vt:lpstr>
      <vt:lpstr>Ch. 155 – LEO Motor Carrier Enforcement</vt:lpstr>
      <vt:lpstr>Ch. 56: Local Noise Abatement Ordinances</vt:lpstr>
      <vt:lpstr>Ch. 114: Local Helmet Ordinances</vt:lpstr>
      <vt:lpstr>Ch. 118/119: Military Affairs  Vehicle Warning Lights</vt:lpstr>
      <vt:lpstr>Ch. 190:  Green Warning Lights on Farm Vehicles</vt:lpstr>
      <vt:lpstr>Ch. 498: Green Warning Lights - Snow Plows and Vehicles Equipped with Truck-Mounted Attenuators </vt:lpstr>
      <vt:lpstr>”Truck Mounted Attenuators”</vt:lpstr>
      <vt:lpstr>Ch. 132: Passing a School Bus</vt:lpstr>
      <vt:lpstr>Specific Language in Ch. 132:</vt:lpstr>
      <vt:lpstr>Ch.223: Bicycles &amp; Traffic Laws New Section § 46.2-833.2</vt:lpstr>
      <vt:lpstr>Ch. 431:  Pedestrians walking on divided highways</vt:lpstr>
      <vt:lpstr>Ch. 497: Alteration of Suspension  System and Bumper Heights, Proof of Compliance. </vt:lpstr>
      <vt:lpstr>Ch. 518: Driving School for Cellphone Use</vt:lpstr>
      <vt:lpstr>Ch. 499: Use of License Plates  from Another Vehicle -Time Period </vt:lpstr>
      <vt:lpstr>Ch. 500: Use of License Plates -  Special Permit; Validity Period </vt:lpstr>
      <vt:lpstr>Ch. 501: Tow Truck Drivers - Registration </vt:lpstr>
      <vt:lpstr>Ch. 769: Commercial Motor Vehicles</vt:lpstr>
      <vt:lpstr>Ch. 986/1033:  Federal Traffic Infractions – Planning District 8</vt:lpstr>
      <vt:lpstr>Ch. 1047: Livestreaming While Driving</vt:lpstr>
      <vt:lpstr>Ch. 1047: Livestreaming While Driving - Non-Enforcement Provision</vt:lpstr>
      <vt:lpstr>Ignition Interlock &amp;  Intelligent Speed Assistance</vt:lpstr>
      <vt:lpstr>2025 Ch. 652: Intelligent Speed Assistance</vt:lpstr>
      <vt:lpstr>2025 Ch. 652: Con’d</vt:lpstr>
      <vt:lpstr>2025 Ch. 652: Con’d</vt:lpstr>
      <vt:lpstr>2025 Ch. 652: Con’d</vt:lpstr>
      <vt:lpstr>SEALING</vt:lpstr>
      <vt:lpstr>2025 Ch. 634 / 671:  Sealing of Convictions</vt:lpstr>
      <vt:lpstr>Effect of Sealing on Reporting</vt:lpstr>
      <vt:lpstr>Effect of Sealing on Individual</vt:lpstr>
      <vt:lpstr>Individual Still Must Admit Convictions</vt:lpstr>
      <vt:lpstr>Sealed Records May Still Be Used For…</vt:lpstr>
      <vt:lpstr>Sealing: Timing</vt:lpstr>
      <vt:lpstr>Sealing: Lawful Use</vt:lpstr>
      <vt:lpstr>Exclusions</vt:lpstr>
      <vt:lpstr>Exclusions – Offenses</vt:lpstr>
      <vt:lpstr>Exclusions – Offenses (con’d)</vt:lpstr>
      <vt:lpstr>Exclusions – Offenses (con’d)</vt:lpstr>
      <vt:lpstr>Exclusions – Offenses (con’d)</vt:lpstr>
      <vt:lpstr>Crime of Disclosure</vt:lpstr>
      <vt:lpstr>ECO &amp; TDO Procedure</vt:lpstr>
      <vt:lpstr>Ch. 661 &amp; Ch.878: ECO/TDO  Transport by Retired LEOs</vt:lpstr>
      <vt:lpstr>Ch. 720 &amp; Ch.878:  ECOs and Alternative Transportation</vt:lpstr>
      <vt:lpstr>Ch. 720 &amp; Ch. 878:   Juvenile ECOs</vt:lpstr>
      <vt:lpstr>Also: 2025 Chapter 639 (Not Covered Last Year)</vt:lpstr>
      <vt:lpstr>Chapter 639 – Instructional Requirements</vt:lpstr>
      <vt:lpstr>Ch. 639 – “Special Circumstances”</vt:lpstr>
      <vt:lpstr>Law Enforcement Regulatory &amp;  Reporting Requirements</vt:lpstr>
      <vt:lpstr>Ch. 583: Duty to Render Aid</vt:lpstr>
      <vt:lpstr>Ch. 1028/1098:  Cooperation with Federal Immigration</vt:lpstr>
      <vt:lpstr>Ch. 1028/1098:  “Law Enforcement Agency”</vt:lpstr>
      <vt:lpstr>Ch. 1028/1098:  Cooperation with Federal Immigration</vt:lpstr>
      <vt:lpstr>Ch. 1028/1098:  Prohibition</vt:lpstr>
      <vt:lpstr>Ch. 1028/1098:  Cooperation with Federal Immigration (con’d)</vt:lpstr>
      <vt:lpstr>Ch. 1131/1132:  Law Enforcement Facial Coverings</vt:lpstr>
      <vt:lpstr>“Facial Coverings”</vt:lpstr>
      <vt:lpstr>Punishment and Overall Exception</vt:lpstr>
      <vt:lpstr>DCJS Model Policy</vt:lpstr>
      <vt:lpstr>Exceptions: May Wear while in the performance of LEO duties</vt:lpstr>
      <vt:lpstr>Exceptions (con’d): May wear while in the performance of LEO duties</vt:lpstr>
      <vt:lpstr>Ch. Ch. 1131/1132: Law Enforcement Badge/Insignia/Name/Identifier</vt:lpstr>
      <vt:lpstr>Governor’s Exception: Budget Amendment #7</vt:lpstr>
      <vt:lpstr>Overall Exemption</vt:lpstr>
      <vt:lpstr>Ch. 1132:  LEO Facial Coverings – Civil Lawsuit</vt:lpstr>
      <vt:lpstr>Law Enforcement Procedural Guarantees and Regulations</vt:lpstr>
      <vt:lpstr>Ch. 78/79:  Local Housing Grants</vt:lpstr>
      <vt:lpstr>Ch. 117: Fire Marshals - Jury Service Exemption</vt:lpstr>
      <vt:lpstr>Ch. 441: Witness Impeachment  Evidence Designation and Review Process </vt:lpstr>
      <vt:lpstr>Ch. 441 – Con’d</vt:lpstr>
      <vt:lpstr>Ch. 441 Con’d</vt:lpstr>
      <vt:lpstr>Ch. 465: Workers’ Compensation for PTSD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CASC 2020  Legislative Update: Special Session Fall 2020</dc:title>
  <dc:creator>Casey, Elliott</dc:creator>
  <cp:lastModifiedBy>Casey, Elliott</cp:lastModifiedBy>
  <cp:revision>323</cp:revision>
  <cp:lastPrinted>2022-06-22T22:49:28Z</cp:lastPrinted>
  <dcterms:created xsi:type="dcterms:W3CDTF">2020-10-26T17:34:22Z</dcterms:created>
  <dcterms:modified xsi:type="dcterms:W3CDTF">2026-06-30T16:05:58Z</dcterms:modified>
</cp:coreProperties>
</file>