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8"/>
  </p:notesMasterIdLst>
  <p:handoutMasterIdLst>
    <p:handoutMasterId r:id="rId109"/>
  </p:handoutMasterIdLst>
  <p:sldIdLst>
    <p:sldId id="256" r:id="rId2"/>
    <p:sldId id="257" r:id="rId3"/>
    <p:sldId id="259" r:id="rId4"/>
    <p:sldId id="1983" r:id="rId5"/>
    <p:sldId id="1919" r:id="rId6"/>
    <p:sldId id="1782" r:id="rId7"/>
    <p:sldId id="1947" r:id="rId8"/>
    <p:sldId id="1949" r:id="rId9"/>
    <p:sldId id="2009" r:id="rId10"/>
    <p:sldId id="2010" r:id="rId11"/>
    <p:sldId id="2011" r:id="rId12"/>
    <p:sldId id="2012" r:id="rId13"/>
    <p:sldId id="2013" r:id="rId14"/>
    <p:sldId id="2014" r:id="rId15"/>
    <p:sldId id="2015" r:id="rId16"/>
    <p:sldId id="2016" r:id="rId17"/>
    <p:sldId id="2017" r:id="rId18"/>
    <p:sldId id="2018" r:id="rId19"/>
    <p:sldId id="573" r:id="rId20"/>
    <p:sldId id="1856" r:id="rId21"/>
    <p:sldId id="2019" r:id="rId22"/>
    <p:sldId id="2020" r:id="rId23"/>
    <p:sldId id="2021" r:id="rId24"/>
    <p:sldId id="2022" r:id="rId25"/>
    <p:sldId id="1981" r:id="rId26"/>
    <p:sldId id="2024" r:id="rId27"/>
    <p:sldId id="2025" r:id="rId28"/>
    <p:sldId id="2026" r:id="rId29"/>
    <p:sldId id="2027" r:id="rId30"/>
    <p:sldId id="1972" r:id="rId31"/>
    <p:sldId id="1973" r:id="rId32"/>
    <p:sldId id="1975" r:id="rId33"/>
    <p:sldId id="1974" r:id="rId34"/>
    <p:sldId id="1379" r:id="rId35"/>
    <p:sldId id="1835" r:id="rId36"/>
    <p:sldId id="1841" r:id="rId37"/>
    <p:sldId id="1844" r:id="rId38"/>
    <p:sldId id="1845" r:id="rId39"/>
    <p:sldId id="1980" r:id="rId40"/>
    <p:sldId id="1714" r:id="rId41"/>
    <p:sldId id="2028" r:id="rId42"/>
    <p:sldId id="2029" r:id="rId43"/>
    <p:sldId id="2031" r:id="rId44"/>
    <p:sldId id="2030" r:id="rId45"/>
    <p:sldId id="2032" r:id="rId46"/>
    <p:sldId id="2058" r:id="rId47"/>
    <p:sldId id="2059" r:id="rId48"/>
    <p:sldId id="2060" r:id="rId49"/>
    <p:sldId id="2061" r:id="rId50"/>
    <p:sldId id="2062" r:id="rId51"/>
    <p:sldId id="2063" r:id="rId52"/>
    <p:sldId id="2064" r:id="rId53"/>
    <p:sldId id="1987" r:id="rId54"/>
    <p:sldId id="1834" r:id="rId55"/>
    <p:sldId id="1988" r:id="rId56"/>
    <p:sldId id="1836" r:id="rId57"/>
    <p:sldId id="1837" r:id="rId58"/>
    <p:sldId id="1838" r:id="rId59"/>
    <p:sldId id="1989" r:id="rId60"/>
    <p:sldId id="2023" r:id="rId61"/>
    <p:sldId id="1976" r:id="rId62"/>
    <p:sldId id="1545" r:id="rId63"/>
    <p:sldId id="2033" r:id="rId64"/>
    <p:sldId id="2034" r:id="rId65"/>
    <p:sldId id="1998" r:id="rId66"/>
    <p:sldId id="2035" r:id="rId67"/>
    <p:sldId id="2036" r:id="rId68"/>
    <p:sldId id="2037" r:id="rId69"/>
    <p:sldId id="1920" r:id="rId70"/>
    <p:sldId id="1946" r:id="rId71"/>
    <p:sldId id="1952" r:id="rId72"/>
    <p:sldId id="2050" r:id="rId73"/>
    <p:sldId id="2051" r:id="rId74"/>
    <p:sldId id="2052" r:id="rId75"/>
    <p:sldId id="2053" r:id="rId76"/>
    <p:sldId id="2054" r:id="rId77"/>
    <p:sldId id="2055" r:id="rId78"/>
    <p:sldId id="2049" r:id="rId79"/>
    <p:sldId id="2045" r:id="rId80"/>
    <p:sldId id="2046" r:id="rId81"/>
    <p:sldId id="2047" r:id="rId82"/>
    <p:sldId id="2048" r:id="rId83"/>
    <p:sldId id="2056" r:id="rId84"/>
    <p:sldId id="1959" r:id="rId85"/>
    <p:sldId id="2057" r:id="rId86"/>
    <p:sldId id="2038" r:id="rId87"/>
    <p:sldId id="1912" r:id="rId88"/>
    <p:sldId id="2039" r:id="rId89"/>
    <p:sldId id="2040" r:id="rId90"/>
    <p:sldId id="2041" r:id="rId91"/>
    <p:sldId id="2042" r:id="rId92"/>
    <p:sldId id="2043" r:id="rId93"/>
    <p:sldId id="1914" r:id="rId94"/>
    <p:sldId id="1869" r:id="rId95"/>
    <p:sldId id="1870" r:id="rId96"/>
    <p:sldId id="1900" r:id="rId97"/>
    <p:sldId id="1901" r:id="rId98"/>
    <p:sldId id="1902" r:id="rId99"/>
    <p:sldId id="2065" r:id="rId100"/>
    <p:sldId id="2066" r:id="rId101"/>
    <p:sldId id="2067" r:id="rId102"/>
    <p:sldId id="2068" r:id="rId103"/>
    <p:sldId id="2069" r:id="rId104"/>
    <p:sldId id="2070" r:id="rId105"/>
    <p:sldId id="2071" r:id="rId106"/>
    <p:sldId id="1583" r:id="rId10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33"/>
    <p:restoredTop sz="79333"/>
  </p:normalViewPr>
  <p:slideViewPr>
    <p:cSldViewPr snapToGrid="0" snapToObjects="1">
      <p:cViewPr varScale="1">
        <p:scale>
          <a:sx n="91" d="100"/>
          <a:sy n="91" d="100"/>
        </p:scale>
        <p:origin x="952" y="184"/>
      </p:cViewPr>
      <p:guideLst>
        <p:guide orient="horz" pos="2160"/>
        <p:guide pos="3840"/>
      </p:guideLst>
    </p:cSldViewPr>
  </p:slideViewPr>
  <p:notesTextViewPr>
    <p:cViewPr>
      <p:scale>
        <a:sx n="1" d="1"/>
        <a:sy n="1" d="1"/>
      </p:scale>
      <p:origin x="0" y="0"/>
    </p:cViewPr>
  </p:notesTextViewPr>
  <p:sorterViewPr>
    <p:cViewPr>
      <p:scale>
        <a:sx n="85" d="100"/>
        <a:sy n="85" d="100"/>
      </p:scale>
      <p:origin x="0" y="8344"/>
    </p:cViewPr>
  </p:sorterViewPr>
  <p:notesViewPr>
    <p:cSldViewPr snapToGrid="0" snapToObjects="1">
      <p:cViewPr varScale="1">
        <p:scale>
          <a:sx n="115" d="100"/>
          <a:sy n="115" d="100"/>
        </p:scale>
        <p:origin x="5488" y="2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notesMaster" Target="notesMasters/notes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handoutMaster" Target="handoutMasters/handout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1550AAA-383F-9146-9AFD-3982A7B354E4}" type="datetimeFigureOut">
              <a:rPr lang="en-US" smtClean="0"/>
              <a:t>6/1/26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A7B263F-0313-5248-9040-D88FF9305612}" type="slidenum">
              <a:rPr lang="en-US" smtClean="0"/>
              <a:t>‹#›</a:t>
            </a:fld>
            <a:endParaRPr lang="en-US"/>
          </a:p>
        </p:txBody>
      </p:sp>
    </p:spTree>
    <p:extLst>
      <p:ext uri="{BB962C8B-B14F-4D97-AF65-F5344CB8AC3E}">
        <p14:creationId xmlns:p14="http://schemas.microsoft.com/office/powerpoint/2010/main" val="1240412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8D18BBF-F148-3340-88D3-32488222CAE1}" type="datetimeFigureOut">
              <a:rPr lang="en-US" smtClean="0"/>
              <a:t>6/1/26</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7A65536E-680E-9947-8BD9-C310D075C644}" type="slidenum">
              <a:rPr lang="en-US" smtClean="0"/>
              <a:t>‹#›</a:t>
            </a:fld>
            <a:endParaRPr lang="en-US"/>
          </a:p>
        </p:txBody>
      </p:sp>
    </p:spTree>
    <p:extLst>
      <p:ext uri="{BB962C8B-B14F-4D97-AF65-F5344CB8AC3E}">
        <p14:creationId xmlns:p14="http://schemas.microsoft.com/office/powerpoint/2010/main" val="37796938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714375"/>
            <a:ext cx="6197600" cy="3486150"/>
          </a:xfrm>
        </p:spPr>
      </p:sp>
      <p:sp>
        <p:nvSpPr>
          <p:cNvPr id="3" name="Notes Placeholder 2"/>
          <p:cNvSpPr>
            <a:spLocks noGrp="1"/>
          </p:cNvSpPr>
          <p:nvPr>
            <p:ph type="body" idx="1"/>
          </p:nvPr>
        </p:nvSpPr>
        <p:spPr/>
        <p:txBody>
          <a:bodyPr/>
          <a:lstStyle/>
          <a:p>
            <a:r>
              <a:rPr lang="en-US" sz="1800" dirty="0"/>
              <a:t>2026: 146 slides </a:t>
            </a:r>
          </a:p>
          <a:p>
            <a:r>
              <a:rPr lang="en-US" sz="1800" dirty="0"/>
              <a:t>2025: 150 slides = 1 min/slide </a:t>
            </a:r>
          </a:p>
          <a:p>
            <a:r>
              <a:rPr lang="en-US" sz="1800" dirty="0"/>
              <a:t>2024: 119 slides</a:t>
            </a:r>
          </a:p>
          <a:p>
            <a:r>
              <a:rPr lang="en-US" sz="1800" dirty="0"/>
              <a:t>2023: 144 Slides  =  1 min/slide</a:t>
            </a:r>
          </a:p>
          <a:p>
            <a:endParaRPr lang="en-US" sz="1800" dirty="0"/>
          </a:p>
        </p:txBody>
      </p:sp>
      <p:sp>
        <p:nvSpPr>
          <p:cNvPr id="4" name="Slide Number Placeholder 3"/>
          <p:cNvSpPr>
            <a:spLocks noGrp="1"/>
          </p:cNvSpPr>
          <p:nvPr>
            <p:ph type="sldNum" sz="quarter" idx="10"/>
          </p:nvPr>
        </p:nvSpPr>
        <p:spPr/>
        <p:txBody>
          <a:bodyPr/>
          <a:lstStyle/>
          <a:p>
            <a:fld id="{7A65536E-680E-9947-8BD9-C310D075C644}" type="slidenum">
              <a:rPr lang="en-US" smtClean="0"/>
              <a:t>1</a:t>
            </a:fld>
            <a:endParaRPr lang="en-US"/>
          </a:p>
        </p:txBody>
      </p:sp>
    </p:spTree>
    <p:extLst>
      <p:ext uri="{BB962C8B-B14F-4D97-AF65-F5344CB8AC3E}">
        <p14:creationId xmlns:p14="http://schemas.microsoft.com/office/powerpoint/2010/main" val="3973546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98720-E6FA-52C9-0BD0-6D75346BA9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7701D1-2B38-895C-DD58-18AF7BCD22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DC0DCE-FBBC-E9A5-040C-FA38B593C74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AB256BA-B893-94FF-D7EB-FC65DBB22C64}"/>
              </a:ext>
            </a:extLst>
          </p:cNvPr>
          <p:cNvSpPr>
            <a:spLocks noGrp="1"/>
          </p:cNvSpPr>
          <p:nvPr>
            <p:ph type="sldNum" sz="quarter" idx="5"/>
          </p:nvPr>
        </p:nvSpPr>
        <p:spPr/>
        <p:txBody>
          <a:bodyPr/>
          <a:lstStyle/>
          <a:p>
            <a:fld id="{7A65536E-680E-9947-8BD9-C310D075C644}" type="slidenum">
              <a:rPr lang="en-US" smtClean="0"/>
              <a:t>20</a:t>
            </a:fld>
            <a:endParaRPr lang="en-US"/>
          </a:p>
        </p:txBody>
      </p:sp>
    </p:spTree>
    <p:extLst>
      <p:ext uri="{BB962C8B-B14F-4D97-AF65-F5344CB8AC3E}">
        <p14:creationId xmlns:p14="http://schemas.microsoft.com/office/powerpoint/2010/main" val="2650196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i="1" u="sng" kern="1200" dirty="0">
                <a:solidFill>
                  <a:schemeClr val="tx1"/>
                </a:solidFill>
                <a:effectLst/>
                <a:latin typeface="+mn-lt"/>
                <a:ea typeface="+mn-ea"/>
                <a:cs typeface="+mn-cs"/>
              </a:rPr>
              <a:t>Wiggins </a:t>
            </a:r>
            <a:r>
              <a:rPr lang="en-US" sz="1800" i="0" u="none" kern="1200" dirty="0">
                <a:solidFill>
                  <a:schemeClr val="tx1"/>
                </a:solidFill>
                <a:effectLst/>
                <a:latin typeface="+mn-lt"/>
                <a:ea typeface="+mn-ea"/>
                <a:cs typeface="+mn-cs"/>
              </a:rPr>
              <a:t> - Newport News.</a:t>
            </a:r>
            <a:r>
              <a:rPr lang="en-US" sz="1800" kern="1200" dirty="0">
                <a:solidFill>
                  <a:schemeClr val="tx1"/>
                </a:solidFill>
                <a:effectLst/>
                <a:latin typeface="+mn-lt"/>
                <a:ea typeface="+mn-ea"/>
                <a:cs typeface="+mn-cs"/>
              </a:rPr>
              <a:t> – Baffling ruling by Judge Causey. Part of the issue here is the trial court’s factual finding that the dog “trespassed for the purpose of obtaining information” and held that the dog’s repeated jumping onto the defendant’s vehicle and physical placement of his paws on the vehicle, in the process of conducting a drug sniff, constituted a physical occupation and a trespass. Court relies on Jones v. US, the GPS tracker case, This is stupid, of course, because, unlike the tracker placed on the car in Jones,  </a:t>
            </a:r>
            <a:r>
              <a:rPr lang="en-US" sz="1800" i="1" kern="1200" dirty="0">
                <a:solidFill>
                  <a:schemeClr val="tx1"/>
                </a:solidFill>
                <a:effectLst/>
                <a:latin typeface="+mn-lt"/>
                <a:ea typeface="+mn-ea"/>
                <a:cs typeface="+mn-cs"/>
              </a:rPr>
              <a:t>the touching of the car did not convey information to the dog, but instead allowed the dog to convey information to the officers</a:t>
            </a:r>
            <a:r>
              <a:rPr lang="en-US" sz="1800" dirty="0">
                <a:effectLst/>
              </a:rPr>
              <a:t> </a:t>
            </a:r>
            <a:r>
              <a:rPr lang="en-US" sz="1800" i="1" dirty="0">
                <a:effectLst/>
              </a:rPr>
              <a:t>. </a:t>
            </a:r>
            <a:r>
              <a:rPr lang="en-US" sz="1800" i="0" dirty="0">
                <a:effectLst/>
              </a:rPr>
              <a:t>So really the argument here is that it was not a search and the dog’s touch is irrelevant. </a:t>
            </a:r>
          </a:p>
          <a:p>
            <a:endParaRPr lang="en-US" sz="1800" i="0" kern="1200" dirty="0">
              <a:solidFill>
                <a:schemeClr val="tx1"/>
              </a:solidFill>
              <a:effectLst/>
              <a:latin typeface="+mn-lt"/>
              <a:ea typeface="+mn-ea"/>
              <a:cs typeface="+mn-cs"/>
            </a:endParaRPr>
          </a:p>
          <a:p>
            <a:r>
              <a:rPr lang="en-US" sz="1800" i="0" kern="1200" dirty="0">
                <a:solidFill>
                  <a:schemeClr val="tx1"/>
                </a:solidFill>
                <a:effectLst/>
                <a:latin typeface="+mn-lt"/>
                <a:ea typeface="+mn-ea"/>
                <a:cs typeface="+mn-cs"/>
              </a:rPr>
              <a:t>Coly is a good case (misspelled in your copy as Coley) –from Henrico. And Moore is from Danville </a:t>
            </a:r>
          </a:p>
          <a:p>
            <a:r>
              <a:rPr lang="en-US" sz="1800" i="0" kern="1200" dirty="0">
                <a:solidFill>
                  <a:schemeClr val="tx1"/>
                </a:solidFill>
                <a:effectLst/>
                <a:latin typeface="+mn-lt"/>
                <a:ea typeface="+mn-ea"/>
                <a:cs typeface="+mn-cs"/>
              </a:rPr>
              <a:t>God bless those people.</a:t>
            </a:r>
            <a:endParaRPr lang="en-US" sz="1800" kern="1200" dirty="0">
              <a:solidFill>
                <a:schemeClr val="tx1"/>
              </a:solidFill>
              <a:effectLst/>
              <a:latin typeface="+mn-lt"/>
              <a:ea typeface="+mn-ea"/>
              <a:cs typeface="+mn-cs"/>
            </a:endParaRPr>
          </a:p>
          <a:p>
            <a:endParaRPr lang="en-US" sz="1800" dirty="0"/>
          </a:p>
        </p:txBody>
      </p:sp>
      <p:sp>
        <p:nvSpPr>
          <p:cNvPr id="4" name="Slide Number Placeholder 3"/>
          <p:cNvSpPr>
            <a:spLocks noGrp="1"/>
          </p:cNvSpPr>
          <p:nvPr>
            <p:ph type="sldNum" sz="quarter" idx="5"/>
          </p:nvPr>
        </p:nvSpPr>
        <p:spPr/>
        <p:txBody>
          <a:bodyPr/>
          <a:lstStyle/>
          <a:p>
            <a:fld id="{7A65536E-680E-9947-8BD9-C310D075C644}" type="slidenum">
              <a:rPr lang="en-US" smtClean="0"/>
              <a:t>25</a:t>
            </a:fld>
            <a:endParaRPr lang="en-US"/>
          </a:p>
        </p:txBody>
      </p:sp>
    </p:spTree>
    <p:extLst>
      <p:ext uri="{BB962C8B-B14F-4D97-AF65-F5344CB8AC3E}">
        <p14:creationId xmlns:p14="http://schemas.microsoft.com/office/powerpoint/2010/main" val="446632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3449F-7EA9-91E2-E5C6-AB7843B9E3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938560-C3BC-EDEA-5026-75F424282B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C25CA4-2462-2A73-A55D-DB78B941BCE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A6643B5-4602-0CD1-56C4-E6CCBFEE87A7}"/>
              </a:ext>
            </a:extLst>
          </p:cNvPr>
          <p:cNvSpPr>
            <a:spLocks noGrp="1"/>
          </p:cNvSpPr>
          <p:nvPr>
            <p:ph type="sldNum" sz="quarter" idx="5"/>
          </p:nvPr>
        </p:nvSpPr>
        <p:spPr/>
        <p:txBody>
          <a:bodyPr/>
          <a:lstStyle/>
          <a:p>
            <a:fld id="{7A65536E-680E-9947-8BD9-C310D075C644}" type="slidenum">
              <a:rPr lang="en-US" smtClean="0"/>
              <a:t>30</a:t>
            </a:fld>
            <a:endParaRPr lang="en-US"/>
          </a:p>
        </p:txBody>
      </p:sp>
    </p:spTree>
    <p:extLst>
      <p:ext uri="{BB962C8B-B14F-4D97-AF65-F5344CB8AC3E}">
        <p14:creationId xmlns:p14="http://schemas.microsoft.com/office/powerpoint/2010/main" val="975786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1200" dirty="0">
                <a:solidFill>
                  <a:schemeClr val="tx1"/>
                </a:solidFill>
                <a:effectLst/>
                <a:latin typeface="+mn-lt"/>
                <a:ea typeface="+mn-ea"/>
                <a:cs typeface="+mn-cs"/>
              </a:rPr>
              <a:t> </a:t>
            </a:r>
          </a:p>
          <a:p>
            <a:r>
              <a:rPr lang="en-US" sz="1800" i="1" u="sng" kern="1200" dirty="0">
                <a:solidFill>
                  <a:schemeClr val="tx1"/>
                </a:solidFill>
                <a:effectLst/>
                <a:latin typeface="+mn-lt"/>
                <a:ea typeface="+mn-ea"/>
                <a:cs typeface="+mn-cs"/>
              </a:rPr>
              <a:t>Commonwealth v. Roulhac</a:t>
            </a:r>
            <a:r>
              <a:rPr lang="en-US" sz="1800" kern="1200" dirty="0">
                <a:solidFill>
                  <a:schemeClr val="tx1"/>
                </a:solidFill>
                <a:effectLst/>
                <a:latin typeface="+mn-lt"/>
                <a:ea typeface="+mn-ea"/>
                <a:cs typeface="+mn-cs"/>
              </a:rPr>
              <a:t>, December 9, 2025 (unp.)  - c/w appeal</a:t>
            </a:r>
          </a:p>
          <a:p>
            <a:r>
              <a:rPr lang="en-US" sz="1800" kern="1200" dirty="0">
                <a:solidFill>
                  <a:schemeClr val="tx1"/>
                </a:solidFill>
                <a:effectLst/>
                <a:latin typeface="+mn-lt"/>
                <a:ea typeface="+mn-ea"/>
                <a:cs typeface="+mn-cs"/>
              </a:rPr>
              <a:t>circuit court granted the defendant’s motion to suppress, concluding that, although the search warrant authorized a search of the premises and the items identified in Attachment A, it did not permit the police to move the devices offsite or to search the device contents. The court held that while the language of the affidavit “sought permission” to perform an offsite search, “the search warrant itself d[id] [not] grant” that permission. The court further held that Code § 19.2-53 did not cure the deficiency in the warrant because the statute did not apply to “a search warrant for a residence with items in the residence.” Finally, the court concluded the good-faith exception was inapplicable to the circumstances of this case.</a:t>
            </a:r>
          </a:p>
          <a:p>
            <a:r>
              <a:rPr lang="en-US" sz="1800" kern="1200" dirty="0">
                <a:solidFill>
                  <a:schemeClr val="tx1"/>
                </a:solidFill>
                <a:effectLst/>
                <a:latin typeface="+mn-lt"/>
                <a:ea typeface="+mn-ea"/>
                <a:cs typeface="+mn-cs"/>
              </a:rPr>
              <a:t>Pendrak: construing the warrant and incorporated affidavit together, the Court of Appeals held that the police reasonably relied on the warrant to authorize the search of the defendant’s devices.</a:t>
            </a:r>
          </a:p>
          <a:p>
            <a:r>
              <a:rPr lang="en-US" sz="1800" kern="1200" dirty="0">
                <a:solidFill>
                  <a:schemeClr val="tx1"/>
                </a:solidFill>
                <a:effectLst/>
                <a:latin typeface="+mn-lt"/>
                <a:ea typeface="+mn-ea"/>
                <a:cs typeface="+mn-cs"/>
              </a:rPr>
              <a:t>In both cases, regarding § 19.2-53(B) and (C)  - Court of Appeals held that it was not unreasonable for police to also rely on these statutory provisions to both seize the defendant’s electronic devices and subsequently search their contents at an off-site location.</a:t>
            </a:r>
          </a:p>
          <a:p>
            <a:r>
              <a:rPr lang="en-US" sz="1800" kern="1200" dirty="0">
                <a:solidFill>
                  <a:schemeClr val="tx1"/>
                </a:solidFill>
                <a:effectLst/>
                <a:latin typeface="+mn-lt"/>
                <a:ea typeface="+mn-ea"/>
                <a:cs typeface="+mn-cs"/>
              </a:rPr>
              <a:t>Court: The language of the warrant expressly permits the officers to search the defendant’s home for the items identified in Attachment A and to “seize” those items. The items identified in the attachment include “Any electronic evidence” related to “crimes against children” that could be found “within any computer, computer system, cell phone, and related peripherals.” although the warrant does not explicitly state that police may seize computers and move them to a lab, the affidavit serves to supplement this information and renders the warrant facially sufficient.</a:t>
            </a:r>
          </a:p>
        </p:txBody>
      </p:sp>
      <p:sp>
        <p:nvSpPr>
          <p:cNvPr id="4" name="Slide Number Placeholder 3"/>
          <p:cNvSpPr>
            <a:spLocks noGrp="1"/>
          </p:cNvSpPr>
          <p:nvPr>
            <p:ph type="sldNum" sz="quarter" idx="5"/>
          </p:nvPr>
        </p:nvSpPr>
        <p:spPr/>
        <p:txBody>
          <a:bodyPr/>
          <a:lstStyle/>
          <a:p>
            <a:fld id="{7A65536E-680E-9947-8BD9-C310D075C644}" type="slidenum">
              <a:rPr lang="en-US" smtClean="0"/>
              <a:t>31</a:t>
            </a:fld>
            <a:endParaRPr lang="en-US"/>
          </a:p>
        </p:txBody>
      </p:sp>
    </p:spTree>
    <p:extLst>
      <p:ext uri="{BB962C8B-B14F-4D97-AF65-F5344CB8AC3E}">
        <p14:creationId xmlns:p14="http://schemas.microsoft.com/office/powerpoint/2010/main" val="3100715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Albemarle – C/w Appeal</a:t>
            </a:r>
          </a:p>
        </p:txBody>
      </p:sp>
      <p:sp>
        <p:nvSpPr>
          <p:cNvPr id="4" name="Slide Number Placeholder 3"/>
          <p:cNvSpPr>
            <a:spLocks noGrp="1"/>
          </p:cNvSpPr>
          <p:nvPr>
            <p:ph type="sldNum" sz="quarter" idx="5"/>
          </p:nvPr>
        </p:nvSpPr>
        <p:spPr/>
        <p:txBody>
          <a:bodyPr/>
          <a:lstStyle/>
          <a:p>
            <a:fld id="{7A65536E-680E-9947-8BD9-C310D075C644}" type="slidenum">
              <a:rPr lang="en-US" smtClean="0"/>
              <a:t>32</a:t>
            </a:fld>
            <a:endParaRPr lang="en-US"/>
          </a:p>
        </p:txBody>
      </p:sp>
    </p:spTree>
    <p:extLst>
      <p:ext uri="{BB962C8B-B14F-4D97-AF65-F5344CB8AC3E}">
        <p14:creationId xmlns:p14="http://schemas.microsoft.com/office/powerpoint/2010/main" val="42584607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Norfolk – Defendant </a:t>
            </a:r>
            <a:r>
              <a:rPr lang="en-US" sz="1800" kern="1200" dirty="0">
                <a:solidFill>
                  <a:schemeClr val="tx1"/>
                </a:solidFill>
                <a:effectLst/>
                <a:latin typeface="+mn-lt"/>
                <a:ea typeface="+mn-ea"/>
                <a:cs typeface="+mn-cs"/>
              </a:rPr>
              <a:t>moved to suppress the evidence obtained during the execution of the search warrant, arguing that (1) the requirement of providing a copy of the warrant and its supporting affidavit, along with the exclusion remedy for failing to comply, contained in Code § 19.2-56(B) applies to all search warrants regardless of the premises and (2) the officers did not comply with the code section because they did not provide Blow with a copy of the warrant and its supporting affidavit</a:t>
            </a:r>
            <a:r>
              <a:rPr lang="en-US" sz="1800" dirty="0">
                <a:effectLst/>
              </a:rPr>
              <a:t> </a:t>
            </a:r>
            <a:endParaRPr lang="en-US" sz="1800" dirty="0"/>
          </a:p>
        </p:txBody>
      </p:sp>
      <p:sp>
        <p:nvSpPr>
          <p:cNvPr id="4" name="Slide Number Placeholder 3"/>
          <p:cNvSpPr>
            <a:spLocks noGrp="1"/>
          </p:cNvSpPr>
          <p:nvPr>
            <p:ph type="sldNum" sz="quarter" idx="5"/>
          </p:nvPr>
        </p:nvSpPr>
        <p:spPr/>
        <p:txBody>
          <a:bodyPr/>
          <a:lstStyle/>
          <a:p>
            <a:fld id="{7A65536E-680E-9947-8BD9-C310D075C644}" type="slidenum">
              <a:rPr lang="en-US" smtClean="0"/>
              <a:t>33</a:t>
            </a:fld>
            <a:endParaRPr lang="en-US"/>
          </a:p>
        </p:txBody>
      </p:sp>
    </p:spTree>
    <p:extLst>
      <p:ext uri="{BB962C8B-B14F-4D97-AF65-F5344CB8AC3E}">
        <p14:creationId xmlns:p14="http://schemas.microsoft.com/office/powerpoint/2010/main" val="3435233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5536E-680E-9947-8BD9-C310D075C644}" type="slidenum">
              <a:rPr lang="en-US" smtClean="0"/>
              <a:t>34</a:t>
            </a:fld>
            <a:endParaRPr lang="en-US"/>
          </a:p>
        </p:txBody>
      </p:sp>
    </p:spTree>
    <p:extLst>
      <p:ext uri="{BB962C8B-B14F-4D97-AF65-F5344CB8AC3E}">
        <p14:creationId xmlns:p14="http://schemas.microsoft.com/office/powerpoint/2010/main" val="1314058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5536E-680E-9947-8BD9-C310D075C644}" type="slidenum">
              <a:rPr lang="en-US" smtClean="0"/>
              <a:t>35</a:t>
            </a:fld>
            <a:endParaRPr lang="en-US"/>
          </a:p>
        </p:txBody>
      </p:sp>
    </p:spTree>
    <p:extLst>
      <p:ext uri="{BB962C8B-B14F-4D97-AF65-F5344CB8AC3E}">
        <p14:creationId xmlns:p14="http://schemas.microsoft.com/office/powerpoint/2010/main" val="26987577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Plaintiffs, in partnership with the ACLU, sought a preliminary injunction to stop the AIR program. </a:t>
            </a:r>
          </a:p>
          <a:p>
            <a:r>
              <a:rPr lang="en-US" sz="1800" dirty="0"/>
              <a:t>In the intervening period, Baltimore stopped using the program and shut it down. </a:t>
            </a:r>
          </a:p>
          <a:p>
            <a:r>
              <a:rPr lang="en-US" sz="1800" dirty="0"/>
              <a:t>The district court denied the preliminary injunction. </a:t>
            </a:r>
          </a:p>
          <a:p>
            <a:r>
              <a:rPr lang="en-US" sz="1800" dirty="0"/>
              <a:t>A panel of the 4th Circuit affirmed. </a:t>
            </a:r>
          </a:p>
          <a:p>
            <a:endParaRPr lang="en-US" sz="1800" dirty="0"/>
          </a:p>
        </p:txBody>
      </p:sp>
      <p:sp>
        <p:nvSpPr>
          <p:cNvPr id="4" name="Slide Number Placeholder 3"/>
          <p:cNvSpPr>
            <a:spLocks noGrp="1"/>
          </p:cNvSpPr>
          <p:nvPr>
            <p:ph type="sldNum" sz="quarter" idx="5"/>
          </p:nvPr>
        </p:nvSpPr>
        <p:spPr/>
        <p:txBody>
          <a:bodyPr/>
          <a:lstStyle/>
          <a:p>
            <a:fld id="{7A65536E-680E-9947-8BD9-C310D075C644}" type="slidenum">
              <a:rPr lang="en-US" smtClean="0"/>
              <a:t>36</a:t>
            </a:fld>
            <a:endParaRPr lang="en-US"/>
          </a:p>
        </p:txBody>
      </p:sp>
    </p:spTree>
    <p:extLst>
      <p:ext uri="{BB962C8B-B14F-4D97-AF65-F5344CB8AC3E}">
        <p14:creationId xmlns:p14="http://schemas.microsoft.com/office/powerpoint/2010/main" val="24780429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5536E-680E-9947-8BD9-C310D075C644}" type="slidenum">
              <a:rPr lang="en-US" smtClean="0"/>
              <a:t>37</a:t>
            </a:fld>
            <a:endParaRPr lang="en-US"/>
          </a:p>
        </p:txBody>
      </p:sp>
    </p:spTree>
    <p:extLst>
      <p:ext uri="{BB962C8B-B14F-4D97-AF65-F5344CB8AC3E}">
        <p14:creationId xmlns:p14="http://schemas.microsoft.com/office/powerpoint/2010/main" val="2983100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This presentation has been updated – the updated version is in the </a:t>
            </a:r>
            <a:r>
              <a:rPr lang="en-US" sz="1800" dirty="0" err="1"/>
              <a:t>dropbox</a:t>
            </a:r>
            <a:r>
              <a:rPr lang="en-US" sz="1800" dirty="0"/>
              <a:t>. I don’t suggest you follow it, though, even if you have the updated one. Follow the outline – either the mini-digest in your binder or if you are playing the home game, the full list that is in box. That’s much more useful, and it will give you a chance to see ALL the cases, not just the </a:t>
            </a:r>
          </a:p>
        </p:txBody>
      </p:sp>
      <p:sp>
        <p:nvSpPr>
          <p:cNvPr id="4" name="Slide Number Placeholder 3"/>
          <p:cNvSpPr>
            <a:spLocks noGrp="1"/>
          </p:cNvSpPr>
          <p:nvPr>
            <p:ph type="sldNum" sz="quarter" idx="10"/>
          </p:nvPr>
        </p:nvSpPr>
        <p:spPr/>
        <p:txBody>
          <a:bodyPr/>
          <a:lstStyle/>
          <a:p>
            <a:fld id="{7A65536E-680E-9947-8BD9-C310D075C644}" type="slidenum">
              <a:rPr lang="en-US" smtClean="0"/>
              <a:t>2</a:t>
            </a:fld>
            <a:endParaRPr lang="en-US"/>
          </a:p>
        </p:txBody>
      </p:sp>
    </p:spTree>
    <p:extLst>
      <p:ext uri="{BB962C8B-B14F-4D97-AF65-F5344CB8AC3E}">
        <p14:creationId xmlns:p14="http://schemas.microsoft.com/office/powerpoint/2010/main" val="17403869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Oi, Kreplach! </a:t>
            </a:r>
          </a:p>
        </p:txBody>
      </p:sp>
      <p:sp>
        <p:nvSpPr>
          <p:cNvPr id="4" name="Slide Number Placeholder 3"/>
          <p:cNvSpPr>
            <a:spLocks noGrp="1"/>
          </p:cNvSpPr>
          <p:nvPr>
            <p:ph type="sldNum" sz="quarter" idx="5"/>
          </p:nvPr>
        </p:nvSpPr>
        <p:spPr/>
        <p:txBody>
          <a:bodyPr/>
          <a:lstStyle/>
          <a:p>
            <a:fld id="{7A65536E-680E-9947-8BD9-C310D075C644}" type="slidenum">
              <a:rPr lang="en-US" smtClean="0"/>
              <a:t>38</a:t>
            </a:fld>
            <a:endParaRPr lang="en-US"/>
          </a:p>
        </p:txBody>
      </p:sp>
    </p:spTree>
    <p:extLst>
      <p:ext uri="{BB962C8B-B14F-4D97-AF65-F5344CB8AC3E}">
        <p14:creationId xmlns:p14="http://schemas.microsoft.com/office/powerpoint/2010/main" val="4801005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a:p>
            <a:endParaRPr lang="en-US" sz="1800" dirty="0"/>
          </a:p>
        </p:txBody>
      </p:sp>
      <p:sp>
        <p:nvSpPr>
          <p:cNvPr id="4" name="Slide Number Placeholder 3"/>
          <p:cNvSpPr>
            <a:spLocks noGrp="1"/>
          </p:cNvSpPr>
          <p:nvPr>
            <p:ph type="sldNum" sz="quarter" idx="5"/>
          </p:nvPr>
        </p:nvSpPr>
        <p:spPr/>
        <p:txBody>
          <a:bodyPr/>
          <a:lstStyle/>
          <a:p>
            <a:fld id="{7A65536E-680E-9947-8BD9-C310D075C644}" type="slidenum">
              <a:rPr lang="en-US" smtClean="0"/>
              <a:t>39</a:t>
            </a:fld>
            <a:endParaRPr lang="en-US"/>
          </a:p>
        </p:txBody>
      </p:sp>
    </p:spTree>
    <p:extLst>
      <p:ext uri="{BB962C8B-B14F-4D97-AF65-F5344CB8AC3E}">
        <p14:creationId xmlns:p14="http://schemas.microsoft.com/office/powerpoint/2010/main" val="9914505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0258A-95A8-E9D6-8FFD-34337FD56C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E43E43-6C6D-06D9-F3ED-9BADF802DF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67FBE1-F857-E8ED-76C4-3B9CEB5F4E2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89130E5-41B4-AFAA-21D9-F972B81D0DDF}"/>
              </a:ext>
            </a:extLst>
          </p:cNvPr>
          <p:cNvSpPr>
            <a:spLocks noGrp="1"/>
          </p:cNvSpPr>
          <p:nvPr>
            <p:ph type="sldNum" sz="quarter" idx="5"/>
          </p:nvPr>
        </p:nvSpPr>
        <p:spPr/>
        <p:txBody>
          <a:bodyPr/>
          <a:lstStyle/>
          <a:p>
            <a:fld id="{7A65536E-680E-9947-8BD9-C310D075C644}" type="slidenum">
              <a:rPr lang="en-US" smtClean="0"/>
              <a:t>40</a:t>
            </a:fld>
            <a:endParaRPr lang="en-US"/>
          </a:p>
        </p:txBody>
      </p:sp>
    </p:spTree>
    <p:extLst>
      <p:ext uri="{BB962C8B-B14F-4D97-AF65-F5344CB8AC3E}">
        <p14:creationId xmlns:p14="http://schemas.microsoft.com/office/powerpoint/2010/main" val="10450513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	In </a:t>
            </a:r>
            <a:r>
              <a:rPr lang="en-US" sz="1800" i="1" kern="1200" dirty="0">
                <a:solidFill>
                  <a:schemeClr val="tx1"/>
                </a:solidFill>
                <a:effectLst/>
                <a:latin typeface="+mn-lt"/>
                <a:ea typeface="+mn-ea"/>
                <a:cs typeface="+mn-cs"/>
              </a:rPr>
              <a:t>Brigham City v. Stuart</a:t>
            </a:r>
            <a:r>
              <a:rPr lang="en-US" sz="1800" kern="1200" dirty="0">
                <a:solidFill>
                  <a:schemeClr val="tx1"/>
                </a:solidFill>
                <a:effectLst/>
                <a:latin typeface="+mn-lt"/>
                <a:ea typeface="+mn-ea"/>
                <a:cs typeface="+mn-cs"/>
              </a:rPr>
              <a:t>, 547 U. S. 398, 400 (2006), the Supreme Court held that police officers may enter a home without a warrant if they have an “objectively reasonable basis for believing” that someone inside needs emergency assistance. The defendant argued that “objectively reasonable basis” meant that the officers needed probable cause to enter a home during an emergency.. The Supreme Court explained that </a:t>
            </a:r>
            <a:r>
              <a:rPr lang="en-US" sz="1800" i="1" kern="1200" dirty="0">
                <a:solidFill>
                  <a:schemeClr val="tx1"/>
                </a:solidFill>
                <a:effectLst/>
                <a:latin typeface="+mn-lt"/>
                <a:ea typeface="+mn-ea"/>
                <a:cs typeface="+mn-cs"/>
              </a:rPr>
              <a:t>Brigham City</a:t>
            </a:r>
            <a:r>
              <a:rPr lang="en-US" sz="1800" kern="1200" dirty="0">
                <a:solidFill>
                  <a:schemeClr val="tx1"/>
                </a:solidFill>
                <a:effectLst/>
                <a:latin typeface="+mn-lt"/>
                <a:ea typeface="+mn-ea"/>
                <a:cs typeface="+mn-cs"/>
              </a:rPr>
              <a:t> did not adopt Terry’s reasonable-suspicion standard for home entries. Rather, </a:t>
            </a:r>
            <a:r>
              <a:rPr lang="en-US" sz="1800" i="1" kern="1200" dirty="0">
                <a:solidFill>
                  <a:schemeClr val="tx1"/>
                </a:solidFill>
                <a:effectLst/>
                <a:latin typeface="+mn-lt"/>
                <a:ea typeface="+mn-ea"/>
                <a:cs typeface="+mn-cs"/>
              </a:rPr>
              <a:t>Brigham City</a:t>
            </a:r>
            <a:r>
              <a:rPr lang="en-US" sz="1800" kern="1200" dirty="0">
                <a:solidFill>
                  <a:schemeClr val="tx1"/>
                </a:solidFill>
                <a:effectLst/>
                <a:latin typeface="+mn-lt"/>
                <a:ea typeface="+mn-ea"/>
                <a:cs typeface="+mn-cs"/>
              </a:rPr>
              <a:t> formulated its own standard for dealing with household emergencies—again, whether an officer has “an objectively reasonable basis for believing” that an occupant is seriously injured or imminently threatened with such harm.</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kern="1200" dirty="0">
              <a:solidFill>
                <a:schemeClr val="tx1"/>
              </a:solidFill>
              <a:effectLst/>
              <a:latin typeface="+mn-lt"/>
              <a:ea typeface="+mn-ea"/>
              <a:cs typeface="+mn-cs"/>
            </a:endParaRPr>
          </a:p>
          <a:p>
            <a:endParaRPr lang="en-US" sz="1800" dirty="0"/>
          </a:p>
        </p:txBody>
      </p:sp>
      <p:sp>
        <p:nvSpPr>
          <p:cNvPr id="4" name="Slide Number Placeholder 3"/>
          <p:cNvSpPr>
            <a:spLocks noGrp="1"/>
          </p:cNvSpPr>
          <p:nvPr>
            <p:ph type="sldNum" sz="quarter" idx="5"/>
          </p:nvPr>
        </p:nvSpPr>
        <p:spPr/>
        <p:txBody>
          <a:bodyPr/>
          <a:lstStyle/>
          <a:p>
            <a:fld id="{7A65536E-680E-9947-8BD9-C310D075C644}" type="slidenum">
              <a:rPr lang="en-US" smtClean="0"/>
              <a:t>59</a:t>
            </a:fld>
            <a:endParaRPr lang="en-US"/>
          </a:p>
        </p:txBody>
      </p:sp>
    </p:spTree>
    <p:extLst>
      <p:ext uri="{BB962C8B-B14F-4D97-AF65-F5344CB8AC3E}">
        <p14:creationId xmlns:p14="http://schemas.microsoft.com/office/powerpoint/2010/main" val="3593490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i="1" u="sng" kern="1200" dirty="0">
                <a:solidFill>
                  <a:schemeClr val="tx1"/>
                </a:solidFill>
                <a:effectLst/>
                <a:latin typeface="+mn-lt"/>
                <a:ea typeface="+mn-ea"/>
                <a:cs typeface="+mn-cs"/>
              </a:rPr>
              <a:t>Johnson </a:t>
            </a:r>
            <a:r>
              <a:rPr lang="en-US" sz="1800" kern="1200" dirty="0">
                <a:solidFill>
                  <a:schemeClr val="tx1"/>
                </a:solidFill>
                <a:effectLst/>
                <a:latin typeface="+mn-lt"/>
                <a:ea typeface="+mn-ea"/>
                <a:cs typeface="+mn-cs"/>
              </a:rPr>
              <a:t>, Norfolk - Different Johnson from the 5</a:t>
            </a:r>
            <a:r>
              <a:rPr lang="en-US" sz="1800" kern="1200" baseline="30000" dirty="0">
                <a:solidFill>
                  <a:schemeClr val="tx1"/>
                </a:solidFill>
                <a:effectLst/>
                <a:latin typeface="+mn-lt"/>
                <a:ea typeface="+mn-ea"/>
                <a:cs typeface="+mn-cs"/>
              </a:rPr>
              <a:t>th</a:t>
            </a:r>
            <a:r>
              <a:rPr lang="en-US" sz="1800" kern="1200" dirty="0">
                <a:solidFill>
                  <a:schemeClr val="tx1"/>
                </a:solidFill>
                <a:effectLst/>
                <a:latin typeface="+mn-lt"/>
                <a:ea typeface="+mn-ea"/>
                <a:cs typeface="+mn-cs"/>
              </a:rPr>
              <a:t> Amendment case) – Portsmouth off-duty officer made stop for reckless driving in Norfolk. This kind of thing happens often – keep this case in case it does.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i="1" u="sng"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i="1" u="sng"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i="1" u="sng" dirty="0"/>
              <a:t>Whittaker v. C/w</a:t>
            </a:r>
            <a:r>
              <a:rPr lang="en-US" sz="1800" u="sng" dirty="0"/>
              <a:t>,  </a:t>
            </a:r>
            <a:r>
              <a:rPr lang="en-US" sz="1800" u="none" dirty="0"/>
              <a:t>Smyth County – arson - Murder case - Officers collected defendant’s DNA in Surry County NC – who knew there was a </a:t>
            </a:r>
            <a:r>
              <a:rPr lang="en-US" sz="1800" u="none" dirty="0" err="1"/>
              <a:t>surry</a:t>
            </a:r>
            <a:r>
              <a:rPr lang="en-US" sz="1800" u="none" dirty="0"/>
              <a:t> county in NC? Do they have their own alternate universe Derek Davis? I wonder if he’s a wrestling star…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	The defendant’s alleged </a:t>
            </a:r>
            <a:r>
              <a:rPr lang="en-US" sz="1800" i="1" kern="1200" dirty="0">
                <a:solidFill>
                  <a:schemeClr val="tx1"/>
                </a:solidFill>
                <a:effectLst/>
                <a:latin typeface="+mn-lt"/>
                <a:ea typeface="+mn-ea"/>
                <a:cs typeface="+mn-cs"/>
              </a:rPr>
              <a:t>Brady </a:t>
            </a:r>
            <a:r>
              <a:rPr lang="en-US" sz="1800" kern="1200" dirty="0">
                <a:solidFill>
                  <a:schemeClr val="tx1"/>
                </a:solidFill>
                <a:effectLst/>
                <a:latin typeface="+mn-lt"/>
                <a:ea typeface="+mn-ea"/>
                <a:cs typeface="+mn-cs"/>
              </a:rPr>
              <a:t>violation was the Commonwealth’s supposed failure to inform the defendant that Virginia officers executed a North Carolina search warrant. Court: that could only be a </a:t>
            </a:r>
            <a:r>
              <a:rPr lang="en-US" sz="1800" i="1" kern="1200" dirty="0">
                <a:solidFill>
                  <a:schemeClr val="tx1"/>
                </a:solidFill>
                <a:effectLst/>
                <a:latin typeface="+mn-lt"/>
                <a:ea typeface="+mn-ea"/>
                <a:cs typeface="+mn-cs"/>
              </a:rPr>
              <a:t>Brady </a:t>
            </a:r>
            <a:r>
              <a:rPr lang="en-US" sz="1800" kern="1200" dirty="0">
                <a:solidFill>
                  <a:schemeClr val="tx1"/>
                </a:solidFill>
                <a:effectLst/>
                <a:latin typeface="+mn-lt"/>
                <a:ea typeface="+mn-ea"/>
                <a:cs typeface="+mn-cs"/>
              </a:rPr>
              <a:t>violation if the Virginia officers’ execution of the warrant violated the Fourth Amendment. Because the Court of Appeals held that such execution did not violate the Fourth Amendment, the Court of Appeals held that no </a:t>
            </a:r>
            <a:r>
              <a:rPr lang="en-US" sz="1800" i="1" kern="1200" dirty="0">
                <a:solidFill>
                  <a:schemeClr val="tx1"/>
                </a:solidFill>
                <a:effectLst/>
                <a:latin typeface="+mn-lt"/>
                <a:ea typeface="+mn-ea"/>
                <a:cs typeface="+mn-cs"/>
              </a:rPr>
              <a:t>Brady </a:t>
            </a:r>
            <a:r>
              <a:rPr lang="en-US" sz="1800" kern="1200" dirty="0">
                <a:solidFill>
                  <a:schemeClr val="tx1"/>
                </a:solidFill>
                <a:effectLst/>
                <a:latin typeface="+mn-lt"/>
                <a:ea typeface="+mn-ea"/>
                <a:cs typeface="+mn-cs"/>
              </a:rPr>
              <a:t>violation occurred.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p>
          <a:p>
            <a:endParaRPr lang="en-US" sz="1800" dirty="0"/>
          </a:p>
        </p:txBody>
      </p:sp>
      <p:sp>
        <p:nvSpPr>
          <p:cNvPr id="4" name="Slide Number Placeholder 3"/>
          <p:cNvSpPr>
            <a:spLocks noGrp="1"/>
          </p:cNvSpPr>
          <p:nvPr>
            <p:ph type="sldNum" sz="quarter" idx="5"/>
          </p:nvPr>
        </p:nvSpPr>
        <p:spPr/>
        <p:txBody>
          <a:bodyPr/>
          <a:lstStyle/>
          <a:p>
            <a:fld id="{7A65536E-680E-9947-8BD9-C310D075C644}" type="slidenum">
              <a:rPr lang="en-US" smtClean="0"/>
              <a:t>61</a:t>
            </a:fld>
            <a:endParaRPr lang="en-US"/>
          </a:p>
        </p:txBody>
      </p:sp>
    </p:spTree>
    <p:extLst>
      <p:ext uri="{BB962C8B-B14F-4D97-AF65-F5344CB8AC3E}">
        <p14:creationId xmlns:p14="http://schemas.microsoft.com/office/powerpoint/2010/main" val="7369391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65536E-680E-9947-8BD9-C310D075C644}" type="slidenum">
              <a:rPr lang="en-US" smtClean="0"/>
              <a:t>62</a:t>
            </a:fld>
            <a:endParaRPr lang="en-US"/>
          </a:p>
        </p:txBody>
      </p:sp>
    </p:spTree>
    <p:extLst>
      <p:ext uri="{BB962C8B-B14F-4D97-AF65-F5344CB8AC3E}">
        <p14:creationId xmlns:p14="http://schemas.microsoft.com/office/powerpoint/2010/main" val="29583877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Bad Guy received 3 life sentences!</a:t>
            </a:r>
          </a:p>
        </p:txBody>
      </p:sp>
      <p:sp>
        <p:nvSpPr>
          <p:cNvPr id="4" name="Slide Number Placeholder 3"/>
          <p:cNvSpPr>
            <a:spLocks noGrp="1"/>
          </p:cNvSpPr>
          <p:nvPr>
            <p:ph type="sldNum" sz="quarter" idx="5"/>
          </p:nvPr>
        </p:nvSpPr>
        <p:spPr/>
        <p:txBody>
          <a:bodyPr/>
          <a:lstStyle/>
          <a:p>
            <a:fld id="{7A65536E-680E-9947-8BD9-C310D075C644}" type="slidenum">
              <a:rPr lang="en-US" smtClean="0"/>
              <a:t>64</a:t>
            </a:fld>
            <a:endParaRPr lang="en-US"/>
          </a:p>
        </p:txBody>
      </p:sp>
    </p:spTree>
    <p:extLst>
      <p:ext uri="{BB962C8B-B14F-4D97-AF65-F5344CB8AC3E}">
        <p14:creationId xmlns:p14="http://schemas.microsoft.com/office/powerpoint/2010/main" val="16377229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Chesapeake: </a:t>
            </a:r>
            <a:r>
              <a:rPr lang="en-US" sz="1800" kern="1200" dirty="0">
                <a:solidFill>
                  <a:schemeClr val="tx1"/>
                </a:solidFill>
                <a:effectLst/>
                <a:latin typeface="+mn-lt"/>
                <a:ea typeface="+mn-ea"/>
                <a:cs typeface="+mn-cs"/>
              </a:rPr>
              <a:t>defendant was convicted of aggravated DUI manslaughter under §18.2-36.1, and, pursuant to that conviction, the court revoked his license indefinitely pursuant to §46.2-391(B).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Remember </a:t>
            </a:r>
            <a:r>
              <a:rPr lang="en-US" sz="1800" i="1" dirty="0"/>
              <a:t>Barden</a:t>
            </a:r>
            <a:r>
              <a:rPr lang="en-US" sz="1800" dirty="0"/>
              <a:t> was the case where the defendant suffered license suspensions due to DUI, but after those suspensions expired and he </a:t>
            </a:r>
            <a:r>
              <a:rPr lang="en-US" sz="1800" kern="1200" dirty="0">
                <a:solidFill>
                  <a:schemeClr val="tx1"/>
                </a:solidFill>
                <a:effectLst/>
                <a:latin typeface="+mn-lt"/>
                <a:ea typeface="+mn-ea"/>
                <a:cs typeface="+mn-cs"/>
              </a:rPr>
              <a:t>had paid all his fines and costs, he did not pay the reinstatement fee and had not obtained a new license.  Court ruled that he was driving without a license, but not driving suspended. </a:t>
            </a:r>
          </a:p>
          <a:p>
            <a:endParaRPr lang="en-US" sz="1800" dirty="0"/>
          </a:p>
        </p:txBody>
      </p:sp>
      <p:sp>
        <p:nvSpPr>
          <p:cNvPr id="4" name="Slide Number Placeholder 3"/>
          <p:cNvSpPr>
            <a:spLocks noGrp="1"/>
          </p:cNvSpPr>
          <p:nvPr>
            <p:ph type="sldNum" sz="quarter" idx="5"/>
          </p:nvPr>
        </p:nvSpPr>
        <p:spPr/>
        <p:txBody>
          <a:bodyPr/>
          <a:lstStyle/>
          <a:p>
            <a:fld id="{7A65536E-680E-9947-8BD9-C310D075C644}" type="slidenum">
              <a:rPr lang="en-US" smtClean="0"/>
              <a:t>69</a:t>
            </a:fld>
            <a:endParaRPr lang="en-US"/>
          </a:p>
        </p:txBody>
      </p:sp>
    </p:spTree>
    <p:extLst>
      <p:ext uri="{BB962C8B-B14F-4D97-AF65-F5344CB8AC3E}">
        <p14:creationId xmlns:p14="http://schemas.microsoft.com/office/powerpoint/2010/main" val="8657859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i="1" u="sng" kern="1200" dirty="0">
                <a:solidFill>
                  <a:schemeClr val="tx1"/>
                </a:solidFill>
                <a:effectLst/>
                <a:latin typeface="+mn-lt"/>
                <a:ea typeface="+mn-ea"/>
                <a:cs typeface="+mn-cs"/>
              </a:rPr>
              <a:t>Darling</a:t>
            </a:r>
            <a:r>
              <a:rPr lang="en-US" sz="1800" i="0" u="none" kern="1200" dirty="0">
                <a:solidFill>
                  <a:schemeClr val="tx1"/>
                </a:solidFill>
                <a:effectLst/>
                <a:latin typeface="+mn-lt"/>
                <a:ea typeface="+mn-ea"/>
                <a:cs typeface="+mn-cs"/>
              </a:rPr>
              <a:t> Gloucester - </a:t>
            </a:r>
            <a:r>
              <a:rPr lang="en-US" sz="1800" kern="1200" dirty="0">
                <a:solidFill>
                  <a:schemeClr val="tx1"/>
                </a:solidFill>
                <a:effectLst/>
                <a:latin typeface="+mn-lt"/>
                <a:ea typeface="+mn-ea"/>
                <a:cs typeface="+mn-cs"/>
              </a:rPr>
              <a:t>defendant admitted to entering the home and moving victim’s property but argued that, because that the storage unit was an extension of her residence, they Commonwealth did not prove intent to steal. Court of Appeals found that the defendant’s unlawful entry into the victim’s home and the asportation of her firearm without her consent or knowledge was sufficient for a trier of fact to find that he possessed the requisite intent. The fact that the defendant later returned to check on the items he had secreted away allowed for the inference that he wanted to reassure himself that he retained access to those items. The Court of Appeals found that the victim’s control over the storage unit was immaterial to his intent.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Carter – Case where defendant stole a can of paint without ever stealing it – just took it from the shelf to the return counter and asked for money back. Court said that was stealing, even though he never left the store. </a:t>
            </a:r>
          </a:p>
          <a:p>
            <a:endParaRPr lang="en-US" sz="1800" dirty="0"/>
          </a:p>
        </p:txBody>
      </p:sp>
      <p:sp>
        <p:nvSpPr>
          <p:cNvPr id="4" name="Slide Number Placeholder 3"/>
          <p:cNvSpPr>
            <a:spLocks noGrp="1"/>
          </p:cNvSpPr>
          <p:nvPr>
            <p:ph type="sldNum" sz="quarter" idx="5"/>
          </p:nvPr>
        </p:nvSpPr>
        <p:spPr/>
        <p:txBody>
          <a:bodyPr/>
          <a:lstStyle/>
          <a:p>
            <a:fld id="{7A65536E-680E-9947-8BD9-C310D075C644}" type="slidenum">
              <a:rPr lang="en-US" smtClean="0"/>
              <a:t>70</a:t>
            </a:fld>
            <a:endParaRPr lang="en-US"/>
          </a:p>
        </p:txBody>
      </p:sp>
    </p:spTree>
    <p:extLst>
      <p:ext uri="{BB962C8B-B14F-4D97-AF65-F5344CB8AC3E}">
        <p14:creationId xmlns:p14="http://schemas.microsoft.com/office/powerpoint/2010/main" val="9767535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i="1" u="sng" kern="1200" dirty="0">
                <a:solidFill>
                  <a:schemeClr val="tx1"/>
                </a:solidFill>
                <a:effectLst/>
                <a:latin typeface="+mn-lt"/>
                <a:ea typeface="+mn-ea"/>
                <a:cs typeface="+mn-cs"/>
              </a:rPr>
              <a:t>Lacy v. Commonwealth</a:t>
            </a:r>
            <a:r>
              <a:rPr lang="en-US" sz="1800" kern="1200" dirty="0">
                <a:solidFill>
                  <a:schemeClr val="tx1"/>
                </a:solidFill>
                <a:effectLst/>
                <a:latin typeface="+mn-lt"/>
                <a:ea typeface="+mn-ea"/>
                <a:cs typeface="+mn-cs"/>
              </a:rPr>
              <a:t> and </a:t>
            </a:r>
            <a:r>
              <a:rPr lang="en-US" sz="1800" i="1" u="sng" kern="1200" dirty="0">
                <a:solidFill>
                  <a:schemeClr val="tx1"/>
                </a:solidFill>
                <a:effectLst/>
                <a:latin typeface="+mn-lt"/>
                <a:ea typeface="+mn-ea"/>
                <a:cs typeface="+mn-cs"/>
              </a:rPr>
              <a:t>Lacy v. City of Lynchburg</a:t>
            </a:r>
            <a:r>
              <a:rPr lang="en-US" sz="1800" kern="1200" dirty="0">
                <a:solidFill>
                  <a:schemeClr val="tx1"/>
                </a:solidFill>
                <a:effectLst/>
                <a:latin typeface="+mn-lt"/>
                <a:ea typeface="+mn-ea"/>
                <a:cs typeface="+mn-cs"/>
              </a:rPr>
              <a:t>, September 9, 2025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	The defendant was passed out on the ground in front of a restaurant reeking of alcohol. After the restaurant had closed and as employees were leaving, the defendant attempted to forcibly enter the restaurant. Two of the employees restrained the defendant until police could arrive. Once the police arrived, the defendant remained combative. He refused to present his hands to be handcuffed, kicked and flailed his legs at the officers and then went dead weight and had to be carried to a police vehicle. Once at the police vehicle, he used his legs to brace against the patrol car preventing the officers from placing him in the vehicle. The officers called a patrol wagon, a large vehicle designed for unruly arrestees, which took twenty minutes to arrive and the defendant was lifted and placed into the wagon. All the while, the defendant was screaming obscenities at the officers. At trial, the defendant testified to consuming marijuana but claimed not to have used drugs or alcohol. He suggested that alcohol or another substance may have been in a soda he had been given by another.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kern="1200" dirty="0">
              <a:solidFill>
                <a:schemeClr val="tx1"/>
              </a:solidFill>
              <a:effectLst/>
              <a:latin typeface="+mn-lt"/>
              <a:ea typeface="+mn-ea"/>
              <a:cs typeface="+mn-cs"/>
            </a:endParaRPr>
          </a:p>
          <a:p>
            <a:endParaRPr lang="en-US" sz="1800" dirty="0"/>
          </a:p>
        </p:txBody>
      </p:sp>
      <p:sp>
        <p:nvSpPr>
          <p:cNvPr id="4" name="Slide Number Placeholder 3"/>
          <p:cNvSpPr>
            <a:spLocks noGrp="1"/>
          </p:cNvSpPr>
          <p:nvPr>
            <p:ph type="sldNum" sz="quarter" idx="5"/>
          </p:nvPr>
        </p:nvSpPr>
        <p:spPr/>
        <p:txBody>
          <a:bodyPr/>
          <a:lstStyle/>
          <a:p>
            <a:fld id="{7A65536E-680E-9947-8BD9-C310D075C644}" type="slidenum">
              <a:rPr lang="en-US" smtClean="0"/>
              <a:t>71</a:t>
            </a:fld>
            <a:endParaRPr lang="en-US"/>
          </a:p>
        </p:txBody>
      </p:sp>
    </p:spTree>
    <p:extLst>
      <p:ext uri="{BB962C8B-B14F-4D97-AF65-F5344CB8AC3E}">
        <p14:creationId xmlns:p14="http://schemas.microsoft.com/office/powerpoint/2010/main" val="4108164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65536E-680E-9947-8BD9-C310D075C644}" type="slidenum">
              <a:rPr lang="en-US" smtClean="0"/>
              <a:t>3</a:t>
            </a:fld>
            <a:endParaRPr lang="en-US"/>
          </a:p>
        </p:txBody>
      </p:sp>
    </p:spTree>
    <p:extLst>
      <p:ext uri="{BB962C8B-B14F-4D97-AF65-F5344CB8AC3E}">
        <p14:creationId xmlns:p14="http://schemas.microsoft.com/office/powerpoint/2010/main" val="41609586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case has been appealed to the Supreme Court of Virginia and has been accepted by the Court so stay tuned!</a:t>
            </a:r>
          </a:p>
        </p:txBody>
      </p:sp>
      <p:sp>
        <p:nvSpPr>
          <p:cNvPr id="4" name="Slide Number Placeholder 3"/>
          <p:cNvSpPr>
            <a:spLocks noGrp="1"/>
          </p:cNvSpPr>
          <p:nvPr>
            <p:ph type="sldNum" sz="quarter" idx="5"/>
          </p:nvPr>
        </p:nvSpPr>
        <p:spPr/>
        <p:txBody>
          <a:bodyPr/>
          <a:lstStyle/>
          <a:p>
            <a:fld id="{7A65536E-680E-9947-8BD9-C310D075C644}" type="slidenum">
              <a:rPr lang="en-US" smtClean="0"/>
              <a:t>84</a:t>
            </a:fld>
            <a:endParaRPr lang="en-US"/>
          </a:p>
        </p:txBody>
      </p:sp>
    </p:spTree>
    <p:extLst>
      <p:ext uri="{BB962C8B-B14F-4D97-AF65-F5344CB8AC3E}">
        <p14:creationId xmlns:p14="http://schemas.microsoft.com/office/powerpoint/2010/main" val="19060378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Wythe- Defendant approached and walked along the border of a high school while carrying two firearms—one AR-15 styled rifle “slung across his back with the strap in the front across his chest,” and one “Sig Sau[e]r kind of goldish yellow pistol” in a holster on his right hip. </a:t>
            </a:r>
          </a:p>
          <a:p>
            <a:r>
              <a:rPr lang="en-US" sz="1800" dirty="0"/>
              <a:t>Defendant did not respond to the SRO’s attempt to speak to him, but continued pushing his bicycle down the road, away from the school. Sergeant</a:t>
            </a:r>
          </a:p>
          <a:p>
            <a:r>
              <a:rPr lang="en-US" sz="1800" dirty="0"/>
              <a:t>SRO did not encounter defendant on school property or otherwise “doing anything illegal,” so the SROs left and returned to school</a:t>
            </a:r>
          </a:p>
          <a:p>
            <a:r>
              <a:rPr lang="en-US" sz="1800" dirty="0"/>
              <a:t>A little over three hours later, as the school completed a pep rally and prepared to release students for the day, the defendant returned. </a:t>
            </a:r>
          </a:p>
          <a:p>
            <a:r>
              <a:rPr lang="en-US" sz="1800" dirty="0"/>
              <a:t>The defendant walked in front of the property again—including across the school driveway—with both firearms still strapped and holstered to his person. </a:t>
            </a:r>
          </a:p>
          <a:p>
            <a:r>
              <a:rPr lang="en-US" sz="1800" dirty="0"/>
              <a:t>Defendant pulled up the hood of his sweatshirt as he crossed over the entrance to the school.</a:t>
            </a:r>
          </a:p>
          <a:p>
            <a:r>
              <a:rPr lang="en-US" sz="1800" dirty="0"/>
              <a:t>Although school release was scheduled for 3:15 p.m., the observations of a visibly armed man so close to the school prompted the school administrators to place the school on lockdown..</a:t>
            </a:r>
          </a:p>
          <a:p>
            <a:r>
              <a:rPr lang="en-US" sz="1800" dirty="0"/>
              <a:t>Officers from a tactical team responded.  </a:t>
            </a:r>
          </a:p>
          <a:p>
            <a:r>
              <a:rPr lang="en-US" sz="1800" dirty="0"/>
              <a:t>Officers told defendant that he needed to stop, to show his hands, and to “place his weapons on the ground.” </a:t>
            </a:r>
          </a:p>
          <a:p>
            <a:r>
              <a:rPr lang="en-US" sz="1800" dirty="0"/>
              <a:t>The defendant initially continued walking, although at one point he put his hands out.</a:t>
            </a:r>
          </a:p>
          <a:p>
            <a:r>
              <a:rPr lang="en-US" sz="1800" dirty="0"/>
              <a:t>Officers arrested the defendant. </a:t>
            </a:r>
          </a:p>
          <a:p>
            <a:r>
              <a:rPr lang="en-US" sz="1800" dirty="0"/>
              <a:t>Defendant stated, “I was trying to prove a point, but I guess I f***ed up.</a:t>
            </a:r>
          </a:p>
          <a:p>
            <a:endParaRPr lang="en-US" sz="180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Court: A reasonable factfinder could conclude that by twice walking in very close proximity to the school while visibly armed (including with an assault rifle)—once just before the scheduled school release—pulling his hood up, being aware that law enforcement was paying attention to him, and “trying to prove a point,” Reed exhibited or exposed his firearms in an ostentatious, shameless or aggressive manner.</a:t>
            </a:r>
          </a:p>
          <a:p>
            <a:endParaRPr lang="en-US" sz="1800" dirty="0"/>
          </a:p>
        </p:txBody>
      </p:sp>
      <p:sp>
        <p:nvSpPr>
          <p:cNvPr id="4" name="Slide Number Placeholder 3"/>
          <p:cNvSpPr>
            <a:spLocks noGrp="1"/>
          </p:cNvSpPr>
          <p:nvPr>
            <p:ph type="sldNum" sz="quarter" idx="5"/>
          </p:nvPr>
        </p:nvSpPr>
        <p:spPr/>
        <p:txBody>
          <a:bodyPr/>
          <a:lstStyle/>
          <a:p>
            <a:fld id="{7A65536E-680E-9947-8BD9-C310D075C644}" type="slidenum">
              <a:rPr lang="en-US" smtClean="0"/>
              <a:t>87</a:t>
            </a:fld>
            <a:endParaRPr lang="en-US"/>
          </a:p>
        </p:txBody>
      </p:sp>
    </p:spTree>
    <p:extLst>
      <p:ext uri="{BB962C8B-B14F-4D97-AF65-F5344CB8AC3E}">
        <p14:creationId xmlns:p14="http://schemas.microsoft.com/office/powerpoint/2010/main" val="32518293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4B719-1081-246A-5AB5-CD99686865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CEA7AA-57D3-8877-9678-84EF693C48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90A466-B458-90BF-B9F1-2ED0508B539D}"/>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i="0" kern="1200" dirty="0">
                <a:solidFill>
                  <a:schemeClr val="tx1"/>
                </a:solidFill>
                <a:effectLst/>
                <a:latin typeface="+mn-lt"/>
                <a:ea typeface="+mn-ea"/>
                <a:cs typeface="+mn-cs"/>
              </a:rPr>
              <a:t>Fauquier - : The officer testified that its grip and designed appeared to be for a fighting purpose and it was unsuitable for dealing with varmints or other animals. The Court of Appeals disregarded this testimony without any analysis or comment.</a:t>
            </a:r>
          </a:p>
          <a:p>
            <a:endParaRPr lang="en-US" sz="1800" dirty="0"/>
          </a:p>
        </p:txBody>
      </p:sp>
      <p:sp>
        <p:nvSpPr>
          <p:cNvPr id="4" name="Slide Number Placeholder 3">
            <a:extLst>
              <a:ext uri="{FF2B5EF4-FFF2-40B4-BE49-F238E27FC236}">
                <a16:creationId xmlns:a16="http://schemas.microsoft.com/office/drawing/2014/main" id="{0934BBBF-F40F-19AF-6F19-278C77418946}"/>
              </a:ext>
            </a:extLst>
          </p:cNvPr>
          <p:cNvSpPr>
            <a:spLocks noGrp="1"/>
          </p:cNvSpPr>
          <p:nvPr>
            <p:ph type="sldNum" sz="quarter" idx="5"/>
          </p:nvPr>
        </p:nvSpPr>
        <p:spPr/>
        <p:txBody>
          <a:bodyPr/>
          <a:lstStyle/>
          <a:p>
            <a:fld id="{7A65536E-680E-9947-8BD9-C310D075C644}" type="slidenum">
              <a:rPr lang="en-US" smtClean="0"/>
              <a:t>93</a:t>
            </a:fld>
            <a:endParaRPr lang="en-US"/>
          </a:p>
        </p:txBody>
      </p:sp>
    </p:spTree>
    <p:extLst>
      <p:ext uri="{BB962C8B-B14F-4D97-AF65-F5344CB8AC3E}">
        <p14:creationId xmlns:p14="http://schemas.microsoft.com/office/powerpoint/2010/main" val="16120366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5536E-680E-9947-8BD9-C310D075C644}" type="slidenum">
              <a:rPr lang="en-US" smtClean="0"/>
              <a:t>94</a:t>
            </a:fld>
            <a:endParaRPr lang="en-US"/>
          </a:p>
        </p:txBody>
      </p:sp>
    </p:spTree>
    <p:extLst>
      <p:ext uri="{BB962C8B-B14F-4D97-AF65-F5344CB8AC3E}">
        <p14:creationId xmlns:p14="http://schemas.microsoft.com/office/powerpoint/2010/main" val="4211756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95</a:t>
            </a:fld>
            <a:endParaRPr lang="en-US"/>
          </a:p>
        </p:txBody>
      </p:sp>
    </p:spTree>
    <p:extLst>
      <p:ext uri="{BB962C8B-B14F-4D97-AF65-F5344CB8AC3E}">
        <p14:creationId xmlns:p14="http://schemas.microsoft.com/office/powerpoint/2010/main" val="22301605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C8856-5511-911E-2DE0-A9EA6E0024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2EA7B5-FE09-6C75-6930-C473A44A45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95041D-4EC6-831C-6004-4947587680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89547F0-AC72-B596-17D7-97154275DC5C}"/>
              </a:ext>
            </a:extLst>
          </p:cNvPr>
          <p:cNvSpPr>
            <a:spLocks noGrp="1"/>
          </p:cNvSpPr>
          <p:nvPr>
            <p:ph type="sldNum" sz="quarter" idx="5"/>
          </p:nvPr>
        </p:nvSpPr>
        <p:spPr/>
        <p:txBody>
          <a:bodyPr/>
          <a:lstStyle/>
          <a:p>
            <a:fld id="{7A65536E-680E-9947-8BD9-C310D075C644}" type="slidenum">
              <a:rPr lang="en-US" smtClean="0"/>
              <a:t>96</a:t>
            </a:fld>
            <a:endParaRPr lang="en-US"/>
          </a:p>
        </p:txBody>
      </p:sp>
    </p:spTree>
    <p:extLst>
      <p:ext uri="{BB962C8B-B14F-4D97-AF65-F5344CB8AC3E}">
        <p14:creationId xmlns:p14="http://schemas.microsoft.com/office/powerpoint/2010/main" val="31891985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B5E6A-58BD-A74B-29B1-CE7EA6C559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1EFCD7-38EE-F0B9-9FD7-EC48D8BB62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1D8F20-B5C3-64B3-73A0-93C6D759B58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C686E8-AEF8-6D8B-3BFE-D8DA2780CD4D}"/>
              </a:ext>
            </a:extLst>
          </p:cNvPr>
          <p:cNvSpPr>
            <a:spLocks noGrp="1"/>
          </p:cNvSpPr>
          <p:nvPr>
            <p:ph type="sldNum" sz="quarter" idx="5"/>
          </p:nvPr>
        </p:nvSpPr>
        <p:spPr/>
        <p:txBody>
          <a:bodyPr/>
          <a:lstStyle/>
          <a:p>
            <a:fld id="{7A65536E-680E-9947-8BD9-C310D075C644}" type="slidenum">
              <a:rPr lang="en-US" smtClean="0"/>
              <a:t>97</a:t>
            </a:fld>
            <a:endParaRPr lang="en-US"/>
          </a:p>
        </p:txBody>
      </p:sp>
    </p:spTree>
    <p:extLst>
      <p:ext uri="{BB962C8B-B14F-4D97-AF65-F5344CB8AC3E}">
        <p14:creationId xmlns:p14="http://schemas.microsoft.com/office/powerpoint/2010/main" val="1749792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47993-816B-B55D-3959-121C74BEAD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7379F-019E-2A93-0B28-672B298567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E72EF6-500B-8952-EB81-914AFB9299E8}"/>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Webb - Alleghany</a:t>
            </a:r>
            <a:r>
              <a:rPr lang="en-US" sz="1800" dirty="0">
                <a:effectLst/>
              </a:rPr>
              <a:t>  - reverses circuit court ruling </a:t>
            </a:r>
            <a:r>
              <a:rPr lang="en-US" sz="1800" kern="1200" dirty="0">
                <a:solidFill>
                  <a:schemeClr val="tx1"/>
                </a:solidFill>
                <a:effectLst/>
                <a:latin typeface="+mn-lt"/>
                <a:ea typeface="+mn-ea"/>
                <a:cs typeface="+mn-cs"/>
              </a:rPr>
              <a:t>dismissing a charge under 18.2-308.4 – possession of firearm with drugs on 2</a:t>
            </a:r>
            <a:r>
              <a:rPr lang="en-US" sz="1800" kern="1200" baseline="30000" dirty="0">
                <a:solidFill>
                  <a:schemeClr val="tx1"/>
                </a:solidFill>
                <a:effectLst/>
                <a:latin typeface="+mn-lt"/>
                <a:ea typeface="+mn-ea"/>
                <a:cs typeface="+mn-cs"/>
              </a:rPr>
              <a:t>nd</a:t>
            </a:r>
            <a:r>
              <a:rPr lang="en-US" sz="1800" kern="1200" dirty="0">
                <a:solidFill>
                  <a:schemeClr val="tx1"/>
                </a:solidFill>
                <a:effectLst/>
                <a:latin typeface="+mn-lt"/>
                <a:ea typeface="+mn-ea"/>
                <a:cs typeface="+mn-cs"/>
              </a:rPr>
              <a:t> Amendment Grounds</a:t>
            </a:r>
            <a:r>
              <a:rPr lang="en-US" sz="1800" dirty="0">
                <a:effectLst/>
              </a:rPr>
              <a:t> </a:t>
            </a:r>
            <a:endParaRPr lang="en-US" sz="180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i="1" dirty="0"/>
              <a:t>Webb </a:t>
            </a:r>
            <a:r>
              <a:rPr lang="en-US" sz="1800" i="0" dirty="0"/>
              <a:t>and </a:t>
            </a:r>
            <a:r>
              <a:rPr lang="en-US" sz="1800" i="1" dirty="0"/>
              <a:t>Fitzgerald</a:t>
            </a:r>
            <a:r>
              <a:rPr lang="en-US" sz="1800" dirty="0"/>
              <a:t> resolve the question left open last year by Ginevan regarding 18.2-308.4, which had approved of the law banning possession a firearm while distributing or possessing with intent to distribute, but left open whether it was constitutional to ban drug USERs from possessing firearms. </a:t>
            </a:r>
            <a:r>
              <a:rPr lang="en-US" sz="1800" kern="1200" dirty="0">
                <a:solidFill>
                  <a:schemeClr val="tx1"/>
                </a:solidFill>
                <a:effectLst/>
                <a:latin typeface="+mn-lt"/>
                <a:ea typeface="+mn-ea"/>
                <a:cs typeface="+mn-cs"/>
              </a:rPr>
              <a:t>	Though Fitzgerald was not convicted of drug dealing, the Court of Appeals found the Seventh Circuit’s reasoning particularly persuasive as applied to the facts in this case as it demonstrates the underlying dangerousness stemming from concurrent drug and firearm possession, even in the constructive sense, consistent with </a:t>
            </a:r>
            <a:r>
              <a:rPr lang="en-US" sz="1800" i="1" kern="1200" dirty="0">
                <a:solidFill>
                  <a:schemeClr val="tx1"/>
                </a:solidFill>
                <a:effectLst/>
                <a:latin typeface="+mn-lt"/>
                <a:ea typeface="+mn-ea"/>
                <a:cs typeface="+mn-cs"/>
              </a:rPr>
              <a:t>Ginevan</a:t>
            </a:r>
            <a:r>
              <a:rPr lang="en-US" sz="1800" kern="1200" dirty="0">
                <a:solidFill>
                  <a:schemeClr val="tx1"/>
                </a:solidFill>
                <a:effectLst/>
                <a:latin typeface="+mn-lt"/>
                <a:ea typeface="+mn-ea"/>
                <a:cs typeface="+mn-cs"/>
              </a:rPr>
              <a:t> and </a:t>
            </a:r>
            <a:r>
              <a:rPr lang="en-US" sz="1800" i="1" kern="1200" dirty="0">
                <a:solidFill>
                  <a:schemeClr val="tx1"/>
                </a:solidFill>
                <a:effectLst/>
                <a:latin typeface="+mn-lt"/>
                <a:ea typeface="+mn-ea"/>
                <a:cs typeface="+mn-cs"/>
              </a:rPr>
              <a:t>Watkins</a:t>
            </a:r>
            <a:r>
              <a:rPr lang="en-US" sz="1800" kern="1200" dirty="0">
                <a:solidFill>
                  <a:schemeClr val="tx1"/>
                </a:solidFill>
                <a:effectLst/>
                <a:latin typeface="+mn-lt"/>
                <a:ea typeface="+mn-ea"/>
                <a:cs typeface="+mn-cs"/>
              </a:rPr>
              <a:t>. </a:t>
            </a:r>
          </a:p>
          <a:p>
            <a:endParaRPr lang="en-US" sz="1800" dirty="0"/>
          </a:p>
          <a:p>
            <a:r>
              <a:rPr lang="en-US" sz="1800" dirty="0"/>
              <a:t>Note that Hemani is not about possession with drugs, but the overall ban on drug users possessing firearms. </a:t>
            </a:r>
          </a:p>
        </p:txBody>
      </p:sp>
      <p:sp>
        <p:nvSpPr>
          <p:cNvPr id="4" name="Slide Number Placeholder 3">
            <a:extLst>
              <a:ext uri="{FF2B5EF4-FFF2-40B4-BE49-F238E27FC236}">
                <a16:creationId xmlns:a16="http://schemas.microsoft.com/office/drawing/2014/main" id="{C72208FA-D023-7334-EF66-3198AF965CAC}"/>
              </a:ext>
            </a:extLst>
          </p:cNvPr>
          <p:cNvSpPr>
            <a:spLocks noGrp="1"/>
          </p:cNvSpPr>
          <p:nvPr>
            <p:ph type="sldNum" sz="quarter" idx="5"/>
          </p:nvPr>
        </p:nvSpPr>
        <p:spPr/>
        <p:txBody>
          <a:bodyPr/>
          <a:lstStyle/>
          <a:p>
            <a:fld id="{7A65536E-680E-9947-8BD9-C310D075C644}" type="slidenum">
              <a:rPr lang="en-US" smtClean="0"/>
              <a:t>98</a:t>
            </a:fld>
            <a:endParaRPr lang="en-US"/>
          </a:p>
        </p:txBody>
      </p:sp>
    </p:spTree>
    <p:extLst>
      <p:ext uri="{BB962C8B-B14F-4D97-AF65-F5344CB8AC3E}">
        <p14:creationId xmlns:p14="http://schemas.microsoft.com/office/powerpoint/2010/main" val="13321554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5536E-680E-9947-8BD9-C310D075C644}" type="slidenum">
              <a:rPr lang="en-US" smtClean="0"/>
              <a:t>106</a:t>
            </a:fld>
            <a:endParaRPr lang="en-US"/>
          </a:p>
        </p:txBody>
      </p:sp>
    </p:spTree>
    <p:extLst>
      <p:ext uri="{BB962C8B-B14F-4D97-AF65-F5344CB8AC3E}">
        <p14:creationId xmlns:p14="http://schemas.microsoft.com/office/powerpoint/2010/main" val="1557521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979BF-435C-AAB0-E8C9-59F40D56E0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95A6E7-C88B-09CB-B585-6C7635C801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F9F2E8-368D-BA3B-741F-92E1475590A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A6D9B3-3321-B841-2CB0-74E494A5C3CF}"/>
              </a:ext>
            </a:extLst>
          </p:cNvPr>
          <p:cNvSpPr>
            <a:spLocks noGrp="1"/>
          </p:cNvSpPr>
          <p:nvPr>
            <p:ph type="sldNum" sz="quarter" idx="10"/>
          </p:nvPr>
        </p:nvSpPr>
        <p:spPr/>
        <p:txBody>
          <a:bodyPr/>
          <a:lstStyle/>
          <a:p>
            <a:fld id="{7A65536E-680E-9947-8BD9-C310D075C644}" type="slidenum">
              <a:rPr lang="en-US" smtClean="0"/>
              <a:t>4</a:t>
            </a:fld>
            <a:endParaRPr lang="en-US"/>
          </a:p>
        </p:txBody>
      </p:sp>
    </p:spTree>
    <p:extLst>
      <p:ext uri="{BB962C8B-B14F-4D97-AF65-F5344CB8AC3E}">
        <p14:creationId xmlns:p14="http://schemas.microsoft.com/office/powerpoint/2010/main" val="3178080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Note: this was not the C/w fault – they did everything write. The trial judge snatched defeat from the jaws of victory. </a:t>
            </a:r>
          </a:p>
        </p:txBody>
      </p:sp>
      <p:sp>
        <p:nvSpPr>
          <p:cNvPr id="4" name="Slide Number Placeholder 3"/>
          <p:cNvSpPr>
            <a:spLocks noGrp="1"/>
          </p:cNvSpPr>
          <p:nvPr>
            <p:ph type="sldNum" sz="quarter" idx="5"/>
          </p:nvPr>
        </p:nvSpPr>
        <p:spPr/>
        <p:txBody>
          <a:bodyPr/>
          <a:lstStyle/>
          <a:p>
            <a:fld id="{7A65536E-680E-9947-8BD9-C310D075C644}" type="slidenum">
              <a:rPr lang="en-US" smtClean="0"/>
              <a:t>5</a:t>
            </a:fld>
            <a:endParaRPr lang="en-US"/>
          </a:p>
        </p:txBody>
      </p:sp>
    </p:spTree>
    <p:extLst>
      <p:ext uri="{BB962C8B-B14F-4D97-AF65-F5344CB8AC3E}">
        <p14:creationId xmlns:p14="http://schemas.microsoft.com/office/powerpoint/2010/main" val="1013656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F87B6-86BF-15DC-518A-C1F9414DE0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46A534-66EE-22CD-B9F8-49220A087A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21AE69-A4F1-0646-0000-57C4F8ACDEE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30E369-0754-F342-9C9A-39238372EBA2}"/>
              </a:ext>
            </a:extLst>
          </p:cNvPr>
          <p:cNvSpPr>
            <a:spLocks noGrp="1"/>
          </p:cNvSpPr>
          <p:nvPr>
            <p:ph type="sldNum" sz="quarter" idx="10"/>
          </p:nvPr>
        </p:nvSpPr>
        <p:spPr/>
        <p:txBody>
          <a:bodyPr/>
          <a:lstStyle/>
          <a:p>
            <a:fld id="{7A65536E-680E-9947-8BD9-C310D075C644}" type="slidenum">
              <a:rPr lang="en-US" smtClean="0"/>
              <a:t>6</a:t>
            </a:fld>
            <a:endParaRPr lang="en-US"/>
          </a:p>
        </p:txBody>
      </p:sp>
    </p:spTree>
    <p:extLst>
      <p:ext uri="{BB962C8B-B14F-4D97-AF65-F5344CB8AC3E}">
        <p14:creationId xmlns:p14="http://schemas.microsoft.com/office/powerpoint/2010/main" val="3920367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Fairfax - In support of his motion, the defendant called his treating physician who reported that the defendant arrived at the hospital in “extremely critical” condition. The doctor explained the medications she administered including pain medications, sedatives, muscle relaxants, and “local narcotics.” He received </a:t>
            </a:r>
            <a:r>
              <a:rPr lang="en-US" sz="1800" kern="1200" dirty="0" err="1">
                <a:solidFill>
                  <a:schemeClr val="tx1"/>
                </a:solidFill>
                <a:effectLst/>
                <a:latin typeface="+mn-lt"/>
                <a:ea typeface="+mn-ea"/>
                <a:cs typeface="+mn-cs"/>
              </a:rPr>
              <a:t>Dilaudid</a:t>
            </a:r>
            <a:r>
              <a:rPr lang="en-US" sz="1800" kern="1200" dirty="0">
                <a:solidFill>
                  <a:schemeClr val="tx1"/>
                </a:solidFill>
                <a:effectLst/>
                <a:latin typeface="+mn-lt"/>
                <a:ea typeface="+mn-ea"/>
                <a:cs typeface="+mn-cs"/>
              </a:rPr>
              <a:t>—a pain medication that was “four times stronger than morphine and way stronger than fentanyl.” </a:t>
            </a:r>
            <a:r>
              <a:rPr lang="en-US" sz="1800" kern="1200" dirty="0" err="1">
                <a:solidFill>
                  <a:schemeClr val="tx1"/>
                </a:solidFill>
                <a:effectLst/>
                <a:latin typeface="+mn-lt"/>
                <a:ea typeface="+mn-ea"/>
                <a:cs typeface="+mn-cs"/>
              </a:rPr>
              <a:t>Dilaudid</a:t>
            </a:r>
            <a:r>
              <a:rPr lang="en-US" sz="1800" kern="1200" dirty="0">
                <a:solidFill>
                  <a:schemeClr val="tx1"/>
                </a:solidFill>
                <a:effectLst/>
                <a:latin typeface="+mn-lt"/>
                <a:ea typeface="+mn-ea"/>
                <a:cs typeface="+mn-cs"/>
              </a:rPr>
              <a:t> is the “strongest” of the opiates; its side effects include dizziness, slower reaction time, confusion, and impaired memory and decision-making. The defendant testified briefly and stated he had no memory of speaking with detectives.</a:t>
            </a:r>
          </a:p>
          <a:p>
            <a:endParaRPr lang="en-US" sz="1800" dirty="0"/>
          </a:p>
        </p:txBody>
      </p:sp>
      <p:sp>
        <p:nvSpPr>
          <p:cNvPr id="4" name="Slide Number Placeholder 3"/>
          <p:cNvSpPr>
            <a:spLocks noGrp="1"/>
          </p:cNvSpPr>
          <p:nvPr>
            <p:ph type="sldNum" sz="quarter" idx="5"/>
          </p:nvPr>
        </p:nvSpPr>
        <p:spPr/>
        <p:txBody>
          <a:bodyPr/>
          <a:lstStyle/>
          <a:p>
            <a:fld id="{7A65536E-680E-9947-8BD9-C310D075C644}" type="slidenum">
              <a:rPr lang="en-US" smtClean="0"/>
              <a:t>7</a:t>
            </a:fld>
            <a:endParaRPr lang="en-US"/>
          </a:p>
        </p:txBody>
      </p:sp>
    </p:spTree>
    <p:extLst>
      <p:ext uri="{BB962C8B-B14F-4D97-AF65-F5344CB8AC3E}">
        <p14:creationId xmlns:p14="http://schemas.microsoft.com/office/powerpoint/2010/main" val="3042113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This is a great case to check out if you have a voluntariness issue in a hospital - the Court identified a non-exhaustive list of factors that contribute towards the analysis of whether the defendant is in custody while being treated at a hospital. </a:t>
            </a:r>
            <a:endParaRPr lang="en-US" sz="1800" i="1" u="sng" kern="1200" dirty="0">
              <a:solidFill>
                <a:schemeClr val="tx1"/>
              </a:solidFill>
              <a:effectLst/>
              <a:latin typeface="+mn-lt"/>
              <a:ea typeface="+mn-ea"/>
              <a:cs typeface="+mn-cs"/>
            </a:endParaRPr>
          </a:p>
          <a:p>
            <a:endParaRPr lang="en-US" sz="1800" i="1" u="sng" kern="1200" dirty="0">
              <a:solidFill>
                <a:schemeClr val="tx1"/>
              </a:solidFill>
              <a:effectLst/>
              <a:latin typeface="+mn-lt"/>
              <a:ea typeface="+mn-ea"/>
              <a:cs typeface="+mn-cs"/>
            </a:endParaRPr>
          </a:p>
          <a:p>
            <a:r>
              <a:rPr lang="en-US" sz="1800" i="1" u="sng" kern="1200" dirty="0">
                <a:solidFill>
                  <a:schemeClr val="tx1"/>
                </a:solidFill>
                <a:effectLst/>
                <a:latin typeface="+mn-lt"/>
                <a:ea typeface="+mn-ea"/>
                <a:cs typeface="+mn-cs"/>
              </a:rPr>
              <a:t>Brunk v. Commonwealth</a:t>
            </a:r>
            <a:r>
              <a:rPr lang="en-US" sz="1800" kern="1200" dirty="0">
                <a:solidFill>
                  <a:schemeClr val="tx1"/>
                </a:solidFill>
                <a:effectLst/>
                <a:latin typeface="+mn-lt"/>
                <a:ea typeface="+mn-ea"/>
                <a:cs typeface="+mn-cs"/>
              </a:rPr>
              <a:t>, September 9, 2025 (</a:t>
            </a:r>
            <a:r>
              <a:rPr lang="en-US" sz="1800" kern="1200" dirty="0" err="1">
                <a:solidFill>
                  <a:schemeClr val="tx1"/>
                </a:solidFill>
                <a:effectLst/>
                <a:latin typeface="+mn-lt"/>
                <a:ea typeface="+mn-ea"/>
                <a:cs typeface="+mn-cs"/>
              </a:rPr>
              <a:t>unp</a:t>
            </a:r>
            <a:r>
              <a:rPr lang="en-US" sz="1800" kern="1200" dirty="0">
                <a:solidFill>
                  <a:schemeClr val="tx1"/>
                </a:solidFill>
                <a:effectLst/>
                <a:latin typeface="+mn-lt"/>
                <a:ea typeface="+mn-ea"/>
                <a:cs typeface="+mn-cs"/>
              </a:rPr>
              <a:t>) </a:t>
            </a:r>
          </a:p>
          <a:p>
            <a:r>
              <a:rPr lang="en-US" sz="1800" kern="1200" dirty="0">
                <a:solidFill>
                  <a:schemeClr val="tx1"/>
                </a:solidFill>
                <a:effectLst/>
                <a:latin typeface="+mn-lt"/>
                <a:ea typeface="+mn-ea"/>
                <a:cs typeface="+mn-cs"/>
              </a:rPr>
              <a:t>Defendant had head injury – challenged voluntariness of statement. The Court of Appeals found that the totality of the circumstances supported the trial court’s finding that the defendant’s statements were voluntary. The trial court observed the defendant’s demeanor on the video and accepted the officer’s testimony regarding the appropriateness of the defendant’s questions and his eagerness to tell his story. The trial court also noted that the defendant was not even asked a question before launching into his statement to police. As such, the Court of Appeals agreed that there was no evidence of police coercion in the case – “coercive police activity is a necessary predicate to the finding that a confession is not ‘voluntary’</a:t>
            </a:r>
            <a:r>
              <a:rPr lang="en-US" sz="1800" dirty="0">
                <a:effectLst/>
              </a:rPr>
              <a:t> “</a:t>
            </a:r>
            <a:endParaRPr lang="en-US" sz="1800" kern="1200" dirty="0">
              <a:solidFill>
                <a:schemeClr val="tx1"/>
              </a:solidFill>
              <a:effectLst/>
              <a:latin typeface="+mn-lt"/>
              <a:ea typeface="+mn-ea"/>
              <a:cs typeface="+mn-cs"/>
            </a:endParaRPr>
          </a:p>
          <a:p>
            <a:endParaRPr lang="en-US" sz="1800" dirty="0"/>
          </a:p>
        </p:txBody>
      </p:sp>
      <p:sp>
        <p:nvSpPr>
          <p:cNvPr id="4" name="Slide Number Placeholder 3"/>
          <p:cNvSpPr>
            <a:spLocks noGrp="1"/>
          </p:cNvSpPr>
          <p:nvPr>
            <p:ph type="sldNum" sz="quarter" idx="5"/>
          </p:nvPr>
        </p:nvSpPr>
        <p:spPr/>
        <p:txBody>
          <a:bodyPr/>
          <a:lstStyle/>
          <a:p>
            <a:fld id="{7A65536E-680E-9947-8BD9-C310D075C644}" type="slidenum">
              <a:rPr lang="en-US" smtClean="0"/>
              <a:t>8</a:t>
            </a:fld>
            <a:endParaRPr lang="en-US"/>
          </a:p>
        </p:txBody>
      </p:sp>
    </p:spTree>
    <p:extLst>
      <p:ext uri="{BB962C8B-B14F-4D97-AF65-F5344CB8AC3E}">
        <p14:creationId xmlns:p14="http://schemas.microsoft.com/office/powerpoint/2010/main" val="785909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5A33D-5B7E-7CE2-17B6-3B9E3D79AF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A4B9CD-5349-F3BE-EEC9-084608D123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4D141F-F738-FE25-5A61-A934F809DBD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46DFB08-E956-F7D3-0891-2F0501C2053A}"/>
              </a:ext>
            </a:extLst>
          </p:cNvPr>
          <p:cNvSpPr>
            <a:spLocks noGrp="1"/>
          </p:cNvSpPr>
          <p:nvPr>
            <p:ph type="sldNum" sz="quarter" idx="10"/>
          </p:nvPr>
        </p:nvSpPr>
        <p:spPr/>
        <p:txBody>
          <a:bodyPr/>
          <a:lstStyle/>
          <a:p>
            <a:fld id="{7A65536E-680E-9947-8BD9-C310D075C644}" type="slidenum">
              <a:rPr lang="en-US" smtClean="0"/>
              <a:t>19</a:t>
            </a:fld>
            <a:endParaRPr lang="en-US"/>
          </a:p>
        </p:txBody>
      </p:sp>
    </p:spTree>
    <p:extLst>
      <p:ext uri="{BB962C8B-B14F-4D97-AF65-F5344CB8AC3E}">
        <p14:creationId xmlns:p14="http://schemas.microsoft.com/office/powerpoint/2010/main" val="34094238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6/1/26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6/1/26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6/1/26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6/1/26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720" y="1299605"/>
            <a:ext cx="7575468" cy="2087059"/>
          </a:xfrm>
        </p:spPr>
        <p:txBody>
          <a:bodyPr/>
          <a:lstStyle/>
          <a:p>
            <a:br>
              <a:rPr lang="en-US" dirty="0"/>
            </a:br>
            <a:r>
              <a:rPr lang="en-US" u="sng" dirty="0"/>
              <a:t>2026 Law Enforcement Legal Update</a:t>
            </a:r>
          </a:p>
        </p:txBody>
      </p:sp>
      <p:sp>
        <p:nvSpPr>
          <p:cNvPr id="7" name="Subtitle 6">
            <a:extLst>
              <a:ext uri="{FF2B5EF4-FFF2-40B4-BE49-F238E27FC236}">
                <a16:creationId xmlns:a16="http://schemas.microsoft.com/office/drawing/2014/main" id="{FCFA1858-03E2-2546-B3B5-891EF1F12AAA}"/>
              </a:ext>
            </a:extLst>
          </p:cNvPr>
          <p:cNvSpPr>
            <a:spLocks noGrp="1"/>
          </p:cNvSpPr>
          <p:nvPr>
            <p:ph type="subTitle" idx="1"/>
          </p:nvPr>
        </p:nvSpPr>
        <p:spPr>
          <a:xfrm>
            <a:off x="2308266" y="3670123"/>
            <a:ext cx="7381834" cy="1671312"/>
          </a:xfrm>
        </p:spPr>
        <p:txBody>
          <a:bodyPr>
            <a:noAutofit/>
          </a:bodyPr>
          <a:lstStyle/>
          <a:p>
            <a:pPr>
              <a:spcBef>
                <a:spcPts val="300"/>
              </a:spcBef>
              <a:spcAft>
                <a:spcPts val="300"/>
              </a:spcAft>
            </a:pPr>
            <a:r>
              <a:rPr lang="en-US" sz="3000" dirty="0"/>
              <a:t>Jason Kowalski</a:t>
            </a:r>
          </a:p>
          <a:p>
            <a:pPr>
              <a:spcBef>
                <a:spcPts val="300"/>
              </a:spcBef>
              <a:spcAft>
                <a:spcPts val="300"/>
              </a:spcAft>
            </a:pPr>
            <a:r>
              <a:rPr lang="en-US" sz="3000" dirty="0"/>
              <a:t>Staff Attorney</a:t>
            </a:r>
          </a:p>
          <a:p>
            <a:pPr>
              <a:spcBef>
                <a:spcPts val="300"/>
              </a:spcBef>
              <a:spcAft>
                <a:spcPts val="300"/>
              </a:spcAft>
            </a:pPr>
            <a:r>
              <a:rPr lang="en-US" sz="3000" dirty="0"/>
              <a:t>CASC</a:t>
            </a:r>
          </a:p>
        </p:txBody>
      </p:sp>
    </p:spTree>
    <p:extLst>
      <p:ext uri="{BB962C8B-B14F-4D97-AF65-F5344CB8AC3E}">
        <p14:creationId xmlns:p14="http://schemas.microsoft.com/office/powerpoint/2010/main" val="17180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C5169-604B-768E-DC4E-E26F0E84F731}"/>
              </a:ext>
            </a:extLst>
          </p:cNvPr>
          <p:cNvSpPr>
            <a:spLocks noGrp="1"/>
          </p:cNvSpPr>
          <p:nvPr>
            <p:ph type="title"/>
          </p:nvPr>
        </p:nvSpPr>
        <p:spPr/>
        <p:txBody>
          <a:bodyPr/>
          <a:lstStyle/>
          <a:p>
            <a:r>
              <a:rPr lang="en-US" dirty="0"/>
              <a:t>Miranda-Invocation</a:t>
            </a:r>
          </a:p>
        </p:txBody>
      </p:sp>
      <p:sp>
        <p:nvSpPr>
          <p:cNvPr id="3" name="Text Placeholder 2">
            <a:extLst>
              <a:ext uri="{FF2B5EF4-FFF2-40B4-BE49-F238E27FC236}">
                <a16:creationId xmlns:a16="http://schemas.microsoft.com/office/drawing/2014/main" id="{3CCD8440-C3D0-37D3-29F1-85621CDDD3C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720854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BD1FE-1373-B0C6-5441-389FF8BE2F6D}"/>
              </a:ext>
            </a:extLst>
          </p:cNvPr>
          <p:cNvSpPr>
            <a:spLocks noGrp="1"/>
          </p:cNvSpPr>
          <p:nvPr>
            <p:ph type="title"/>
          </p:nvPr>
        </p:nvSpPr>
        <p:spPr/>
        <p:txBody>
          <a:bodyPr>
            <a:normAutofit/>
          </a:bodyPr>
          <a:lstStyle/>
          <a:p>
            <a:r>
              <a:rPr lang="en-US" i="1" dirty="0"/>
              <a:t>Hughes v. Commonwealth</a:t>
            </a:r>
            <a:r>
              <a:rPr lang="en-US" dirty="0"/>
              <a:t>, (Pub)</a:t>
            </a:r>
          </a:p>
        </p:txBody>
      </p:sp>
      <p:sp>
        <p:nvSpPr>
          <p:cNvPr id="3" name="Content Placeholder 2">
            <a:extLst>
              <a:ext uri="{FF2B5EF4-FFF2-40B4-BE49-F238E27FC236}">
                <a16:creationId xmlns:a16="http://schemas.microsoft.com/office/drawing/2014/main" id="{F886BB77-DA8B-D1E6-9C3D-2E11B4C79D7C}"/>
              </a:ext>
            </a:extLst>
          </p:cNvPr>
          <p:cNvSpPr>
            <a:spLocks noGrp="1"/>
          </p:cNvSpPr>
          <p:nvPr>
            <p:ph idx="1"/>
          </p:nvPr>
        </p:nvSpPr>
        <p:spPr/>
        <p:txBody>
          <a:bodyPr/>
          <a:lstStyle/>
          <a:p>
            <a:r>
              <a:rPr lang="en-US" dirty="0"/>
              <a:t>Defendant used flashing red and blue lights to initiate a “traffic stop” of a young woman after she left work late at night.</a:t>
            </a:r>
          </a:p>
          <a:p>
            <a:r>
              <a:rPr lang="en-US" dirty="0"/>
              <a:t>The woman, believing the police were behind her in an unmarked vehicle, pulled over.</a:t>
            </a:r>
          </a:p>
          <a:p>
            <a:r>
              <a:rPr lang="en-US" dirty="0"/>
              <a:t>The defendant exited his vehicle, approached her driver’s window, told her he “just wanted to see if it would work” and gave her a hug which she allowed out of extreme fear.</a:t>
            </a:r>
          </a:p>
        </p:txBody>
      </p:sp>
    </p:spTree>
    <p:extLst>
      <p:ext uri="{BB962C8B-B14F-4D97-AF65-F5344CB8AC3E}">
        <p14:creationId xmlns:p14="http://schemas.microsoft.com/office/powerpoint/2010/main" val="135412221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726AF-8A43-8EF7-5809-BDECFD1DE72B}"/>
              </a:ext>
            </a:extLst>
          </p:cNvPr>
          <p:cNvSpPr>
            <a:spLocks noGrp="1"/>
          </p:cNvSpPr>
          <p:nvPr>
            <p:ph type="title"/>
          </p:nvPr>
        </p:nvSpPr>
        <p:spPr/>
        <p:txBody>
          <a:bodyPr/>
          <a:lstStyle/>
          <a:p>
            <a:r>
              <a:rPr lang="en-US" dirty="0"/>
              <a:t>Court Holding</a:t>
            </a:r>
          </a:p>
        </p:txBody>
      </p:sp>
      <p:sp>
        <p:nvSpPr>
          <p:cNvPr id="3" name="Content Placeholder 2">
            <a:extLst>
              <a:ext uri="{FF2B5EF4-FFF2-40B4-BE49-F238E27FC236}">
                <a16:creationId xmlns:a16="http://schemas.microsoft.com/office/drawing/2014/main" id="{E42BF1EF-9016-2594-FE1C-D4814CE9A352}"/>
              </a:ext>
            </a:extLst>
          </p:cNvPr>
          <p:cNvSpPr>
            <a:spLocks noGrp="1"/>
          </p:cNvSpPr>
          <p:nvPr>
            <p:ph idx="1"/>
          </p:nvPr>
        </p:nvSpPr>
        <p:spPr/>
        <p:txBody>
          <a:bodyPr>
            <a:normAutofit/>
          </a:bodyPr>
          <a:lstStyle/>
          <a:p>
            <a:r>
              <a:rPr lang="en-US" dirty="0"/>
              <a:t>The Court of Appeals first defined what §18.2-174 means when it refers to the “privileges” of a police officer as the code criminalizes exercising a “function[], power[], </a:t>
            </a:r>
            <a:r>
              <a:rPr lang="en-US" dirty="0" err="1"/>
              <a:t>dut</a:t>
            </a:r>
            <a:r>
              <a:rPr lang="en-US" dirty="0"/>
              <a:t>[y] and privilege[]” incident to the office of law enforcement. </a:t>
            </a:r>
          </a:p>
          <a:p>
            <a:r>
              <a:rPr lang="en-US" dirty="0"/>
              <a:t>The Court of Appeals explained, in looking to the clause as a whole, the phrase “assume[s] or exercise[s] . . . some of the functions, powers, duties, or privileges incident or belonging to the office” has been interpreted to simply mean that the defendant “takes upon himself to act as [an officer].” </a:t>
            </a:r>
          </a:p>
        </p:txBody>
      </p:sp>
    </p:spTree>
    <p:extLst>
      <p:ext uri="{BB962C8B-B14F-4D97-AF65-F5344CB8AC3E}">
        <p14:creationId xmlns:p14="http://schemas.microsoft.com/office/powerpoint/2010/main" val="241445884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D55EF-E018-D786-4C66-1F4CBF15A38B}"/>
              </a:ext>
            </a:extLst>
          </p:cNvPr>
          <p:cNvSpPr>
            <a:spLocks noGrp="1"/>
          </p:cNvSpPr>
          <p:nvPr>
            <p:ph type="title"/>
          </p:nvPr>
        </p:nvSpPr>
        <p:spPr/>
        <p:txBody>
          <a:bodyPr/>
          <a:lstStyle/>
          <a:p>
            <a:r>
              <a:rPr lang="en-US" dirty="0"/>
              <a:t>Court Holding Continued</a:t>
            </a:r>
          </a:p>
        </p:txBody>
      </p:sp>
      <p:sp>
        <p:nvSpPr>
          <p:cNvPr id="3" name="Content Placeholder 2">
            <a:extLst>
              <a:ext uri="{FF2B5EF4-FFF2-40B4-BE49-F238E27FC236}">
                <a16:creationId xmlns:a16="http://schemas.microsoft.com/office/drawing/2014/main" id="{6270B95B-2A8E-BF04-9CE1-2524FE7979A0}"/>
              </a:ext>
            </a:extLst>
          </p:cNvPr>
          <p:cNvSpPr>
            <a:spLocks noGrp="1"/>
          </p:cNvSpPr>
          <p:nvPr>
            <p:ph idx="1"/>
          </p:nvPr>
        </p:nvSpPr>
        <p:spPr/>
        <p:txBody>
          <a:bodyPr>
            <a:normAutofit fontScale="92500" lnSpcReduction="10000"/>
          </a:bodyPr>
          <a:lstStyle/>
          <a:p>
            <a:r>
              <a:rPr lang="en-US" dirty="0"/>
              <a:t>The Court of Appeals then agreed with the Commonwealth that the defendant violated the privilege cause by activating the red and blue lights equipped on his vehicle. Specifically, the Commonwealth pointed to Code § 46.2-1022, which provides that “flashing, blinking, or alternating blue, blue and red, blue and white, or red, white, and blue combination warning lights” may be equipped on vehicles operated by “law-enforcement,” </a:t>
            </a:r>
          </a:p>
          <a:p>
            <a:r>
              <a:rPr lang="en-US" dirty="0"/>
              <a:t>The Court of Appeals also explained that it was irrelevant whether or not the privilege exclusively applied to law enforcement officers, instead the relevant inquiry is instead whether the privilege is something “created and conferred by law” to the office of law enforcement.</a:t>
            </a:r>
          </a:p>
        </p:txBody>
      </p:sp>
    </p:spTree>
    <p:extLst>
      <p:ext uri="{BB962C8B-B14F-4D97-AF65-F5344CB8AC3E}">
        <p14:creationId xmlns:p14="http://schemas.microsoft.com/office/powerpoint/2010/main" val="249258401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A05C1-1ACC-F8D1-8B3D-0B90F00CBAE0}"/>
              </a:ext>
            </a:extLst>
          </p:cNvPr>
          <p:cNvSpPr>
            <a:spLocks noGrp="1"/>
          </p:cNvSpPr>
          <p:nvPr>
            <p:ph type="title"/>
          </p:nvPr>
        </p:nvSpPr>
        <p:spPr/>
        <p:txBody>
          <a:bodyPr/>
          <a:lstStyle/>
          <a:p>
            <a:r>
              <a:rPr lang="en-US" dirty="0"/>
              <a:t>Trespass- </a:t>
            </a:r>
            <a:r>
              <a:rPr lang="en-US" i="1" dirty="0"/>
              <a:t>Stusalitus v. Commonwealth</a:t>
            </a:r>
            <a:r>
              <a:rPr lang="en-US" dirty="0"/>
              <a:t>, (</a:t>
            </a:r>
            <a:r>
              <a:rPr lang="en-US" dirty="0" err="1"/>
              <a:t>upb</a:t>
            </a:r>
            <a:r>
              <a:rPr lang="en-US" dirty="0"/>
              <a:t>.)</a:t>
            </a:r>
            <a:endParaRPr lang="en-US" i="1" dirty="0"/>
          </a:p>
        </p:txBody>
      </p:sp>
      <p:sp>
        <p:nvSpPr>
          <p:cNvPr id="3" name="Content Placeholder 2">
            <a:extLst>
              <a:ext uri="{FF2B5EF4-FFF2-40B4-BE49-F238E27FC236}">
                <a16:creationId xmlns:a16="http://schemas.microsoft.com/office/drawing/2014/main" id="{2A9C96C4-C023-0466-D59F-EFCA215643DA}"/>
              </a:ext>
            </a:extLst>
          </p:cNvPr>
          <p:cNvSpPr>
            <a:spLocks noGrp="1"/>
          </p:cNvSpPr>
          <p:nvPr>
            <p:ph idx="1"/>
          </p:nvPr>
        </p:nvSpPr>
        <p:spPr/>
        <p:txBody>
          <a:bodyPr>
            <a:normAutofit/>
          </a:bodyPr>
          <a:lstStyle/>
          <a:p>
            <a:r>
              <a:rPr lang="en-US" b="1" dirty="0"/>
              <a:t> </a:t>
            </a:r>
            <a:r>
              <a:rPr lang="en-US" dirty="0"/>
              <a:t>The defendant applied for permission to bring his phone into the Virginia Beach courthouse where phone are not ordinarily permitted. He had not received a response to his request and returned to the courthouse a few weeks later; he did not have an active case in the courthouse that day. </a:t>
            </a:r>
          </a:p>
          <a:p>
            <a:r>
              <a:rPr lang="en-US" dirty="0"/>
              <a:t>The defendant attempted to pass through security with his phone and a camera pen through security. Deputies stopped the defendant and informed him that he could not bring the items with him and told him that he could lock them in a locker or his vehicle. </a:t>
            </a:r>
          </a:p>
        </p:txBody>
      </p:sp>
    </p:spTree>
    <p:extLst>
      <p:ext uri="{BB962C8B-B14F-4D97-AF65-F5344CB8AC3E}">
        <p14:creationId xmlns:p14="http://schemas.microsoft.com/office/powerpoint/2010/main" val="197960984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23BFA-8079-A589-71AA-9B635291E718}"/>
              </a:ext>
            </a:extLst>
          </p:cNvPr>
          <p:cNvSpPr>
            <a:spLocks noGrp="1"/>
          </p:cNvSpPr>
          <p:nvPr>
            <p:ph type="title"/>
          </p:nvPr>
        </p:nvSpPr>
        <p:spPr/>
        <p:txBody>
          <a:bodyPr/>
          <a:lstStyle/>
          <a:p>
            <a:r>
              <a:rPr lang="en-US" dirty="0"/>
              <a:t>Continued</a:t>
            </a:r>
          </a:p>
        </p:txBody>
      </p:sp>
      <p:sp>
        <p:nvSpPr>
          <p:cNvPr id="3" name="Content Placeholder 2">
            <a:extLst>
              <a:ext uri="{FF2B5EF4-FFF2-40B4-BE49-F238E27FC236}">
                <a16:creationId xmlns:a16="http://schemas.microsoft.com/office/drawing/2014/main" id="{9EDAB6DD-9093-7D8E-68C9-08ECB08BF6E0}"/>
              </a:ext>
            </a:extLst>
          </p:cNvPr>
          <p:cNvSpPr>
            <a:spLocks noGrp="1"/>
          </p:cNvSpPr>
          <p:nvPr>
            <p:ph idx="1"/>
          </p:nvPr>
        </p:nvSpPr>
        <p:spPr/>
        <p:txBody>
          <a:bodyPr>
            <a:normAutofit fontScale="92500" lnSpcReduction="10000"/>
          </a:bodyPr>
          <a:lstStyle/>
          <a:p>
            <a:r>
              <a:rPr lang="en-US" dirty="0"/>
              <a:t>The defendant then argued with the deputies about that policy for over ten minutes. In that argument, the deputies calmly informed him of the policy, his options to secure the items and indicated that if he did not comply, he would be required to leave. One deputy even offered him a quarter to use a locker to secure the phone. </a:t>
            </a:r>
          </a:p>
          <a:p>
            <a:r>
              <a:rPr lang="en-US" dirty="0"/>
              <a:t>The defendant continued to refuse to secure his items and he also refused to leave. His obstinance resulted in his arrest for trespassing. </a:t>
            </a:r>
          </a:p>
          <a:p>
            <a:r>
              <a:rPr lang="en-US" dirty="0"/>
              <a:t>The defendant argued at trial that he had a bona fide claim of right to be present at the courthouse and that the deputies failed to provide him with a reasonable opportunity to leave.</a:t>
            </a:r>
          </a:p>
          <a:p>
            <a:endParaRPr lang="en-US" dirty="0"/>
          </a:p>
        </p:txBody>
      </p:sp>
    </p:spTree>
    <p:extLst>
      <p:ext uri="{BB962C8B-B14F-4D97-AF65-F5344CB8AC3E}">
        <p14:creationId xmlns:p14="http://schemas.microsoft.com/office/powerpoint/2010/main" val="81723812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7E501-95B9-DCFB-8ED3-04BCD94DC3C9}"/>
              </a:ext>
            </a:extLst>
          </p:cNvPr>
          <p:cNvSpPr>
            <a:spLocks noGrp="1"/>
          </p:cNvSpPr>
          <p:nvPr>
            <p:ph type="title"/>
          </p:nvPr>
        </p:nvSpPr>
        <p:spPr/>
        <p:txBody>
          <a:bodyPr/>
          <a:lstStyle/>
          <a:p>
            <a:r>
              <a:rPr lang="en-US" dirty="0"/>
              <a:t>Court Holding</a:t>
            </a:r>
          </a:p>
        </p:txBody>
      </p:sp>
      <p:sp>
        <p:nvSpPr>
          <p:cNvPr id="3" name="Content Placeholder 2">
            <a:extLst>
              <a:ext uri="{FF2B5EF4-FFF2-40B4-BE49-F238E27FC236}">
                <a16:creationId xmlns:a16="http://schemas.microsoft.com/office/drawing/2014/main" id="{DA1C7BF3-8A71-38C3-4903-1E93777FBFC9}"/>
              </a:ext>
            </a:extLst>
          </p:cNvPr>
          <p:cNvSpPr>
            <a:spLocks noGrp="1"/>
          </p:cNvSpPr>
          <p:nvPr>
            <p:ph idx="1"/>
          </p:nvPr>
        </p:nvSpPr>
        <p:spPr/>
        <p:txBody>
          <a:bodyPr/>
          <a:lstStyle/>
          <a:p>
            <a:r>
              <a:rPr lang="en-US" dirty="0"/>
              <a:t>The Court of Appeals held that, even if the defendant’s belief he had the right to remain in the courthouse due to it being open to the public was sincere, he failed to prove he had a bona fide claim of right to remain on the premises because he did not present prima </a:t>
            </a:r>
            <a:r>
              <a:rPr lang="en-US" dirty="0" err="1"/>
              <a:t>fascie</a:t>
            </a:r>
            <a:r>
              <a:rPr lang="en-US" dirty="0"/>
              <a:t> evidence that supported his legal authorization to be present. </a:t>
            </a:r>
          </a:p>
          <a:p>
            <a:r>
              <a:rPr lang="en-US" dirty="0"/>
              <a:t>Instead, the defendant deliberately defied the lawful policy of the courthouse regarding cell phones and did not leave when given a </a:t>
            </a:r>
            <a:r>
              <a:rPr lang="en-US"/>
              <a:t>reasonable opportunity to do so.</a:t>
            </a:r>
          </a:p>
        </p:txBody>
      </p:sp>
    </p:spTree>
    <p:extLst>
      <p:ext uri="{BB962C8B-B14F-4D97-AF65-F5344CB8AC3E}">
        <p14:creationId xmlns:p14="http://schemas.microsoft.com/office/powerpoint/2010/main" val="336980668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4294967295"/>
          </p:nvPr>
        </p:nvSpPr>
        <p:spPr>
          <a:xfrm>
            <a:off x="992098" y="906610"/>
            <a:ext cx="5980202" cy="5044779"/>
          </a:xfrm>
        </p:spPr>
        <p:txBody>
          <a:bodyPr>
            <a:normAutofit/>
          </a:bodyPr>
          <a:lstStyle/>
          <a:p>
            <a:pPr marL="0" indent="0">
              <a:buNone/>
            </a:pPr>
            <a:r>
              <a:rPr lang="en-US" sz="3400" b="1" u="sng" dirty="0"/>
              <a:t>Jason Kowalski</a:t>
            </a:r>
            <a:endParaRPr lang="en-US" sz="3400" dirty="0"/>
          </a:p>
          <a:p>
            <a:pPr marL="0" indent="0">
              <a:buNone/>
            </a:pPr>
            <a:r>
              <a:rPr lang="en-US" sz="3400" dirty="0"/>
              <a:t>Commonwealth’s Attorneys’ Services Council</a:t>
            </a:r>
          </a:p>
          <a:p>
            <a:pPr marL="0" indent="0">
              <a:buNone/>
            </a:pPr>
            <a:r>
              <a:rPr lang="en-US" sz="3400" dirty="0"/>
              <a:t>Staff Attorney</a:t>
            </a:r>
          </a:p>
          <a:p>
            <a:pPr marL="0" indent="0">
              <a:buNone/>
            </a:pPr>
            <a:r>
              <a:rPr lang="en-US" sz="3400" dirty="0"/>
              <a:t>P. O. Box 3549</a:t>
            </a:r>
          </a:p>
          <a:p>
            <a:pPr marL="0" indent="0">
              <a:buNone/>
            </a:pPr>
            <a:r>
              <a:rPr lang="en-US" sz="3400" dirty="0"/>
              <a:t>Williamsburg, Virginia 23187</a:t>
            </a:r>
          </a:p>
          <a:p>
            <a:pPr marL="0" indent="0">
              <a:buNone/>
            </a:pPr>
            <a:r>
              <a:rPr lang="en-US" sz="3400" u="sng" dirty="0">
                <a:solidFill>
                  <a:srgbClr val="0070C0"/>
                </a:solidFill>
              </a:rPr>
              <a:t>jkowalski@wm.edu</a:t>
            </a:r>
            <a:endParaRPr lang="en-US" sz="3400" dirty="0">
              <a:solidFill>
                <a:srgbClr val="0070C0"/>
              </a:solidFill>
            </a:endParaRPr>
          </a:p>
          <a:p>
            <a:pPr marL="0" indent="0">
              <a:buNone/>
            </a:pPr>
            <a:endParaRPr lang="en-US" sz="3400" dirty="0"/>
          </a:p>
        </p:txBody>
      </p:sp>
      <p:pic>
        <p:nvPicPr>
          <p:cNvPr id="3" name="Picture 2">
            <a:extLst>
              <a:ext uri="{FF2B5EF4-FFF2-40B4-BE49-F238E27FC236}">
                <a16:creationId xmlns:a16="http://schemas.microsoft.com/office/drawing/2014/main" id="{CB64F641-9A08-0B5C-0857-CCD51F037976}"/>
              </a:ext>
            </a:extLst>
          </p:cNvPr>
          <p:cNvPicPr>
            <a:picLocks noChangeAspect="1"/>
          </p:cNvPicPr>
          <p:nvPr/>
        </p:nvPicPr>
        <p:blipFill>
          <a:blip r:embed="rId3"/>
          <a:stretch>
            <a:fillRect/>
          </a:stretch>
        </p:blipFill>
        <p:spPr>
          <a:xfrm>
            <a:off x="6096000" y="689212"/>
            <a:ext cx="5321300" cy="5321300"/>
          </a:xfrm>
          <a:prstGeom prst="rect">
            <a:avLst/>
          </a:prstGeom>
        </p:spPr>
      </p:pic>
    </p:spTree>
    <p:extLst>
      <p:ext uri="{BB962C8B-B14F-4D97-AF65-F5344CB8AC3E}">
        <p14:creationId xmlns:p14="http://schemas.microsoft.com/office/powerpoint/2010/main" val="1248756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07BF5-969A-C871-B276-CB3D9DA03ED1}"/>
              </a:ext>
            </a:extLst>
          </p:cNvPr>
          <p:cNvSpPr>
            <a:spLocks noGrp="1"/>
          </p:cNvSpPr>
          <p:nvPr>
            <p:ph type="title"/>
          </p:nvPr>
        </p:nvSpPr>
        <p:spPr/>
        <p:txBody>
          <a:bodyPr/>
          <a:lstStyle/>
          <a:p>
            <a:r>
              <a:rPr lang="en-US" i="1" dirty="0"/>
              <a:t>Stout v. Commonwealth</a:t>
            </a:r>
            <a:r>
              <a:rPr lang="en-US" dirty="0"/>
              <a:t>, August 5, 2025 (pub)</a:t>
            </a:r>
            <a:endParaRPr lang="en-US" i="1" dirty="0"/>
          </a:p>
        </p:txBody>
      </p:sp>
      <p:sp>
        <p:nvSpPr>
          <p:cNvPr id="3" name="Content Placeholder 2">
            <a:extLst>
              <a:ext uri="{FF2B5EF4-FFF2-40B4-BE49-F238E27FC236}">
                <a16:creationId xmlns:a16="http://schemas.microsoft.com/office/drawing/2014/main" id="{A5A63C42-012D-2B29-027E-625947B6CFD5}"/>
              </a:ext>
            </a:extLst>
          </p:cNvPr>
          <p:cNvSpPr>
            <a:spLocks noGrp="1"/>
          </p:cNvSpPr>
          <p:nvPr>
            <p:ph idx="1"/>
          </p:nvPr>
        </p:nvSpPr>
        <p:spPr>
          <a:xfrm>
            <a:off x="1052945" y="2535382"/>
            <a:ext cx="9843652" cy="3340486"/>
          </a:xfrm>
        </p:spPr>
        <p:txBody>
          <a:bodyPr>
            <a:noAutofit/>
          </a:bodyPr>
          <a:lstStyle/>
          <a:p>
            <a:r>
              <a:rPr lang="en-US" dirty="0"/>
              <a:t>The defendant killed the victim by slicing his throat in the trailer in which he lived. The family subdued the defendant until police arrived.</a:t>
            </a:r>
          </a:p>
          <a:p>
            <a:r>
              <a:rPr lang="en-US" dirty="0"/>
              <a:t>After being read his </a:t>
            </a:r>
            <a:r>
              <a:rPr lang="en-US" i="1" dirty="0"/>
              <a:t>Miranda </a:t>
            </a:r>
            <a:r>
              <a:rPr lang="en-US" dirty="0"/>
              <a:t>Warnings, the defendant stated, “I </a:t>
            </a:r>
            <a:r>
              <a:rPr lang="en-US" dirty="0" err="1"/>
              <a:t>ain’t</a:t>
            </a:r>
            <a:r>
              <a:rPr lang="en-US" dirty="0"/>
              <a:t> got nothing to say.” </a:t>
            </a:r>
          </a:p>
          <a:p>
            <a:r>
              <a:rPr lang="en-US" dirty="0"/>
              <a:t>Later, the defendant stated, “take me to jail,” to which the officer responded, “you don’t want to talk to me and try to do nothing to fix this thing, at least tell your part?” </a:t>
            </a:r>
            <a:br>
              <a:rPr lang="en-US" dirty="0"/>
            </a:br>
            <a:r>
              <a:rPr lang="en-US" dirty="0"/>
              <a:t>The defendant responded, “Nah.” </a:t>
            </a:r>
          </a:p>
          <a:p>
            <a:r>
              <a:rPr lang="en-US" dirty="0"/>
              <a:t>The officer then left the room. </a:t>
            </a:r>
          </a:p>
        </p:txBody>
      </p:sp>
    </p:spTree>
    <p:extLst>
      <p:ext uri="{BB962C8B-B14F-4D97-AF65-F5344CB8AC3E}">
        <p14:creationId xmlns:p14="http://schemas.microsoft.com/office/powerpoint/2010/main" val="1036984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3E654-3CF2-C4F4-318C-71F3F786C574}"/>
              </a:ext>
            </a:extLst>
          </p:cNvPr>
          <p:cNvSpPr>
            <a:spLocks noGrp="1"/>
          </p:cNvSpPr>
          <p:nvPr>
            <p:ph type="title"/>
          </p:nvPr>
        </p:nvSpPr>
        <p:spPr/>
        <p:txBody>
          <a:bodyPr/>
          <a:lstStyle/>
          <a:p>
            <a:r>
              <a:rPr lang="en-US" i="1" dirty="0"/>
              <a:t>Stout v. Commonwealth</a:t>
            </a:r>
          </a:p>
        </p:txBody>
      </p:sp>
      <p:sp>
        <p:nvSpPr>
          <p:cNvPr id="3" name="Content Placeholder 2">
            <a:extLst>
              <a:ext uri="{FF2B5EF4-FFF2-40B4-BE49-F238E27FC236}">
                <a16:creationId xmlns:a16="http://schemas.microsoft.com/office/drawing/2014/main" id="{1F2DE280-9289-2120-6C03-3C1CE46380E3}"/>
              </a:ext>
            </a:extLst>
          </p:cNvPr>
          <p:cNvSpPr>
            <a:spLocks noGrp="1"/>
          </p:cNvSpPr>
          <p:nvPr>
            <p:ph idx="1"/>
          </p:nvPr>
        </p:nvSpPr>
        <p:spPr>
          <a:xfrm>
            <a:off x="706582" y="2424545"/>
            <a:ext cx="10190015" cy="3451323"/>
          </a:xfrm>
        </p:spPr>
        <p:txBody>
          <a:bodyPr>
            <a:noAutofit/>
          </a:bodyPr>
          <a:lstStyle/>
          <a:p>
            <a:r>
              <a:rPr lang="en-US" dirty="0"/>
              <a:t>The Detective believed he answered “I don’t know” because he mumbled the answer, but still left the room after this exchange.</a:t>
            </a:r>
          </a:p>
          <a:p>
            <a:r>
              <a:rPr lang="en-US" dirty="0"/>
              <a:t>Later, a different detective came in to swab the defendant’s hands. While doing so, he reiterated that the defendant did not have to say anything but asked what happened.</a:t>
            </a:r>
          </a:p>
          <a:p>
            <a:r>
              <a:rPr lang="en-US" dirty="0"/>
              <a:t>The defendant eventually stated that he was angry about what happened to him as a child and that “he was “called to do it” by “I guess God.” </a:t>
            </a:r>
          </a:p>
          <a:p>
            <a:r>
              <a:rPr lang="en-US" dirty="0"/>
              <a:t>The officer asked if the defendant reached around the victim to cut him and the defendant stated, “pretty much.”</a:t>
            </a:r>
          </a:p>
          <a:p>
            <a:endParaRPr lang="en-US" dirty="0"/>
          </a:p>
        </p:txBody>
      </p:sp>
    </p:spTree>
    <p:extLst>
      <p:ext uri="{BB962C8B-B14F-4D97-AF65-F5344CB8AC3E}">
        <p14:creationId xmlns:p14="http://schemas.microsoft.com/office/powerpoint/2010/main" val="1816769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744C8-D1B1-8B57-FFE6-BB1727F013A7}"/>
              </a:ext>
            </a:extLst>
          </p:cNvPr>
          <p:cNvSpPr>
            <a:spLocks noGrp="1"/>
          </p:cNvSpPr>
          <p:nvPr>
            <p:ph type="title"/>
          </p:nvPr>
        </p:nvSpPr>
        <p:spPr/>
        <p:txBody>
          <a:bodyPr/>
          <a:lstStyle/>
          <a:p>
            <a:r>
              <a:rPr lang="en-US" dirty="0"/>
              <a:t>Court’s Ruling</a:t>
            </a:r>
          </a:p>
        </p:txBody>
      </p:sp>
      <p:sp>
        <p:nvSpPr>
          <p:cNvPr id="3" name="Content Placeholder 2">
            <a:extLst>
              <a:ext uri="{FF2B5EF4-FFF2-40B4-BE49-F238E27FC236}">
                <a16:creationId xmlns:a16="http://schemas.microsoft.com/office/drawing/2014/main" id="{70095350-CF78-408C-DCB7-58A93C8CD091}"/>
              </a:ext>
            </a:extLst>
          </p:cNvPr>
          <p:cNvSpPr>
            <a:spLocks noGrp="1"/>
          </p:cNvSpPr>
          <p:nvPr>
            <p:ph idx="1"/>
          </p:nvPr>
        </p:nvSpPr>
        <p:spPr/>
        <p:txBody>
          <a:bodyPr>
            <a:normAutofit/>
          </a:bodyPr>
          <a:lstStyle/>
          <a:p>
            <a:r>
              <a:rPr lang="en-US" dirty="0"/>
              <a:t>“I </a:t>
            </a:r>
            <a:r>
              <a:rPr lang="en-US" dirty="0" err="1"/>
              <a:t>ain’t</a:t>
            </a:r>
            <a:r>
              <a:rPr lang="en-US" dirty="0"/>
              <a:t> got nothing to say” is not an automatic invocation of the right to silence and must be examined in its context. Here, the Court of Appeals found that the defendant’s statement, in context, meant he had nothing more to say on the subject and was not an invocation.</a:t>
            </a:r>
          </a:p>
          <a:p>
            <a:r>
              <a:rPr lang="en-US" dirty="0"/>
              <a:t>A request to go to jail is not an invocation of the right to silence. </a:t>
            </a:r>
          </a:p>
          <a:p>
            <a:r>
              <a:rPr lang="en-US" dirty="0"/>
              <a:t>Answering “nah” to the officer’s question “you don’t want to talk to me and try to do nothing to fix this thing, at least tell your part?” was ambiguous because it was mumbled, barely heard and the defendant continued to engage</a:t>
            </a:r>
          </a:p>
        </p:txBody>
      </p:sp>
    </p:spTree>
    <p:extLst>
      <p:ext uri="{BB962C8B-B14F-4D97-AF65-F5344CB8AC3E}">
        <p14:creationId xmlns:p14="http://schemas.microsoft.com/office/powerpoint/2010/main" val="1513585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17CDA-84AD-A980-5683-F3F450488961}"/>
              </a:ext>
            </a:extLst>
          </p:cNvPr>
          <p:cNvSpPr>
            <a:spLocks noGrp="1"/>
          </p:cNvSpPr>
          <p:nvPr>
            <p:ph type="title"/>
          </p:nvPr>
        </p:nvSpPr>
        <p:spPr/>
        <p:txBody>
          <a:bodyPr/>
          <a:lstStyle/>
          <a:p>
            <a:r>
              <a:rPr lang="en-US" dirty="0"/>
              <a:t>Miranda- Reinitiation</a:t>
            </a:r>
          </a:p>
        </p:txBody>
      </p:sp>
      <p:sp>
        <p:nvSpPr>
          <p:cNvPr id="3" name="Text Placeholder 2">
            <a:extLst>
              <a:ext uri="{FF2B5EF4-FFF2-40B4-BE49-F238E27FC236}">
                <a16:creationId xmlns:a16="http://schemas.microsoft.com/office/drawing/2014/main" id="{7562F706-D25F-A761-91AD-3738DEB6349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62332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DAACB-1105-00AE-2405-69A05EF95C19}"/>
              </a:ext>
            </a:extLst>
          </p:cNvPr>
          <p:cNvSpPr>
            <a:spLocks noGrp="1"/>
          </p:cNvSpPr>
          <p:nvPr>
            <p:ph type="title"/>
          </p:nvPr>
        </p:nvSpPr>
        <p:spPr/>
        <p:txBody>
          <a:bodyPr>
            <a:normAutofit fontScale="90000"/>
          </a:bodyPr>
          <a:lstStyle/>
          <a:p>
            <a:r>
              <a:rPr lang="en-US" i="1" dirty="0"/>
              <a:t>Commonwealth v. Gittens</a:t>
            </a:r>
            <a:r>
              <a:rPr lang="en-US" dirty="0"/>
              <a:t>, February 3, 2026 (</a:t>
            </a:r>
            <a:r>
              <a:rPr lang="en-US" dirty="0" err="1"/>
              <a:t>upb</a:t>
            </a:r>
            <a:r>
              <a:rPr lang="en-US" dirty="0"/>
              <a:t>.)</a:t>
            </a:r>
            <a:endParaRPr lang="en-US" i="1" dirty="0"/>
          </a:p>
        </p:txBody>
      </p:sp>
      <p:sp>
        <p:nvSpPr>
          <p:cNvPr id="3" name="Content Placeholder 2">
            <a:extLst>
              <a:ext uri="{FF2B5EF4-FFF2-40B4-BE49-F238E27FC236}">
                <a16:creationId xmlns:a16="http://schemas.microsoft.com/office/drawing/2014/main" id="{31B7D6C4-68B6-B603-1BB3-9F0811D04633}"/>
              </a:ext>
            </a:extLst>
          </p:cNvPr>
          <p:cNvSpPr>
            <a:spLocks noGrp="1"/>
          </p:cNvSpPr>
          <p:nvPr>
            <p:ph idx="1"/>
          </p:nvPr>
        </p:nvSpPr>
        <p:spPr/>
        <p:txBody>
          <a:bodyPr/>
          <a:lstStyle/>
          <a:p>
            <a:r>
              <a:rPr lang="en-US" dirty="0"/>
              <a:t>Chesterfield County detectives executed a search warrant at the defendant’s home after determining him to be a suspect in an ongoing narcotics investigation. </a:t>
            </a:r>
          </a:p>
          <a:p>
            <a:r>
              <a:rPr lang="en-US" dirty="0"/>
              <a:t>The officers detained the defendant as part of their investigation and placed the defendant into a patrol vehicle. </a:t>
            </a:r>
          </a:p>
          <a:p>
            <a:r>
              <a:rPr lang="en-US" dirty="0"/>
              <a:t>A detective read the defendant his </a:t>
            </a:r>
            <a:r>
              <a:rPr lang="en-US" i="1" dirty="0"/>
              <a:t>Miranda </a:t>
            </a:r>
            <a:r>
              <a:rPr lang="en-US" dirty="0"/>
              <a:t>Warnings and the defendant indicated he understood the warnings.</a:t>
            </a:r>
          </a:p>
        </p:txBody>
      </p:sp>
    </p:spTree>
    <p:extLst>
      <p:ext uri="{BB962C8B-B14F-4D97-AF65-F5344CB8AC3E}">
        <p14:creationId xmlns:p14="http://schemas.microsoft.com/office/powerpoint/2010/main" val="4208817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77521-52BD-D209-A8BA-614C9791536E}"/>
              </a:ext>
            </a:extLst>
          </p:cNvPr>
          <p:cNvSpPr>
            <a:spLocks noGrp="1"/>
          </p:cNvSpPr>
          <p:nvPr>
            <p:ph type="title"/>
          </p:nvPr>
        </p:nvSpPr>
        <p:spPr/>
        <p:txBody>
          <a:bodyPr/>
          <a:lstStyle/>
          <a:p>
            <a:r>
              <a:rPr lang="en-US" i="1" dirty="0"/>
              <a:t>Commonwealth v. Gittens</a:t>
            </a:r>
          </a:p>
        </p:txBody>
      </p:sp>
      <p:sp>
        <p:nvSpPr>
          <p:cNvPr id="3" name="Content Placeholder 2">
            <a:extLst>
              <a:ext uri="{FF2B5EF4-FFF2-40B4-BE49-F238E27FC236}">
                <a16:creationId xmlns:a16="http://schemas.microsoft.com/office/drawing/2014/main" id="{F9432A6B-5AC0-5F46-D946-8CD72117ACBC}"/>
              </a:ext>
            </a:extLst>
          </p:cNvPr>
          <p:cNvSpPr>
            <a:spLocks noGrp="1"/>
          </p:cNvSpPr>
          <p:nvPr>
            <p:ph idx="1"/>
          </p:nvPr>
        </p:nvSpPr>
        <p:spPr/>
        <p:txBody>
          <a:bodyPr>
            <a:normAutofit lnSpcReduction="10000"/>
          </a:bodyPr>
          <a:lstStyle/>
          <a:p>
            <a:r>
              <a:rPr lang="en-US" dirty="0"/>
              <a:t>The defendant repeatedly told the detective that he was willing to talk with him, but not while they were on scene as he feared his house was being watched.</a:t>
            </a:r>
          </a:p>
          <a:p>
            <a:r>
              <a:rPr lang="en-US" dirty="0"/>
              <a:t>The defendant requested the detective’s number and told the detective he would call him.</a:t>
            </a:r>
          </a:p>
          <a:p>
            <a:r>
              <a:rPr lang="en-US" dirty="0"/>
              <a:t>The detective asked him, after an hour and a half, “But you don’t want to talk right now?” </a:t>
            </a:r>
          </a:p>
          <a:p>
            <a:r>
              <a:rPr lang="en-US" dirty="0"/>
              <a:t>The defendant answered, “No. You get what I’m saying?”</a:t>
            </a:r>
          </a:p>
        </p:txBody>
      </p:sp>
    </p:spTree>
    <p:extLst>
      <p:ext uri="{BB962C8B-B14F-4D97-AF65-F5344CB8AC3E}">
        <p14:creationId xmlns:p14="http://schemas.microsoft.com/office/powerpoint/2010/main" val="3825903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45B29-5162-1A0B-3BB9-D8C83CFE13DC}"/>
              </a:ext>
            </a:extLst>
          </p:cNvPr>
          <p:cNvSpPr>
            <a:spLocks noGrp="1"/>
          </p:cNvSpPr>
          <p:nvPr>
            <p:ph type="title"/>
          </p:nvPr>
        </p:nvSpPr>
        <p:spPr/>
        <p:txBody>
          <a:bodyPr/>
          <a:lstStyle/>
          <a:p>
            <a:r>
              <a:rPr lang="en-US" i="1" dirty="0"/>
              <a:t>Commonwealth v. Gittens</a:t>
            </a:r>
          </a:p>
        </p:txBody>
      </p:sp>
      <p:sp>
        <p:nvSpPr>
          <p:cNvPr id="3" name="Content Placeholder 2">
            <a:extLst>
              <a:ext uri="{FF2B5EF4-FFF2-40B4-BE49-F238E27FC236}">
                <a16:creationId xmlns:a16="http://schemas.microsoft.com/office/drawing/2014/main" id="{92DADD6C-7B3E-0662-6AAC-0B8C6299F283}"/>
              </a:ext>
            </a:extLst>
          </p:cNvPr>
          <p:cNvSpPr>
            <a:spLocks noGrp="1"/>
          </p:cNvSpPr>
          <p:nvPr>
            <p:ph idx="1"/>
          </p:nvPr>
        </p:nvSpPr>
        <p:spPr>
          <a:xfrm>
            <a:off x="637309" y="2604654"/>
            <a:ext cx="10931236" cy="3657601"/>
          </a:xfrm>
        </p:spPr>
        <p:txBody>
          <a:bodyPr>
            <a:normAutofit lnSpcReduction="10000"/>
          </a:bodyPr>
          <a:lstStyle/>
          <a:p>
            <a:r>
              <a:rPr lang="en-US" dirty="0"/>
              <a:t>The detective left the vehicle after the defendant’s response.</a:t>
            </a:r>
          </a:p>
          <a:p>
            <a:r>
              <a:rPr lang="en-US" dirty="0"/>
              <a:t>However, almost immediately upon exiting the first detective exiting the vehicle, a second detective entered the vehicle.</a:t>
            </a:r>
          </a:p>
          <a:p>
            <a:r>
              <a:rPr lang="en-US" dirty="0"/>
              <a:t>Before the second detective spoke or asked a question, the defendant stated that he was willing to speak with detectives but that it was not the time to do so. </a:t>
            </a:r>
          </a:p>
          <a:p>
            <a:r>
              <a:rPr lang="en-US" dirty="0"/>
              <a:t>The second detective continued to talk with the defendant about the possibility of cooperating until the first detective returned to ask the defendant about a firearm found in the home. Neither detective re-advised the defendant of </a:t>
            </a:r>
            <a:r>
              <a:rPr lang="en-US" i="1" dirty="0"/>
              <a:t>Miranda</a:t>
            </a:r>
            <a:r>
              <a:rPr lang="en-US" dirty="0"/>
              <a:t>; the defendant made incriminating statements related to the firearm.</a:t>
            </a:r>
          </a:p>
          <a:p>
            <a:endParaRPr lang="en-US" dirty="0"/>
          </a:p>
        </p:txBody>
      </p:sp>
    </p:spTree>
    <p:extLst>
      <p:ext uri="{BB962C8B-B14F-4D97-AF65-F5344CB8AC3E}">
        <p14:creationId xmlns:p14="http://schemas.microsoft.com/office/powerpoint/2010/main" val="2577578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2DB2D-B05F-7F89-A49D-0321657859CE}"/>
              </a:ext>
            </a:extLst>
          </p:cNvPr>
          <p:cNvSpPr>
            <a:spLocks noGrp="1"/>
          </p:cNvSpPr>
          <p:nvPr>
            <p:ph type="title"/>
          </p:nvPr>
        </p:nvSpPr>
        <p:spPr/>
        <p:txBody>
          <a:bodyPr/>
          <a:lstStyle/>
          <a:p>
            <a:r>
              <a:rPr lang="en-US" dirty="0"/>
              <a:t>Court’s Holding</a:t>
            </a:r>
          </a:p>
        </p:txBody>
      </p:sp>
      <p:sp>
        <p:nvSpPr>
          <p:cNvPr id="3" name="Content Placeholder 2">
            <a:extLst>
              <a:ext uri="{FF2B5EF4-FFF2-40B4-BE49-F238E27FC236}">
                <a16:creationId xmlns:a16="http://schemas.microsoft.com/office/drawing/2014/main" id="{A3C3916F-90F6-4C9D-D806-AD8173FD1F73}"/>
              </a:ext>
            </a:extLst>
          </p:cNvPr>
          <p:cNvSpPr>
            <a:spLocks noGrp="1"/>
          </p:cNvSpPr>
          <p:nvPr>
            <p:ph idx="1"/>
          </p:nvPr>
        </p:nvSpPr>
        <p:spPr>
          <a:xfrm>
            <a:off x="831273" y="2576945"/>
            <a:ext cx="10591796" cy="3492885"/>
          </a:xfrm>
        </p:spPr>
        <p:txBody>
          <a:bodyPr>
            <a:normAutofit/>
          </a:bodyPr>
          <a:lstStyle/>
          <a:p>
            <a:r>
              <a:rPr lang="en-US" sz="2600" dirty="0"/>
              <a:t>The Court of Appeals rejected the Commonwealth’s argument that the defendant reinitiated the conversation with the police.</a:t>
            </a:r>
          </a:p>
          <a:p>
            <a:r>
              <a:rPr lang="en-US" sz="2600" dirty="0"/>
              <a:t>The Court found that, in context, the defendant’s statements to the second detective were a continuation of his invocation to the first detective. He was simply reiterating why he did not want to speak with detectives at that time.</a:t>
            </a:r>
          </a:p>
          <a:p>
            <a:r>
              <a:rPr lang="en-US" sz="2600" dirty="0"/>
              <a:t>The detectives did not honor the invocation and the statements were suppressed.</a:t>
            </a:r>
          </a:p>
        </p:txBody>
      </p:sp>
    </p:spTree>
    <p:extLst>
      <p:ext uri="{BB962C8B-B14F-4D97-AF65-F5344CB8AC3E}">
        <p14:creationId xmlns:p14="http://schemas.microsoft.com/office/powerpoint/2010/main" val="3478145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762F9-A41E-FF1C-17BD-BE36B06CAE0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5D63D20-749D-C9AE-FF05-8AE3084D88B8}"/>
              </a:ext>
            </a:extLst>
          </p:cNvPr>
          <p:cNvSpPr>
            <a:spLocks noGrp="1"/>
          </p:cNvSpPr>
          <p:nvPr>
            <p:ph type="title"/>
          </p:nvPr>
        </p:nvSpPr>
        <p:spPr/>
        <p:txBody>
          <a:bodyPr>
            <a:normAutofit/>
          </a:bodyPr>
          <a:lstStyle/>
          <a:p>
            <a:r>
              <a:rPr lang="en-US" sz="8000" dirty="0"/>
              <a:t>Fourth Amendment</a:t>
            </a:r>
          </a:p>
        </p:txBody>
      </p:sp>
      <p:sp>
        <p:nvSpPr>
          <p:cNvPr id="5" name="Text Placeholder 4">
            <a:extLst>
              <a:ext uri="{FF2B5EF4-FFF2-40B4-BE49-F238E27FC236}">
                <a16:creationId xmlns:a16="http://schemas.microsoft.com/office/drawing/2014/main" id="{2E0E8950-74BC-BECB-0D8C-E6FD74605F7A}"/>
              </a:ext>
            </a:extLst>
          </p:cNvPr>
          <p:cNvSpPr>
            <a:spLocks noGrp="1"/>
          </p:cNvSpPr>
          <p:nvPr>
            <p:ph type="body" idx="1"/>
          </p:nvPr>
        </p:nvSpPr>
        <p:spPr/>
        <p:txBody>
          <a:bodyPr>
            <a:noAutofit/>
          </a:bodyPr>
          <a:lstStyle/>
          <a:p>
            <a:r>
              <a:rPr lang="en-US" sz="5400" dirty="0"/>
              <a:t>Search and Seizure</a:t>
            </a:r>
          </a:p>
        </p:txBody>
      </p:sp>
    </p:spTree>
    <p:extLst>
      <p:ext uri="{BB962C8B-B14F-4D97-AF65-F5344CB8AC3E}">
        <p14:creationId xmlns:p14="http://schemas.microsoft.com/office/powerpoint/2010/main" val="3014422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Presentation is Only an </a:t>
            </a:r>
            <a:r>
              <a:rPr lang="en-US" i="1" dirty="0"/>
              <a:t>OVERVIEW</a:t>
            </a:r>
            <a:r>
              <a:rPr lang="en-US" dirty="0"/>
              <a:t> </a:t>
            </a:r>
          </a:p>
        </p:txBody>
      </p:sp>
      <p:sp>
        <p:nvSpPr>
          <p:cNvPr id="3" name="Content Placeholder 2"/>
          <p:cNvSpPr>
            <a:spLocks noGrp="1"/>
          </p:cNvSpPr>
          <p:nvPr>
            <p:ph idx="1"/>
          </p:nvPr>
        </p:nvSpPr>
        <p:spPr>
          <a:xfrm>
            <a:off x="1295400" y="2556931"/>
            <a:ext cx="10325100" cy="3608157"/>
          </a:xfrm>
        </p:spPr>
        <p:txBody>
          <a:bodyPr>
            <a:normAutofit/>
          </a:bodyPr>
          <a:lstStyle/>
          <a:p>
            <a:r>
              <a:rPr lang="en-US" sz="3600" dirty="0"/>
              <a:t>For a complete summary of all cases, including the facts and holdings, please see the full 2025-26 case “Master List.”</a:t>
            </a:r>
          </a:p>
        </p:txBody>
      </p:sp>
    </p:spTree>
    <p:extLst>
      <p:ext uri="{BB962C8B-B14F-4D97-AF65-F5344CB8AC3E}">
        <p14:creationId xmlns:p14="http://schemas.microsoft.com/office/powerpoint/2010/main" val="1292733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520EA-4D3E-6DD1-5C44-49F73D695756}"/>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51175BD-A228-6A74-252E-EA1C75A12AB3}"/>
              </a:ext>
            </a:extLst>
          </p:cNvPr>
          <p:cNvSpPr>
            <a:spLocks noGrp="1"/>
          </p:cNvSpPr>
          <p:nvPr>
            <p:ph type="title"/>
          </p:nvPr>
        </p:nvSpPr>
        <p:spPr/>
        <p:txBody>
          <a:bodyPr>
            <a:normAutofit/>
          </a:bodyPr>
          <a:lstStyle/>
          <a:p>
            <a:r>
              <a:rPr lang="en-US" sz="4800" dirty="0"/>
              <a:t>Investigative Detention</a:t>
            </a:r>
          </a:p>
        </p:txBody>
      </p:sp>
      <p:sp>
        <p:nvSpPr>
          <p:cNvPr id="7" name="Text Placeholder 6">
            <a:extLst>
              <a:ext uri="{FF2B5EF4-FFF2-40B4-BE49-F238E27FC236}">
                <a16:creationId xmlns:a16="http://schemas.microsoft.com/office/drawing/2014/main" id="{625256EA-4C45-7844-9A03-E89FC8B24565}"/>
              </a:ext>
            </a:extLst>
          </p:cNvPr>
          <p:cNvSpPr>
            <a:spLocks noGrp="1"/>
          </p:cNvSpPr>
          <p:nvPr>
            <p:ph type="body" idx="1"/>
          </p:nvPr>
        </p:nvSpPr>
        <p:spPr/>
        <p:txBody>
          <a:bodyPr>
            <a:noAutofit/>
          </a:bodyPr>
          <a:lstStyle/>
          <a:p>
            <a:r>
              <a:rPr lang="en-US" sz="3200" dirty="0"/>
              <a:t>RAS for Stops </a:t>
            </a:r>
          </a:p>
          <a:p>
            <a:r>
              <a:rPr lang="en-US" sz="3200" dirty="0"/>
              <a:t>RAS for Frisks</a:t>
            </a:r>
          </a:p>
        </p:txBody>
      </p:sp>
    </p:spTree>
    <p:extLst>
      <p:ext uri="{BB962C8B-B14F-4D97-AF65-F5344CB8AC3E}">
        <p14:creationId xmlns:p14="http://schemas.microsoft.com/office/powerpoint/2010/main" val="3513015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9D4AD-5B0F-D22B-1E9F-0EC029EDCC80}"/>
              </a:ext>
            </a:extLst>
          </p:cNvPr>
          <p:cNvSpPr>
            <a:spLocks noGrp="1"/>
          </p:cNvSpPr>
          <p:nvPr>
            <p:ph type="title"/>
          </p:nvPr>
        </p:nvSpPr>
        <p:spPr/>
        <p:txBody>
          <a:bodyPr/>
          <a:lstStyle/>
          <a:p>
            <a:r>
              <a:rPr lang="en-US" dirty="0"/>
              <a:t>Extending a Stop</a:t>
            </a:r>
          </a:p>
        </p:txBody>
      </p:sp>
      <p:sp>
        <p:nvSpPr>
          <p:cNvPr id="3" name="Text Placeholder 2">
            <a:extLst>
              <a:ext uri="{FF2B5EF4-FFF2-40B4-BE49-F238E27FC236}">
                <a16:creationId xmlns:a16="http://schemas.microsoft.com/office/drawing/2014/main" id="{F3D53955-797C-08A0-5CED-31558EAF207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16731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D2950-3BD1-88AA-1FCA-1A240E965ED9}"/>
              </a:ext>
            </a:extLst>
          </p:cNvPr>
          <p:cNvSpPr>
            <a:spLocks noGrp="1"/>
          </p:cNvSpPr>
          <p:nvPr>
            <p:ph type="title"/>
          </p:nvPr>
        </p:nvSpPr>
        <p:spPr/>
        <p:txBody>
          <a:bodyPr>
            <a:normAutofit fontScale="90000"/>
          </a:bodyPr>
          <a:lstStyle/>
          <a:p>
            <a:r>
              <a:rPr lang="en-US" i="1" dirty="0"/>
              <a:t>Howard v. Commonwealth</a:t>
            </a:r>
            <a:r>
              <a:rPr lang="en-US" dirty="0"/>
              <a:t>, June 24, 2025 (</a:t>
            </a:r>
            <a:r>
              <a:rPr lang="en-US" dirty="0" err="1"/>
              <a:t>upb</a:t>
            </a:r>
            <a:r>
              <a:rPr lang="en-US" dirty="0"/>
              <a:t>.)</a:t>
            </a:r>
            <a:endParaRPr lang="en-US" i="1" dirty="0"/>
          </a:p>
        </p:txBody>
      </p:sp>
      <p:sp>
        <p:nvSpPr>
          <p:cNvPr id="3" name="Content Placeholder 2">
            <a:extLst>
              <a:ext uri="{FF2B5EF4-FFF2-40B4-BE49-F238E27FC236}">
                <a16:creationId xmlns:a16="http://schemas.microsoft.com/office/drawing/2014/main" id="{20318CF8-1153-2C6F-1EBE-124F1617CFA7}"/>
              </a:ext>
            </a:extLst>
          </p:cNvPr>
          <p:cNvSpPr>
            <a:spLocks noGrp="1"/>
          </p:cNvSpPr>
          <p:nvPr>
            <p:ph idx="1"/>
          </p:nvPr>
        </p:nvSpPr>
        <p:spPr/>
        <p:txBody>
          <a:bodyPr>
            <a:normAutofit fontScale="92500" lnSpcReduction="10000"/>
          </a:bodyPr>
          <a:lstStyle/>
          <a:p>
            <a:r>
              <a:rPr lang="en-US" dirty="0"/>
              <a:t>The defendant was arrested as part of an undercover prostitution sting. As part of the sting, the undercover officer commented, to the defendant, that she preferred cocaine over marijuana. </a:t>
            </a:r>
          </a:p>
          <a:p>
            <a:r>
              <a:rPr lang="en-US" dirty="0"/>
              <a:t>The defendant stated, in response, that had he known he would have brought her some. </a:t>
            </a:r>
          </a:p>
          <a:p>
            <a:r>
              <a:rPr lang="en-US" dirty="0"/>
              <a:t>After the defendant’s arrest, one of the arresting officers noticed a black canister that resembled a sprinkler head inside the defendant’s vehicle. </a:t>
            </a:r>
          </a:p>
          <a:p>
            <a:r>
              <a:rPr lang="en-US" dirty="0"/>
              <a:t>The officer knew, from a previous encounter with the defendant, that he had previously used a similar canister to hide cocaine. That officer called for a K-9 sniff.</a:t>
            </a:r>
          </a:p>
          <a:p>
            <a:endParaRPr lang="en-US" dirty="0"/>
          </a:p>
        </p:txBody>
      </p:sp>
    </p:spTree>
    <p:extLst>
      <p:ext uri="{BB962C8B-B14F-4D97-AF65-F5344CB8AC3E}">
        <p14:creationId xmlns:p14="http://schemas.microsoft.com/office/powerpoint/2010/main" val="3332135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D3798-0242-7BD7-F9AE-8F6BEC4B6553}"/>
              </a:ext>
            </a:extLst>
          </p:cNvPr>
          <p:cNvSpPr>
            <a:spLocks noGrp="1"/>
          </p:cNvSpPr>
          <p:nvPr>
            <p:ph type="title"/>
          </p:nvPr>
        </p:nvSpPr>
        <p:spPr/>
        <p:txBody>
          <a:bodyPr/>
          <a:lstStyle/>
          <a:p>
            <a:r>
              <a:rPr lang="en-US" i="1" dirty="0"/>
              <a:t>Howard v. Commonwealth</a:t>
            </a:r>
          </a:p>
        </p:txBody>
      </p:sp>
      <p:sp>
        <p:nvSpPr>
          <p:cNvPr id="3" name="Content Placeholder 2">
            <a:extLst>
              <a:ext uri="{FF2B5EF4-FFF2-40B4-BE49-F238E27FC236}">
                <a16:creationId xmlns:a16="http://schemas.microsoft.com/office/drawing/2014/main" id="{82DA667B-DEC9-6D15-1922-DD168203AD41}"/>
              </a:ext>
            </a:extLst>
          </p:cNvPr>
          <p:cNvSpPr>
            <a:spLocks noGrp="1"/>
          </p:cNvSpPr>
          <p:nvPr>
            <p:ph idx="1"/>
          </p:nvPr>
        </p:nvSpPr>
        <p:spPr/>
        <p:txBody>
          <a:bodyPr/>
          <a:lstStyle/>
          <a:p>
            <a:r>
              <a:rPr lang="en-US" dirty="0"/>
              <a:t>While the events of the previous slide occurred, the defendant was brought to an interview room where the solicitation charge was explained to him. The officer attempted to interview the defendant but he declined the interview. </a:t>
            </a:r>
          </a:p>
          <a:p>
            <a:r>
              <a:rPr lang="en-US" dirty="0"/>
              <a:t>The officer then began to write the summons. </a:t>
            </a:r>
          </a:p>
          <a:p>
            <a:r>
              <a:rPr lang="en-US" dirty="0"/>
              <a:t>15 to 17 minutes after the defendant was detained, and about 5 minutes after the request for the K-9, the K-9 alerted on the vehicle and officers found cocaine in the black canister.</a:t>
            </a:r>
          </a:p>
          <a:p>
            <a:endParaRPr lang="en-US" dirty="0"/>
          </a:p>
        </p:txBody>
      </p:sp>
    </p:spTree>
    <p:extLst>
      <p:ext uri="{BB962C8B-B14F-4D97-AF65-F5344CB8AC3E}">
        <p14:creationId xmlns:p14="http://schemas.microsoft.com/office/powerpoint/2010/main" val="12930797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E0451-71DD-A57A-6A78-02BB8198AED3}"/>
              </a:ext>
            </a:extLst>
          </p:cNvPr>
          <p:cNvSpPr>
            <a:spLocks noGrp="1"/>
          </p:cNvSpPr>
          <p:nvPr>
            <p:ph type="title"/>
          </p:nvPr>
        </p:nvSpPr>
        <p:spPr/>
        <p:txBody>
          <a:bodyPr/>
          <a:lstStyle/>
          <a:p>
            <a:r>
              <a:rPr lang="en-US" dirty="0"/>
              <a:t>Court’s Holding</a:t>
            </a:r>
          </a:p>
        </p:txBody>
      </p:sp>
      <p:sp>
        <p:nvSpPr>
          <p:cNvPr id="3" name="Content Placeholder 2">
            <a:extLst>
              <a:ext uri="{FF2B5EF4-FFF2-40B4-BE49-F238E27FC236}">
                <a16:creationId xmlns:a16="http://schemas.microsoft.com/office/drawing/2014/main" id="{0C45F271-8C00-9ACC-ABE1-9EFCC98493D7}"/>
              </a:ext>
            </a:extLst>
          </p:cNvPr>
          <p:cNvSpPr>
            <a:spLocks noGrp="1"/>
          </p:cNvSpPr>
          <p:nvPr>
            <p:ph idx="1"/>
          </p:nvPr>
        </p:nvSpPr>
        <p:spPr>
          <a:xfrm>
            <a:off x="734291" y="2521527"/>
            <a:ext cx="10162306" cy="3354341"/>
          </a:xfrm>
        </p:spPr>
        <p:txBody>
          <a:bodyPr>
            <a:noAutofit/>
          </a:bodyPr>
          <a:lstStyle/>
          <a:p>
            <a:r>
              <a:rPr lang="en-US" dirty="0"/>
              <a:t>The defendant was detained for a reasonable period of time for the officers to confirm or dispel their suspicions regarding the presence of drugs in the defendant’s vehicle.</a:t>
            </a:r>
          </a:p>
          <a:p>
            <a:r>
              <a:rPr lang="en-US" dirty="0"/>
              <a:t>Some other useful cases on this issue:</a:t>
            </a:r>
          </a:p>
          <a:p>
            <a:pPr lvl="1"/>
            <a:r>
              <a:rPr lang="en-US" sz="2400" i="1" dirty="0"/>
              <a:t>Commonwealth v. Knight-Walker</a:t>
            </a:r>
            <a:r>
              <a:rPr lang="en-US" sz="2400" dirty="0"/>
              <a:t>, April 16, 2026 (Va. Sup. Ct. pub.)</a:t>
            </a:r>
            <a:endParaRPr lang="en-US" sz="2400" i="1" dirty="0"/>
          </a:p>
          <a:p>
            <a:pPr lvl="1"/>
            <a:r>
              <a:rPr lang="en-US" sz="2400" i="1" dirty="0"/>
              <a:t>Commonwealth v. Jones</a:t>
            </a:r>
            <a:r>
              <a:rPr lang="en-US" sz="2400" dirty="0"/>
              <a:t>, July 15, 2025 (</a:t>
            </a:r>
            <a:r>
              <a:rPr lang="en-US" sz="2400" dirty="0" err="1"/>
              <a:t>upb</a:t>
            </a:r>
            <a:r>
              <a:rPr lang="en-US" sz="2400" dirty="0"/>
              <a:t>.)</a:t>
            </a:r>
          </a:p>
          <a:p>
            <a:pPr lvl="1"/>
            <a:r>
              <a:rPr lang="en-US" sz="2400" i="1" dirty="0"/>
              <a:t>Cecil v. Commonwealth</a:t>
            </a:r>
            <a:r>
              <a:rPr lang="en-US" sz="2400" dirty="0"/>
              <a:t>, March 3, 2026 (</a:t>
            </a:r>
            <a:r>
              <a:rPr lang="en-US" sz="2400" dirty="0" err="1"/>
              <a:t>upb</a:t>
            </a:r>
            <a:r>
              <a:rPr lang="en-US" sz="2400" dirty="0"/>
              <a:t>.)</a:t>
            </a:r>
          </a:p>
          <a:p>
            <a:pPr lvl="1"/>
            <a:r>
              <a:rPr lang="en-US" sz="2400" i="1" dirty="0"/>
              <a:t>Prater v. Commonwealth</a:t>
            </a:r>
            <a:r>
              <a:rPr lang="en-US" sz="2400" dirty="0"/>
              <a:t>, March 3, 2026 (</a:t>
            </a:r>
            <a:r>
              <a:rPr lang="en-US" sz="2400" dirty="0" err="1"/>
              <a:t>upb</a:t>
            </a:r>
            <a:r>
              <a:rPr lang="en-US" sz="2400" dirty="0"/>
              <a:t>.)</a:t>
            </a:r>
          </a:p>
          <a:p>
            <a:pPr lvl="1"/>
            <a:endParaRPr lang="en-US" sz="2400" dirty="0"/>
          </a:p>
        </p:txBody>
      </p:sp>
    </p:spTree>
    <p:extLst>
      <p:ext uri="{BB962C8B-B14F-4D97-AF65-F5344CB8AC3E}">
        <p14:creationId xmlns:p14="http://schemas.microsoft.com/office/powerpoint/2010/main" val="4048140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2CB9F-3EA5-7421-F6BA-8DB04FA542F8}"/>
              </a:ext>
            </a:extLst>
          </p:cNvPr>
          <p:cNvSpPr>
            <a:spLocks noGrp="1"/>
          </p:cNvSpPr>
          <p:nvPr>
            <p:ph type="title"/>
          </p:nvPr>
        </p:nvSpPr>
        <p:spPr/>
        <p:txBody>
          <a:bodyPr/>
          <a:lstStyle/>
          <a:p>
            <a:r>
              <a:rPr lang="en-US" dirty="0"/>
              <a:t>K9 Sniffs</a:t>
            </a:r>
          </a:p>
        </p:txBody>
      </p:sp>
      <p:sp>
        <p:nvSpPr>
          <p:cNvPr id="3" name="Content Placeholder 2">
            <a:extLst>
              <a:ext uri="{FF2B5EF4-FFF2-40B4-BE49-F238E27FC236}">
                <a16:creationId xmlns:a16="http://schemas.microsoft.com/office/drawing/2014/main" id="{4287D156-FFAE-14EC-F45F-7EC010F242A7}"/>
              </a:ext>
            </a:extLst>
          </p:cNvPr>
          <p:cNvSpPr>
            <a:spLocks noGrp="1"/>
          </p:cNvSpPr>
          <p:nvPr>
            <p:ph idx="1"/>
          </p:nvPr>
        </p:nvSpPr>
        <p:spPr>
          <a:xfrm>
            <a:off x="1037492" y="2556932"/>
            <a:ext cx="10243039" cy="3509760"/>
          </a:xfrm>
        </p:spPr>
        <p:txBody>
          <a:bodyPr>
            <a:noAutofit/>
          </a:bodyPr>
          <a:lstStyle/>
          <a:p>
            <a:r>
              <a:rPr lang="en-US" sz="2800" i="1" dirty="0"/>
              <a:t>C/w v. Wiggins</a:t>
            </a:r>
            <a:r>
              <a:rPr lang="en-US" sz="2800" dirty="0"/>
              <a:t>, August 12, 2025 (</a:t>
            </a:r>
            <a:r>
              <a:rPr lang="en-US" sz="2800" dirty="0" err="1"/>
              <a:t>unp</a:t>
            </a:r>
            <a:r>
              <a:rPr lang="en-US" sz="2800" dirty="0"/>
              <a:t>): Dog, by placing paws on vehicle, physically intruded; dog “trespassed for the purpose of obtaining information” – evidence suppressed. </a:t>
            </a:r>
          </a:p>
          <a:p>
            <a:r>
              <a:rPr lang="en-US" sz="2800" dirty="0"/>
              <a:t>On the other hand: </a:t>
            </a:r>
            <a:r>
              <a:rPr lang="en-US" sz="2800" i="1" dirty="0"/>
              <a:t>Coly v. Commonwealth</a:t>
            </a:r>
            <a:r>
              <a:rPr lang="en-US" sz="2800" dirty="0"/>
              <a:t>, October 14, 2025 (unp.): Good example of K9 usage </a:t>
            </a:r>
          </a:p>
          <a:p>
            <a:r>
              <a:rPr lang="en-US" sz="2800" dirty="0"/>
              <a:t>Also: </a:t>
            </a:r>
            <a:r>
              <a:rPr lang="en-US" sz="2800" i="1" dirty="0"/>
              <a:t>Moore v. C/w</a:t>
            </a:r>
            <a:r>
              <a:rPr lang="en-US" sz="2800" dirty="0"/>
              <a:t>, 85 Va. App. 634, 919 S.E.2d 428 (2025): Good guide to reading dog’s alert.</a:t>
            </a:r>
          </a:p>
        </p:txBody>
      </p:sp>
    </p:spTree>
    <p:extLst>
      <p:ext uri="{BB962C8B-B14F-4D97-AF65-F5344CB8AC3E}">
        <p14:creationId xmlns:p14="http://schemas.microsoft.com/office/powerpoint/2010/main" val="13129338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B293B-9952-1A34-8A8D-AC6E95367C2F}"/>
              </a:ext>
            </a:extLst>
          </p:cNvPr>
          <p:cNvSpPr>
            <a:spLocks noGrp="1"/>
          </p:cNvSpPr>
          <p:nvPr>
            <p:ph type="title"/>
          </p:nvPr>
        </p:nvSpPr>
        <p:spPr/>
        <p:txBody>
          <a:bodyPr/>
          <a:lstStyle/>
          <a:p>
            <a:r>
              <a:rPr lang="en-US" dirty="0"/>
              <a:t>Informants</a:t>
            </a:r>
          </a:p>
        </p:txBody>
      </p:sp>
      <p:sp>
        <p:nvSpPr>
          <p:cNvPr id="3" name="Text Placeholder 2">
            <a:extLst>
              <a:ext uri="{FF2B5EF4-FFF2-40B4-BE49-F238E27FC236}">
                <a16:creationId xmlns:a16="http://schemas.microsoft.com/office/drawing/2014/main" id="{94347B80-1973-63A4-6DF4-16EF96496FC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158885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A606C-E69F-16C8-40AD-57ED96CC444A}"/>
              </a:ext>
            </a:extLst>
          </p:cNvPr>
          <p:cNvSpPr>
            <a:spLocks noGrp="1"/>
          </p:cNvSpPr>
          <p:nvPr>
            <p:ph type="title"/>
          </p:nvPr>
        </p:nvSpPr>
        <p:spPr/>
        <p:txBody>
          <a:bodyPr/>
          <a:lstStyle/>
          <a:p>
            <a:r>
              <a:rPr lang="en-US" i="1" dirty="0"/>
              <a:t>Commonwealth v. Jones</a:t>
            </a:r>
            <a:r>
              <a:rPr lang="en-US" dirty="0"/>
              <a:t>, July 15, 2026 (</a:t>
            </a:r>
            <a:r>
              <a:rPr lang="en-US" dirty="0" err="1"/>
              <a:t>upb</a:t>
            </a:r>
            <a:r>
              <a:rPr lang="en-US" dirty="0"/>
              <a:t>.)</a:t>
            </a:r>
            <a:endParaRPr lang="en-US" i="1" dirty="0"/>
          </a:p>
        </p:txBody>
      </p:sp>
      <p:sp>
        <p:nvSpPr>
          <p:cNvPr id="3" name="Content Placeholder 2">
            <a:extLst>
              <a:ext uri="{FF2B5EF4-FFF2-40B4-BE49-F238E27FC236}">
                <a16:creationId xmlns:a16="http://schemas.microsoft.com/office/drawing/2014/main" id="{1F3AFBD8-AB90-0583-E876-F54E41C421A6}"/>
              </a:ext>
            </a:extLst>
          </p:cNvPr>
          <p:cNvSpPr>
            <a:spLocks noGrp="1"/>
          </p:cNvSpPr>
          <p:nvPr>
            <p:ph idx="1"/>
          </p:nvPr>
        </p:nvSpPr>
        <p:spPr>
          <a:xfrm>
            <a:off x="623455" y="2438399"/>
            <a:ext cx="11139054" cy="3796145"/>
          </a:xfrm>
        </p:spPr>
        <p:txBody>
          <a:bodyPr>
            <a:noAutofit/>
          </a:bodyPr>
          <a:lstStyle/>
          <a:p>
            <a:r>
              <a:rPr lang="en-US" sz="2300" dirty="0"/>
              <a:t>The police chief of Chase City received a call from a known informant that the informant had seen the defendant with drugs on his person and in his vehicle. </a:t>
            </a:r>
          </a:p>
          <a:p>
            <a:r>
              <a:rPr lang="en-US" sz="2300" dirty="0"/>
              <a:t>The informant had provided accurate information four to five times in the past and each time had been accurate. </a:t>
            </a:r>
          </a:p>
          <a:p>
            <a:r>
              <a:rPr lang="en-US" sz="2300" dirty="0"/>
              <a:t>The informant identified the defendant by name and provided a description of his license plate, along with the make and model of his vehicle. </a:t>
            </a:r>
          </a:p>
          <a:p>
            <a:r>
              <a:rPr lang="en-US" sz="2300" dirty="0"/>
              <a:t>The informant lastly told the officer that the defendant may have a firearm and the last known direction of travel of the vehicle. </a:t>
            </a:r>
          </a:p>
          <a:p>
            <a:r>
              <a:rPr lang="en-US" sz="2300" dirty="0"/>
              <a:t>The officer had previously arrested the defendant with a firearm in his possession.</a:t>
            </a:r>
          </a:p>
          <a:p>
            <a:endParaRPr lang="en-US" sz="2300" dirty="0"/>
          </a:p>
        </p:txBody>
      </p:sp>
    </p:spTree>
    <p:extLst>
      <p:ext uri="{BB962C8B-B14F-4D97-AF65-F5344CB8AC3E}">
        <p14:creationId xmlns:p14="http://schemas.microsoft.com/office/powerpoint/2010/main" val="25072712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5B505-8679-E9F0-5C64-CE8E0A05CBC3}"/>
              </a:ext>
            </a:extLst>
          </p:cNvPr>
          <p:cNvSpPr>
            <a:spLocks noGrp="1"/>
          </p:cNvSpPr>
          <p:nvPr>
            <p:ph type="title"/>
          </p:nvPr>
        </p:nvSpPr>
        <p:spPr/>
        <p:txBody>
          <a:bodyPr/>
          <a:lstStyle/>
          <a:p>
            <a:r>
              <a:rPr lang="en-US" i="1" dirty="0"/>
              <a:t>Commonwealth v. Jones</a:t>
            </a:r>
          </a:p>
        </p:txBody>
      </p:sp>
      <p:sp>
        <p:nvSpPr>
          <p:cNvPr id="3" name="Content Placeholder 2">
            <a:extLst>
              <a:ext uri="{FF2B5EF4-FFF2-40B4-BE49-F238E27FC236}">
                <a16:creationId xmlns:a16="http://schemas.microsoft.com/office/drawing/2014/main" id="{172710C9-21D2-F744-4B0A-7FD9A8339221}"/>
              </a:ext>
            </a:extLst>
          </p:cNvPr>
          <p:cNvSpPr>
            <a:spLocks noGrp="1"/>
          </p:cNvSpPr>
          <p:nvPr>
            <p:ph idx="1"/>
          </p:nvPr>
        </p:nvSpPr>
        <p:spPr/>
        <p:txBody>
          <a:bodyPr/>
          <a:lstStyle/>
          <a:p>
            <a:r>
              <a:rPr lang="en-US" dirty="0"/>
              <a:t>Within five minutes of speaking with the informant, the officer saw the vehicle at an intersection. </a:t>
            </a:r>
          </a:p>
          <a:p>
            <a:r>
              <a:rPr lang="en-US" dirty="0"/>
              <a:t>The officer immediately radioed for assistance and a drug K-9. He followed the vehicle for 3 miles and then initiated a traffic stop. </a:t>
            </a:r>
          </a:p>
          <a:p>
            <a:r>
              <a:rPr lang="en-US" dirty="0"/>
              <a:t>Notably, the stop was based upon the informant’s tip and not on an independent traffic infraction. </a:t>
            </a:r>
          </a:p>
        </p:txBody>
      </p:sp>
    </p:spTree>
    <p:extLst>
      <p:ext uri="{BB962C8B-B14F-4D97-AF65-F5344CB8AC3E}">
        <p14:creationId xmlns:p14="http://schemas.microsoft.com/office/powerpoint/2010/main" val="19828219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DF1EE-B539-4762-B850-FBADE55C316E}"/>
              </a:ext>
            </a:extLst>
          </p:cNvPr>
          <p:cNvSpPr>
            <a:spLocks noGrp="1"/>
          </p:cNvSpPr>
          <p:nvPr>
            <p:ph type="title"/>
          </p:nvPr>
        </p:nvSpPr>
        <p:spPr/>
        <p:txBody>
          <a:bodyPr/>
          <a:lstStyle/>
          <a:p>
            <a:r>
              <a:rPr lang="en-US" dirty="0"/>
              <a:t>Court’s Ruling</a:t>
            </a:r>
          </a:p>
        </p:txBody>
      </p:sp>
      <p:sp>
        <p:nvSpPr>
          <p:cNvPr id="3" name="Content Placeholder 2">
            <a:extLst>
              <a:ext uri="{FF2B5EF4-FFF2-40B4-BE49-F238E27FC236}">
                <a16:creationId xmlns:a16="http://schemas.microsoft.com/office/drawing/2014/main" id="{879EFFBA-A283-0C0A-A998-AAFA5024EEE8}"/>
              </a:ext>
            </a:extLst>
          </p:cNvPr>
          <p:cNvSpPr>
            <a:spLocks noGrp="1"/>
          </p:cNvSpPr>
          <p:nvPr>
            <p:ph idx="1"/>
          </p:nvPr>
        </p:nvSpPr>
        <p:spPr>
          <a:xfrm>
            <a:off x="512618" y="2452256"/>
            <a:ext cx="10986655" cy="3810000"/>
          </a:xfrm>
        </p:spPr>
        <p:txBody>
          <a:bodyPr>
            <a:normAutofit fontScale="92500" lnSpcReduction="20000"/>
          </a:bodyPr>
          <a:lstStyle/>
          <a:p>
            <a:r>
              <a:rPr lang="en-US" dirty="0"/>
              <a:t>The officer possessed reasonable suspicion to conduct the traffic stop.</a:t>
            </a:r>
          </a:p>
          <a:p>
            <a:r>
              <a:rPr lang="en-US" dirty="0"/>
              <a:t>Here, the informant was a known informant who had a history of providing information that had always “proven to be correct” in the past and had given the officer information on numerous occasions. </a:t>
            </a:r>
          </a:p>
          <a:p>
            <a:r>
              <a:rPr lang="en-US" dirty="0"/>
              <a:t>The informant identified the defendant by name, stated he was possibly armed, provided a description of the vehicle that included the color, make, and license plate, and provided a description of the direction that the defendant went that allowed the officer to find the defendant within three to four minutes of receiving the tip. </a:t>
            </a:r>
          </a:p>
          <a:p>
            <a:r>
              <a:rPr lang="en-US" dirty="0"/>
              <a:t>All of these factors provided reasonable suspicion to stop the vehicle, despite the vagueness of the informant’s description of “drugs” and his uncertainty on whether or not the defendant was armed.</a:t>
            </a:r>
          </a:p>
          <a:p>
            <a:endParaRPr lang="en-US" dirty="0"/>
          </a:p>
        </p:txBody>
      </p:sp>
    </p:spTree>
    <p:extLst>
      <p:ext uri="{BB962C8B-B14F-4D97-AF65-F5344CB8AC3E}">
        <p14:creationId xmlns:p14="http://schemas.microsoft.com/office/powerpoint/2010/main" val="3438368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sz="6000" dirty="0"/>
            </a:br>
            <a:r>
              <a:rPr lang="en-US" sz="6000" dirty="0"/>
              <a:t>PART ONE:</a:t>
            </a:r>
            <a:br>
              <a:rPr lang="en-US" sz="6000" dirty="0"/>
            </a:br>
            <a:r>
              <a:rPr lang="en-US" sz="6000" dirty="0"/>
              <a:t>Criminal Procedure</a:t>
            </a:r>
          </a:p>
        </p:txBody>
      </p:sp>
      <p:sp>
        <p:nvSpPr>
          <p:cNvPr id="3" name="Text Placeholder 2"/>
          <p:cNvSpPr>
            <a:spLocks noGrp="1"/>
          </p:cNvSpPr>
          <p:nvPr>
            <p:ph type="body" idx="1"/>
          </p:nvPr>
        </p:nvSpPr>
        <p:spPr/>
        <p:txBody>
          <a:bodyPr>
            <a:normAutofit/>
          </a:bodyPr>
          <a:lstStyle/>
          <a:p>
            <a:r>
              <a:rPr lang="en-US" sz="3400" dirty="0"/>
              <a:t>Constitutional Law and Virginia Procedure</a:t>
            </a:r>
          </a:p>
        </p:txBody>
      </p:sp>
    </p:spTree>
    <p:extLst>
      <p:ext uri="{BB962C8B-B14F-4D97-AF65-F5344CB8AC3E}">
        <p14:creationId xmlns:p14="http://schemas.microsoft.com/office/powerpoint/2010/main" val="19497041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D7F0E-19A5-17D9-1A7B-29E893023E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B30428-003C-0C57-AD99-46EFA4FC08B8}"/>
              </a:ext>
            </a:extLst>
          </p:cNvPr>
          <p:cNvSpPr>
            <a:spLocks noGrp="1"/>
          </p:cNvSpPr>
          <p:nvPr>
            <p:ph type="title"/>
          </p:nvPr>
        </p:nvSpPr>
        <p:spPr/>
        <p:txBody>
          <a:bodyPr>
            <a:normAutofit/>
          </a:bodyPr>
          <a:lstStyle/>
          <a:p>
            <a:pPr algn="l"/>
            <a:r>
              <a:rPr lang="en-US" sz="5200" dirty="0"/>
              <a:t>Search Warrants</a:t>
            </a:r>
          </a:p>
        </p:txBody>
      </p:sp>
      <p:sp>
        <p:nvSpPr>
          <p:cNvPr id="3" name="Text Placeholder 2">
            <a:extLst>
              <a:ext uri="{FF2B5EF4-FFF2-40B4-BE49-F238E27FC236}">
                <a16:creationId xmlns:a16="http://schemas.microsoft.com/office/drawing/2014/main" id="{E5EBF7D4-44C7-268D-43B0-A3926E396DFD}"/>
              </a:ext>
            </a:extLst>
          </p:cNvPr>
          <p:cNvSpPr>
            <a:spLocks noGrp="1"/>
          </p:cNvSpPr>
          <p:nvPr>
            <p:ph type="body" idx="1"/>
          </p:nvPr>
        </p:nvSpPr>
        <p:spPr/>
        <p:txBody>
          <a:bodyPr>
            <a:normAutofit/>
          </a:bodyPr>
          <a:lstStyle/>
          <a:p>
            <a:pPr algn="l"/>
            <a:r>
              <a:rPr lang="en-US" sz="3600" dirty="0"/>
              <a:t>Scope of Lawful Access</a:t>
            </a:r>
          </a:p>
        </p:txBody>
      </p:sp>
    </p:spTree>
    <p:extLst>
      <p:ext uri="{BB962C8B-B14F-4D97-AF65-F5344CB8AC3E}">
        <p14:creationId xmlns:p14="http://schemas.microsoft.com/office/powerpoint/2010/main" val="15617454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2A3AE9-022B-F730-000B-B39F2213F177}"/>
              </a:ext>
            </a:extLst>
          </p:cNvPr>
          <p:cNvSpPr>
            <a:spLocks noGrp="1"/>
          </p:cNvSpPr>
          <p:nvPr>
            <p:ph type="title"/>
          </p:nvPr>
        </p:nvSpPr>
        <p:spPr/>
        <p:txBody>
          <a:bodyPr>
            <a:normAutofit fontScale="90000"/>
          </a:bodyPr>
          <a:lstStyle/>
          <a:p>
            <a:r>
              <a:rPr lang="en-US" dirty="0"/>
              <a:t>Warrant Must Allow Searching the Phone – </a:t>
            </a:r>
            <a:br>
              <a:rPr lang="en-US" dirty="0"/>
            </a:br>
            <a:r>
              <a:rPr lang="en-US" dirty="0"/>
              <a:t>If it Does, Search = Lawful</a:t>
            </a:r>
          </a:p>
        </p:txBody>
      </p:sp>
      <p:sp>
        <p:nvSpPr>
          <p:cNvPr id="5" name="Content Placeholder 4">
            <a:extLst>
              <a:ext uri="{FF2B5EF4-FFF2-40B4-BE49-F238E27FC236}">
                <a16:creationId xmlns:a16="http://schemas.microsoft.com/office/drawing/2014/main" id="{4645980A-6118-6475-2A61-1E675C8571A8}"/>
              </a:ext>
            </a:extLst>
          </p:cNvPr>
          <p:cNvSpPr>
            <a:spLocks noGrp="1"/>
          </p:cNvSpPr>
          <p:nvPr>
            <p:ph idx="1"/>
          </p:nvPr>
        </p:nvSpPr>
        <p:spPr>
          <a:xfrm>
            <a:off x="967447" y="2406226"/>
            <a:ext cx="10257105" cy="3837327"/>
          </a:xfrm>
        </p:spPr>
        <p:txBody>
          <a:bodyPr>
            <a:noAutofit/>
          </a:bodyPr>
          <a:lstStyle/>
          <a:p>
            <a:r>
              <a:rPr lang="en-US" sz="2800" i="1" dirty="0"/>
              <a:t>C/w v. Roulhac</a:t>
            </a:r>
            <a:r>
              <a:rPr lang="en-US" sz="2800" dirty="0"/>
              <a:t>, December 9, 2025 (unp.): S/w expressly permitted officers to search the </a:t>
            </a:r>
            <a:r>
              <a:rPr lang="en-US" sz="2800" dirty="0" err="1"/>
              <a:t>def.’s</a:t>
            </a:r>
            <a:r>
              <a:rPr lang="en-US" sz="2800" dirty="0"/>
              <a:t> home for the items identified in Attachment and to “seize” those items, and affidavit sought to take them and search them.  Trial court wrong to suppress S/w. </a:t>
            </a:r>
          </a:p>
          <a:p>
            <a:r>
              <a:rPr lang="en-US" sz="2800" dirty="0"/>
              <a:t>See also </a:t>
            </a:r>
            <a:r>
              <a:rPr lang="en-US" sz="2800" i="1" dirty="0"/>
              <a:t>C/w v. Pendrak</a:t>
            </a:r>
            <a:r>
              <a:rPr lang="en-US" sz="2800" dirty="0"/>
              <a:t>, Feb. 11, 2026 (unp.)</a:t>
            </a:r>
          </a:p>
          <a:p>
            <a:r>
              <a:rPr lang="en-US" sz="2800" dirty="0"/>
              <a:t>But see </a:t>
            </a:r>
            <a:r>
              <a:rPr lang="en-US" sz="2800" i="1" dirty="0"/>
              <a:t>U.S. v. Ray</a:t>
            </a:r>
            <a:r>
              <a:rPr lang="en-US" sz="2800" dirty="0"/>
              <a:t>, 141 F.4th 130 (2025): S/w did not authorize search of phone; S/w was not ambiguous thus officer’s actions were not reasonable.</a:t>
            </a:r>
          </a:p>
          <a:p>
            <a:endParaRPr lang="en-US" sz="2800" dirty="0"/>
          </a:p>
        </p:txBody>
      </p:sp>
    </p:spTree>
    <p:extLst>
      <p:ext uri="{BB962C8B-B14F-4D97-AF65-F5344CB8AC3E}">
        <p14:creationId xmlns:p14="http://schemas.microsoft.com/office/powerpoint/2010/main" val="34728626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455BF-A510-ADE9-037A-BE03052ED2DA}"/>
              </a:ext>
            </a:extLst>
          </p:cNvPr>
          <p:cNvSpPr>
            <a:spLocks noGrp="1"/>
          </p:cNvSpPr>
          <p:nvPr>
            <p:ph type="title"/>
          </p:nvPr>
        </p:nvSpPr>
        <p:spPr/>
        <p:txBody>
          <a:bodyPr>
            <a:normAutofit fontScale="90000"/>
          </a:bodyPr>
          <a:lstStyle/>
          <a:p>
            <a:r>
              <a:rPr lang="en-US" dirty="0"/>
              <a:t>”Dominion &amp; Control” &amp; DNA </a:t>
            </a:r>
            <a:br>
              <a:rPr lang="en-US" dirty="0"/>
            </a:br>
            <a:r>
              <a:rPr lang="en-US" dirty="0"/>
              <a:t>Can Include a Trashcan</a:t>
            </a:r>
          </a:p>
        </p:txBody>
      </p:sp>
      <p:sp>
        <p:nvSpPr>
          <p:cNvPr id="3" name="Content Placeholder 2">
            <a:extLst>
              <a:ext uri="{FF2B5EF4-FFF2-40B4-BE49-F238E27FC236}">
                <a16:creationId xmlns:a16="http://schemas.microsoft.com/office/drawing/2014/main" id="{A6B7945C-510C-3358-BDC3-774EC5DCE33D}"/>
              </a:ext>
            </a:extLst>
          </p:cNvPr>
          <p:cNvSpPr>
            <a:spLocks noGrp="1"/>
          </p:cNvSpPr>
          <p:nvPr>
            <p:ph idx="1"/>
          </p:nvPr>
        </p:nvSpPr>
        <p:spPr>
          <a:xfrm>
            <a:off x="1055077" y="2700996"/>
            <a:ext cx="10255348" cy="3174871"/>
          </a:xfrm>
        </p:spPr>
        <p:txBody>
          <a:bodyPr>
            <a:noAutofit/>
          </a:bodyPr>
          <a:lstStyle/>
          <a:p>
            <a:r>
              <a:rPr lang="en-US" sz="2800" i="1" dirty="0"/>
              <a:t>C/w v. Legallo-Malone</a:t>
            </a:r>
            <a:r>
              <a:rPr lang="en-US" sz="2800" dirty="0"/>
              <a:t>, July 15, 2025 (</a:t>
            </a:r>
            <a:r>
              <a:rPr lang="en-US" sz="2800" dirty="0" err="1"/>
              <a:t>unp</a:t>
            </a:r>
            <a:r>
              <a:rPr lang="en-US" sz="2800" dirty="0"/>
              <a:t>): Police were authorized to search for evidence of “dominion and control”, such as mail, as well as “[a]</a:t>
            </a:r>
            <a:r>
              <a:rPr lang="en-US" sz="2800" dirty="0" err="1"/>
              <a:t>ny</a:t>
            </a:r>
            <a:r>
              <a:rPr lang="en-US" sz="2800" dirty="0"/>
              <a:t> biological evidence,” such as DNA or bodily fluid. </a:t>
            </a:r>
          </a:p>
          <a:p>
            <a:r>
              <a:rPr lang="en-US" sz="2800" dirty="0"/>
              <a:t>It was reasonable to look in trash. </a:t>
            </a:r>
          </a:p>
          <a:p>
            <a:r>
              <a:rPr lang="en-US" sz="2800" dirty="0"/>
              <a:t>Also: affidavit supporting the CSLI warrant was sufficient; phone could show the defendant’s proximity to the crime in time and place, and police could compare the timeline of his movements. </a:t>
            </a:r>
          </a:p>
          <a:p>
            <a:endParaRPr lang="en-US" sz="2800" dirty="0"/>
          </a:p>
          <a:p>
            <a:endParaRPr lang="en-US" sz="2800" dirty="0"/>
          </a:p>
        </p:txBody>
      </p:sp>
    </p:spTree>
    <p:extLst>
      <p:ext uri="{BB962C8B-B14F-4D97-AF65-F5344CB8AC3E}">
        <p14:creationId xmlns:p14="http://schemas.microsoft.com/office/powerpoint/2010/main" val="2939614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57B66-E76A-EDF1-FEA1-9D3A9D0D37C4}"/>
              </a:ext>
            </a:extLst>
          </p:cNvPr>
          <p:cNvSpPr>
            <a:spLocks noGrp="1"/>
          </p:cNvSpPr>
          <p:nvPr>
            <p:ph type="title"/>
          </p:nvPr>
        </p:nvSpPr>
        <p:spPr/>
        <p:txBody>
          <a:bodyPr/>
          <a:lstStyle/>
          <a:p>
            <a:r>
              <a:rPr lang="en-US" dirty="0"/>
              <a:t>Clothing Store is Not ”Abode” </a:t>
            </a:r>
          </a:p>
        </p:txBody>
      </p:sp>
      <p:sp>
        <p:nvSpPr>
          <p:cNvPr id="3" name="Content Placeholder 2">
            <a:extLst>
              <a:ext uri="{FF2B5EF4-FFF2-40B4-BE49-F238E27FC236}">
                <a16:creationId xmlns:a16="http://schemas.microsoft.com/office/drawing/2014/main" id="{226D5C95-ECEB-C72F-EBE6-5616F4B679D2}"/>
              </a:ext>
            </a:extLst>
          </p:cNvPr>
          <p:cNvSpPr>
            <a:spLocks noGrp="1"/>
          </p:cNvSpPr>
          <p:nvPr>
            <p:ph idx="1"/>
          </p:nvPr>
        </p:nvSpPr>
        <p:spPr/>
        <p:txBody>
          <a:bodyPr>
            <a:normAutofit/>
          </a:bodyPr>
          <a:lstStyle/>
          <a:p>
            <a:r>
              <a:rPr lang="en-US" sz="2800" i="1" dirty="0"/>
              <a:t>Blow v. C/w</a:t>
            </a:r>
            <a:r>
              <a:rPr lang="en-US" sz="2800" dirty="0"/>
              <a:t>, </a:t>
            </a:r>
            <a:r>
              <a:rPr lang="en-US" sz="2800" dirty="0" err="1"/>
              <a:t>ApApril</a:t>
            </a:r>
            <a:r>
              <a:rPr lang="en-US" sz="2800" dirty="0"/>
              <a:t> 16, 2026 (Va. Sup. Ct. pub.) §19.2-56(B) only applies to “places of abode.” Police were not required to provide def. with a search warrant or the affidavit as clothing store was not “abode.”</a:t>
            </a:r>
          </a:p>
          <a:p>
            <a:endParaRPr lang="en-US" sz="2800" dirty="0"/>
          </a:p>
        </p:txBody>
      </p:sp>
    </p:spTree>
    <p:extLst>
      <p:ext uri="{BB962C8B-B14F-4D97-AF65-F5344CB8AC3E}">
        <p14:creationId xmlns:p14="http://schemas.microsoft.com/office/powerpoint/2010/main" val="25229221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343405-5B5C-168B-9049-EF3D84CFFB4E}"/>
              </a:ext>
            </a:extLst>
          </p:cNvPr>
          <p:cNvSpPr>
            <a:spLocks noGrp="1"/>
          </p:cNvSpPr>
          <p:nvPr>
            <p:ph type="title"/>
          </p:nvPr>
        </p:nvSpPr>
        <p:spPr/>
        <p:txBody>
          <a:bodyPr/>
          <a:lstStyle/>
          <a:p>
            <a:r>
              <a:rPr lang="en-US" dirty="0"/>
              <a:t>FLOCK License-Plate </a:t>
            </a:r>
            <a:br>
              <a:rPr lang="en-US" dirty="0"/>
            </a:br>
            <a:r>
              <a:rPr lang="en-US" dirty="0"/>
              <a:t>Reader Rulings</a:t>
            </a:r>
          </a:p>
        </p:txBody>
      </p:sp>
      <p:sp>
        <p:nvSpPr>
          <p:cNvPr id="5" name="Text Placeholder 4">
            <a:extLst>
              <a:ext uri="{FF2B5EF4-FFF2-40B4-BE49-F238E27FC236}">
                <a16:creationId xmlns:a16="http://schemas.microsoft.com/office/drawing/2014/main" id="{7937B2D5-1652-720A-4AF6-C13E1E71D243}"/>
              </a:ext>
            </a:extLst>
          </p:cNvPr>
          <p:cNvSpPr>
            <a:spLocks noGrp="1"/>
          </p:cNvSpPr>
          <p:nvPr>
            <p:ph type="body" idx="1"/>
          </p:nvPr>
        </p:nvSpPr>
        <p:spPr/>
        <p:txBody>
          <a:bodyPr>
            <a:normAutofit/>
          </a:bodyPr>
          <a:lstStyle/>
          <a:p>
            <a:r>
              <a:rPr lang="en-US" sz="3200" dirty="0"/>
              <a:t>Implications for Virginia </a:t>
            </a:r>
          </a:p>
        </p:txBody>
      </p:sp>
    </p:spTree>
    <p:extLst>
      <p:ext uri="{BB962C8B-B14F-4D97-AF65-F5344CB8AC3E}">
        <p14:creationId xmlns:p14="http://schemas.microsoft.com/office/powerpoint/2010/main" val="23732688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A3988A-6C21-A136-E15A-C66074D30841}"/>
              </a:ext>
            </a:extLst>
          </p:cNvPr>
          <p:cNvSpPr>
            <a:spLocks noGrp="1"/>
          </p:cNvSpPr>
          <p:nvPr>
            <p:ph type="title"/>
          </p:nvPr>
        </p:nvSpPr>
        <p:spPr/>
        <p:txBody>
          <a:bodyPr/>
          <a:lstStyle/>
          <a:p>
            <a:r>
              <a:rPr lang="en-US" dirty="0"/>
              <a:t>FLOCK: Background</a:t>
            </a:r>
          </a:p>
        </p:txBody>
      </p:sp>
      <p:sp>
        <p:nvSpPr>
          <p:cNvPr id="5" name="Content Placeholder 4">
            <a:extLst>
              <a:ext uri="{FF2B5EF4-FFF2-40B4-BE49-F238E27FC236}">
                <a16:creationId xmlns:a16="http://schemas.microsoft.com/office/drawing/2014/main" id="{DF40520C-AE8C-5483-9CA3-A0D26153FE31}"/>
              </a:ext>
            </a:extLst>
          </p:cNvPr>
          <p:cNvSpPr>
            <a:spLocks noGrp="1"/>
          </p:cNvSpPr>
          <p:nvPr>
            <p:ph idx="1"/>
          </p:nvPr>
        </p:nvSpPr>
        <p:spPr>
          <a:xfrm>
            <a:off x="993913" y="2556932"/>
            <a:ext cx="10482470" cy="3318936"/>
          </a:xfrm>
        </p:spPr>
        <p:txBody>
          <a:bodyPr>
            <a:noAutofit/>
          </a:bodyPr>
          <a:lstStyle/>
          <a:p>
            <a:r>
              <a:rPr lang="en-US" sz="2800" dirty="0"/>
              <a:t>The Norfolk Police Department installed 172 license plate camera readers though out the city of Norfolk in 2023. </a:t>
            </a:r>
          </a:p>
          <a:p>
            <a:r>
              <a:rPr lang="en-US" sz="2800" dirty="0"/>
              <a:t>The cameras are able to track the locations of vehicles within city limits by license plate number and other physical descriptions with the data being kept for 30 days. </a:t>
            </a:r>
          </a:p>
          <a:p>
            <a:r>
              <a:rPr lang="en-US" sz="2800" dirty="0"/>
              <a:t>Every officer from the Norfolk Police Department may access the FLOCK system, which shares its data with other police departments.</a:t>
            </a:r>
          </a:p>
        </p:txBody>
      </p:sp>
    </p:spTree>
    <p:extLst>
      <p:ext uri="{BB962C8B-B14F-4D97-AF65-F5344CB8AC3E}">
        <p14:creationId xmlns:p14="http://schemas.microsoft.com/office/powerpoint/2010/main" val="17958960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A68BF-3ED0-9000-DF38-C633B9B1092E}"/>
              </a:ext>
            </a:extLst>
          </p:cNvPr>
          <p:cNvSpPr>
            <a:spLocks noGrp="1"/>
          </p:cNvSpPr>
          <p:nvPr>
            <p:ph type="title"/>
          </p:nvPr>
        </p:nvSpPr>
        <p:spPr>
          <a:xfrm>
            <a:off x="885461" y="768028"/>
            <a:ext cx="10643930" cy="1400530"/>
          </a:xfrm>
        </p:spPr>
        <p:txBody>
          <a:bodyPr/>
          <a:lstStyle/>
          <a:p>
            <a:r>
              <a:rPr lang="en-US" sz="3600" i="1" dirty="0"/>
              <a:t>Leaders of a Beautiful Struggle v. Baltimore Police,</a:t>
            </a:r>
            <a:r>
              <a:rPr lang="en-US" sz="3600" dirty="0"/>
              <a:t> </a:t>
            </a:r>
            <a:br>
              <a:rPr lang="en-US" sz="3600" dirty="0"/>
            </a:br>
            <a:r>
              <a:rPr lang="en-US" sz="3600" dirty="0"/>
              <a:t>June 23, 2021 (En Banc)</a:t>
            </a:r>
          </a:p>
        </p:txBody>
      </p:sp>
      <p:sp>
        <p:nvSpPr>
          <p:cNvPr id="3" name="Content Placeholder 2">
            <a:extLst>
              <a:ext uri="{FF2B5EF4-FFF2-40B4-BE49-F238E27FC236}">
                <a16:creationId xmlns:a16="http://schemas.microsoft.com/office/drawing/2014/main" id="{4660A9B3-541C-3ACA-7B1E-3EEA3D95300E}"/>
              </a:ext>
            </a:extLst>
          </p:cNvPr>
          <p:cNvSpPr>
            <a:spLocks noGrp="1"/>
          </p:cNvSpPr>
          <p:nvPr>
            <p:ph idx="1"/>
          </p:nvPr>
        </p:nvSpPr>
        <p:spPr>
          <a:xfrm>
            <a:off x="646111" y="2411896"/>
            <a:ext cx="10883280" cy="4769039"/>
          </a:xfrm>
        </p:spPr>
        <p:txBody>
          <a:bodyPr>
            <a:normAutofit/>
          </a:bodyPr>
          <a:lstStyle/>
          <a:p>
            <a:r>
              <a:rPr lang="en-US" sz="2600" dirty="0"/>
              <a:t>Prior to 2020, the Baltimore Police Department operated a surveillance system (called “AIR”) by flying three small planes over Baltimore during daytime hours, weather permitting. </a:t>
            </a:r>
          </a:p>
          <a:p>
            <a:r>
              <a:rPr lang="en-US" sz="2600" dirty="0"/>
              <a:t>The AIR planes were equipped with cameras that cover about ninety percent of the city at any given time. </a:t>
            </a:r>
          </a:p>
          <a:p>
            <a:r>
              <a:rPr lang="en-US" sz="2600" dirty="0"/>
              <a:t>The cameras employed a resolution that reduced each individual on the ground to a pixelated dot, thus making the cameras unable to capture identifying characteristics of people or automobiles. </a:t>
            </a:r>
          </a:p>
        </p:txBody>
      </p:sp>
    </p:spTree>
    <p:extLst>
      <p:ext uri="{BB962C8B-B14F-4D97-AF65-F5344CB8AC3E}">
        <p14:creationId xmlns:p14="http://schemas.microsoft.com/office/powerpoint/2010/main" val="39444428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C6AD2-E9BC-D9EE-070F-E476C5022F22}"/>
              </a:ext>
            </a:extLst>
          </p:cNvPr>
          <p:cNvSpPr>
            <a:spLocks noGrp="1"/>
          </p:cNvSpPr>
          <p:nvPr>
            <p:ph type="title"/>
          </p:nvPr>
        </p:nvSpPr>
        <p:spPr>
          <a:xfrm>
            <a:off x="1037997" y="715014"/>
            <a:ext cx="10569285" cy="1400530"/>
          </a:xfrm>
        </p:spPr>
        <p:txBody>
          <a:bodyPr>
            <a:normAutofit fontScale="90000"/>
          </a:bodyPr>
          <a:lstStyle/>
          <a:p>
            <a:r>
              <a:rPr lang="en-US" dirty="0"/>
              <a:t>En Banc 4</a:t>
            </a:r>
            <a:r>
              <a:rPr lang="en-US" baseline="30000" dirty="0"/>
              <a:t>th</a:t>
            </a:r>
            <a:r>
              <a:rPr lang="en-US" dirty="0"/>
              <a:t> Circuit: </a:t>
            </a:r>
            <a:br>
              <a:rPr lang="en-US" dirty="0"/>
            </a:br>
            <a:r>
              <a:rPr lang="en-US" dirty="0"/>
              <a:t>Baltimore AIR Program Unlawful</a:t>
            </a:r>
          </a:p>
        </p:txBody>
      </p:sp>
      <p:sp>
        <p:nvSpPr>
          <p:cNvPr id="3" name="Content Placeholder 2">
            <a:extLst>
              <a:ext uri="{FF2B5EF4-FFF2-40B4-BE49-F238E27FC236}">
                <a16:creationId xmlns:a16="http://schemas.microsoft.com/office/drawing/2014/main" id="{B5B8CBEB-DEBB-1914-596C-B4D904ADBB08}"/>
              </a:ext>
            </a:extLst>
          </p:cNvPr>
          <p:cNvSpPr>
            <a:spLocks noGrp="1"/>
          </p:cNvSpPr>
          <p:nvPr>
            <p:ph idx="1"/>
          </p:nvPr>
        </p:nvSpPr>
        <p:spPr>
          <a:xfrm>
            <a:off x="774849" y="2602212"/>
            <a:ext cx="10923847" cy="4805082"/>
          </a:xfrm>
        </p:spPr>
        <p:txBody>
          <a:bodyPr>
            <a:normAutofit/>
          </a:bodyPr>
          <a:lstStyle/>
          <a:p>
            <a:r>
              <a:rPr lang="en-US" sz="2500" dirty="0"/>
              <a:t>In an 8-6 ruling, the Court held that, because the AIR program enabled police to deduce from the whole of individuals’ movements, accessing its data was a search, and its warrantless operation violated the Fourth Amendment. </a:t>
            </a:r>
          </a:p>
          <a:p>
            <a:r>
              <a:rPr lang="en-US" sz="2500" dirty="0"/>
              <a:t>“The AIR program is like a 21st century general search, enabling the police to collect all movements, both innocent and suspected, without any burden to articulate an adequate reason to search for specific items related to specific crimes... Because that collection enables Defendants to deduce information from the whole of individuals’ movements, this case is not “far from </a:t>
            </a:r>
            <a:r>
              <a:rPr lang="en-US" sz="2500" i="1" dirty="0"/>
              <a:t>Carpenter</a:t>
            </a:r>
            <a:r>
              <a:rPr lang="en-US" sz="2500" dirty="0"/>
              <a:t>”; indeed, it is controlled by it.”</a:t>
            </a:r>
          </a:p>
        </p:txBody>
      </p:sp>
    </p:spTree>
    <p:extLst>
      <p:ext uri="{BB962C8B-B14F-4D97-AF65-F5344CB8AC3E}">
        <p14:creationId xmlns:p14="http://schemas.microsoft.com/office/powerpoint/2010/main" val="4067494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1D8CC-0280-6F3E-7798-40184FBC3EBE}"/>
              </a:ext>
            </a:extLst>
          </p:cNvPr>
          <p:cNvSpPr>
            <a:spLocks noGrp="1"/>
          </p:cNvSpPr>
          <p:nvPr>
            <p:ph type="title"/>
          </p:nvPr>
        </p:nvSpPr>
        <p:spPr>
          <a:xfrm>
            <a:off x="1461392" y="749051"/>
            <a:ext cx="9601196" cy="1303867"/>
          </a:xfrm>
        </p:spPr>
        <p:txBody>
          <a:bodyPr/>
          <a:lstStyle/>
          <a:p>
            <a:r>
              <a:rPr lang="en-US" dirty="0"/>
              <a:t>“Mosaic” Theory</a:t>
            </a:r>
          </a:p>
        </p:txBody>
      </p:sp>
      <p:sp>
        <p:nvSpPr>
          <p:cNvPr id="3" name="Content Placeholder 2">
            <a:extLst>
              <a:ext uri="{FF2B5EF4-FFF2-40B4-BE49-F238E27FC236}">
                <a16:creationId xmlns:a16="http://schemas.microsoft.com/office/drawing/2014/main" id="{6F5EAFD3-A838-0C60-F0F9-44F6C50E717E}"/>
              </a:ext>
            </a:extLst>
          </p:cNvPr>
          <p:cNvSpPr>
            <a:spLocks noGrp="1"/>
          </p:cNvSpPr>
          <p:nvPr>
            <p:ph idx="1"/>
          </p:nvPr>
        </p:nvSpPr>
        <p:spPr>
          <a:xfrm>
            <a:off x="745231" y="2357718"/>
            <a:ext cx="10731152" cy="4195481"/>
          </a:xfrm>
        </p:spPr>
        <p:txBody>
          <a:bodyPr>
            <a:noAutofit/>
          </a:bodyPr>
          <a:lstStyle/>
          <a:p>
            <a:r>
              <a:rPr lang="en-US" sz="2400" dirty="0"/>
              <a:t>The Court observed that the “retrospective quality of the data” enabled police to “retrace a person’s whereabouts,” granting access to otherwise “unknowable” information. </a:t>
            </a:r>
          </a:p>
          <a:p>
            <a:r>
              <a:rPr lang="en-US" sz="2400" dirty="0"/>
              <a:t>The Court analogized this case to </a:t>
            </a:r>
            <a:r>
              <a:rPr lang="en-US" sz="2400" i="1" dirty="0"/>
              <a:t>Jones</a:t>
            </a:r>
            <a:r>
              <a:rPr lang="en-US" sz="2400" dirty="0"/>
              <a:t> and </a:t>
            </a:r>
            <a:r>
              <a:rPr lang="en-US" sz="2400" i="1" dirty="0"/>
              <a:t>Carpenter</a:t>
            </a:r>
            <a:r>
              <a:rPr lang="en-US" sz="2400" dirty="0"/>
              <a:t>, where the Supreme Court had found that the surveillance surpassed ordinary expectations of law enforcement’s capacity and provided enough information to deduce details from the whole of individuals’ movements. </a:t>
            </a:r>
          </a:p>
          <a:p>
            <a:r>
              <a:rPr lang="en-US" sz="2400" dirty="0"/>
              <a:t>The Court contrasted this case from what law enforcement can gather from a single, fixed camera, since such a camera generally only captures individual movements. 	</a:t>
            </a:r>
          </a:p>
        </p:txBody>
      </p:sp>
    </p:spTree>
    <p:extLst>
      <p:ext uri="{BB962C8B-B14F-4D97-AF65-F5344CB8AC3E}">
        <p14:creationId xmlns:p14="http://schemas.microsoft.com/office/powerpoint/2010/main" val="16559423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F3E58-77C4-AE53-5186-0810D339F5CF}"/>
              </a:ext>
            </a:extLst>
          </p:cNvPr>
          <p:cNvSpPr>
            <a:spLocks noGrp="1"/>
          </p:cNvSpPr>
          <p:nvPr>
            <p:ph type="title"/>
          </p:nvPr>
        </p:nvSpPr>
        <p:spPr/>
        <p:txBody>
          <a:bodyPr>
            <a:normAutofit fontScale="90000"/>
          </a:bodyPr>
          <a:lstStyle/>
          <a:p>
            <a:r>
              <a:rPr lang="en-US" dirty="0"/>
              <a:t>Virginia Court of Appeals: </a:t>
            </a:r>
            <a:br>
              <a:rPr lang="en-US" dirty="0"/>
            </a:br>
            <a:r>
              <a:rPr lang="en-US" dirty="0"/>
              <a:t>FLOCK in Norfolk Lawful</a:t>
            </a:r>
          </a:p>
        </p:txBody>
      </p:sp>
      <p:sp>
        <p:nvSpPr>
          <p:cNvPr id="3" name="Content Placeholder 2">
            <a:extLst>
              <a:ext uri="{FF2B5EF4-FFF2-40B4-BE49-F238E27FC236}">
                <a16:creationId xmlns:a16="http://schemas.microsoft.com/office/drawing/2014/main" id="{9C9A93A9-BBA9-045C-845E-F8EDB2B9005F}"/>
              </a:ext>
            </a:extLst>
          </p:cNvPr>
          <p:cNvSpPr>
            <a:spLocks noGrp="1"/>
          </p:cNvSpPr>
          <p:nvPr>
            <p:ph idx="1"/>
          </p:nvPr>
        </p:nvSpPr>
        <p:spPr>
          <a:xfrm>
            <a:off x="715107" y="2516832"/>
            <a:ext cx="10761785" cy="3706838"/>
          </a:xfrm>
        </p:spPr>
        <p:txBody>
          <a:bodyPr>
            <a:noAutofit/>
          </a:bodyPr>
          <a:lstStyle/>
          <a:p>
            <a:r>
              <a:rPr lang="en-US" sz="3100" i="1" dirty="0"/>
              <a:t>Robinson v. Commonwealth</a:t>
            </a:r>
            <a:r>
              <a:rPr lang="en-US" sz="3100" dirty="0"/>
              <a:t>, April 7, 2026 (pub)</a:t>
            </a:r>
          </a:p>
          <a:p>
            <a:pPr lvl="1"/>
            <a:r>
              <a:rPr lang="en-US" sz="2700" dirty="0"/>
              <a:t>Flock Cameras are fixed in place and only show the exterior of vehicles already viewable by the public.</a:t>
            </a:r>
          </a:p>
          <a:p>
            <a:pPr lvl="1"/>
            <a:r>
              <a:rPr lang="en-US" sz="2700" dirty="0"/>
              <a:t>The current implementation of Flock cameras do not capture the whole of a person’s movements and thus do not create the “mosaic.”</a:t>
            </a:r>
          </a:p>
          <a:p>
            <a:pPr lvl="1"/>
            <a:r>
              <a:rPr lang="en-US" sz="2700" dirty="0"/>
              <a:t>The defendant had no reasonable expectation of privacy, so no search.</a:t>
            </a:r>
          </a:p>
          <a:p>
            <a:r>
              <a:rPr lang="en-US" sz="3100" i="1" dirty="0"/>
              <a:t>See also C/w v. Church</a:t>
            </a:r>
            <a:r>
              <a:rPr lang="en-US" sz="3100" dirty="0"/>
              <a:t>, October 14, 2025 (</a:t>
            </a:r>
            <a:r>
              <a:rPr lang="en-US" sz="3100" dirty="0" err="1"/>
              <a:t>unp</a:t>
            </a:r>
            <a:r>
              <a:rPr lang="en-US" sz="3100" dirty="0"/>
              <a:t>)</a:t>
            </a:r>
          </a:p>
          <a:p>
            <a:endParaRPr lang="en-US" sz="3100" dirty="0"/>
          </a:p>
        </p:txBody>
      </p:sp>
    </p:spTree>
    <p:extLst>
      <p:ext uri="{BB962C8B-B14F-4D97-AF65-F5344CB8AC3E}">
        <p14:creationId xmlns:p14="http://schemas.microsoft.com/office/powerpoint/2010/main" val="3160392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B2BC9-F091-E65D-B642-65280B9E06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3FB8D89-C1A0-AF96-ECE3-0DEF10851283}"/>
              </a:ext>
            </a:extLst>
          </p:cNvPr>
          <p:cNvSpPr>
            <a:spLocks noGrp="1"/>
          </p:cNvSpPr>
          <p:nvPr>
            <p:ph type="title"/>
          </p:nvPr>
        </p:nvSpPr>
        <p:spPr/>
        <p:txBody>
          <a:bodyPr>
            <a:normAutofit/>
          </a:bodyPr>
          <a:lstStyle/>
          <a:p>
            <a:r>
              <a:rPr lang="en-US" sz="8000" dirty="0"/>
              <a:t>Fifth Amendment</a:t>
            </a:r>
          </a:p>
        </p:txBody>
      </p:sp>
      <p:sp>
        <p:nvSpPr>
          <p:cNvPr id="5" name="Text Placeholder 4">
            <a:extLst>
              <a:ext uri="{FF2B5EF4-FFF2-40B4-BE49-F238E27FC236}">
                <a16:creationId xmlns:a16="http://schemas.microsoft.com/office/drawing/2014/main" id="{719F7301-6A9F-E161-57A2-40DEFCD707F5}"/>
              </a:ext>
            </a:extLst>
          </p:cNvPr>
          <p:cNvSpPr>
            <a:spLocks noGrp="1"/>
          </p:cNvSpPr>
          <p:nvPr>
            <p:ph type="body" idx="1"/>
          </p:nvPr>
        </p:nvSpPr>
        <p:spPr/>
        <p:txBody>
          <a:bodyPr>
            <a:noAutofit/>
          </a:bodyPr>
          <a:lstStyle/>
          <a:p>
            <a:r>
              <a:rPr lang="en-US" sz="5400" dirty="0"/>
              <a:t>Double Jeopardy</a:t>
            </a:r>
          </a:p>
        </p:txBody>
      </p:sp>
    </p:spTree>
    <p:extLst>
      <p:ext uri="{BB962C8B-B14F-4D97-AF65-F5344CB8AC3E}">
        <p14:creationId xmlns:p14="http://schemas.microsoft.com/office/powerpoint/2010/main" val="5889045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025E2-3F9D-A586-9D57-1353774AB5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0DAF0D-B87C-83FA-B684-A7DD353F13E1}"/>
              </a:ext>
            </a:extLst>
          </p:cNvPr>
          <p:cNvSpPr>
            <a:spLocks noGrp="1"/>
          </p:cNvSpPr>
          <p:nvPr>
            <p:ph type="title"/>
          </p:nvPr>
        </p:nvSpPr>
        <p:spPr/>
        <p:txBody>
          <a:bodyPr>
            <a:noAutofit/>
          </a:bodyPr>
          <a:lstStyle/>
          <a:p>
            <a:r>
              <a:rPr lang="en-US" sz="6000" dirty="0"/>
              <a:t>Exceptions to Warrant Requirement</a:t>
            </a:r>
          </a:p>
        </p:txBody>
      </p:sp>
      <p:sp>
        <p:nvSpPr>
          <p:cNvPr id="3" name="Text Placeholder 2">
            <a:extLst>
              <a:ext uri="{FF2B5EF4-FFF2-40B4-BE49-F238E27FC236}">
                <a16:creationId xmlns:a16="http://schemas.microsoft.com/office/drawing/2014/main" id="{5E37E269-006C-A070-EE85-ABD276E30F0A}"/>
              </a:ext>
            </a:extLst>
          </p:cNvPr>
          <p:cNvSpPr>
            <a:spLocks noGrp="1"/>
          </p:cNvSpPr>
          <p:nvPr>
            <p:ph type="body" idx="1"/>
          </p:nvPr>
        </p:nvSpPr>
        <p:spPr>
          <a:xfrm>
            <a:off x="2015066" y="3846051"/>
            <a:ext cx="8666185" cy="2104175"/>
          </a:xfrm>
        </p:spPr>
        <p:txBody>
          <a:bodyPr>
            <a:normAutofit/>
          </a:bodyPr>
          <a:lstStyle/>
          <a:p>
            <a:pPr>
              <a:spcBef>
                <a:spcPts val="0"/>
              </a:spcBef>
              <a:spcAft>
                <a:spcPts val="0"/>
              </a:spcAft>
            </a:pPr>
            <a:r>
              <a:rPr lang="en-US" sz="3200" dirty="0"/>
              <a:t>Probable Cause </a:t>
            </a:r>
            <a:r>
              <a:rPr lang="en-US" sz="3200" i="1" dirty="0"/>
              <a:t>PLUS ___________________</a:t>
            </a:r>
          </a:p>
          <a:p>
            <a:pPr>
              <a:spcBef>
                <a:spcPts val="0"/>
              </a:spcBef>
              <a:spcAft>
                <a:spcPts val="0"/>
              </a:spcAft>
            </a:pPr>
            <a:r>
              <a:rPr lang="en-US" sz="3200" i="1" dirty="0"/>
              <a:t>                                     </a:t>
            </a:r>
            <a:r>
              <a:rPr lang="en-US" sz="3200" baseline="30000" dirty="0"/>
              <a:t>exception to warrant requirement</a:t>
            </a:r>
          </a:p>
          <a:p>
            <a:endParaRPr lang="en-US" sz="3200" dirty="0"/>
          </a:p>
        </p:txBody>
      </p:sp>
    </p:spTree>
    <p:extLst>
      <p:ext uri="{BB962C8B-B14F-4D97-AF65-F5344CB8AC3E}">
        <p14:creationId xmlns:p14="http://schemas.microsoft.com/office/powerpoint/2010/main" val="25878415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B6F04-AA4B-F56A-736A-8817E1374B90}"/>
              </a:ext>
            </a:extLst>
          </p:cNvPr>
          <p:cNvSpPr>
            <a:spLocks noGrp="1"/>
          </p:cNvSpPr>
          <p:nvPr>
            <p:ph type="title"/>
          </p:nvPr>
        </p:nvSpPr>
        <p:spPr/>
        <p:txBody>
          <a:bodyPr>
            <a:normAutofit fontScale="90000"/>
          </a:bodyPr>
          <a:lstStyle/>
          <a:p>
            <a:r>
              <a:rPr lang="en-US" i="1" dirty="0"/>
              <a:t>Commonwealth v. Teach</a:t>
            </a:r>
            <a:r>
              <a:rPr lang="en-US" dirty="0"/>
              <a:t>, August 19, 2025 (</a:t>
            </a:r>
            <a:r>
              <a:rPr lang="en-US" dirty="0" err="1"/>
              <a:t>upb</a:t>
            </a:r>
            <a:r>
              <a:rPr lang="en-US" dirty="0"/>
              <a:t>)</a:t>
            </a:r>
            <a:endParaRPr lang="en-US" i="1" dirty="0"/>
          </a:p>
        </p:txBody>
      </p:sp>
      <p:sp>
        <p:nvSpPr>
          <p:cNvPr id="3" name="Content Placeholder 2">
            <a:extLst>
              <a:ext uri="{FF2B5EF4-FFF2-40B4-BE49-F238E27FC236}">
                <a16:creationId xmlns:a16="http://schemas.microsoft.com/office/drawing/2014/main" id="{2864D388-A51F-FF37-4515-AB6DA56468EA}"/>
              </a:ext>
            </a:extLst>
          </p:cNvPr>
          <p:cNvSpPr>
            <a:spLocks noGrp="1"/>
          </p:cNvSpPr>
          <p:nvPr>
            <p:ph idx="1"/>
          </p:nvPr>
        </p:nvSpPr>
        <p:spPr>
          <a:xfrm>
            <a:off x="512618" y="2424545"/>
            <a:ext cx="11166764" cy="3810000"/>
          </a:xfrm>
        </p:spPr>
        <p:txBody>
          <a:bodyPr>
            <a:noAutofit/>
          </a:bodyPr>
          <a:lstStyle/>
          <a:p>
            <a:r>
              <a:rPr lang="en-US" sz="2300" dirty="0"/>
              <a:t>An officer responded to a call for service that stated three men were trying to break into vehicles in the parking lot of an apartment complex in what the officer explained was a high crime area. </a:t>
            </a:r>
          </a:p>
          <a:p>
            <a:r>
              <a:rPr lang="en-US" sz="2300" dirty="0"/>
              <a:t>The “suspect [car]” was described as a white sedan. The officer arrived at the parking lot and saw the defendant sitting alone in a white sedan. The vehicle was parked and not running. </a:t>
            </a:r>
          </a:p>
          <a:p>
            <a:r>
              <a:rPr lang="en-US" sz="2300" dirty="0"/>
              <a:t>As the officer surveyed the parking lot, the defendant exited the vehicle and locked it. </a:t>
            </a:r>
          </a:p>
          <a:p>
            <a:r>
              <a:rPr lang="en-US" sz="2300" dirty="0"/>
              <a:t>The officer approached the defendant, asked if he had seen anyone trying to break into cars, and, when the defendant stated he had not, the officer simply allowed him to continue into a nearby apartment which he unlocked with a key.</a:t>
            </a:r>
          </a:p>
        </p:txBody>
      </p:sp>
    </p:spTree>
    <p:extLst>
      <p:ext uri="{BB962C8B-B14F-4D97-AF65-F5344CB8AC3E}">
        <p14:creationId xmlns:p14="http://schemas.microsoft.com/office/powerpoint/2010/main" val="12056820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10FD7-8C1C-B3D1-A091-C9FC5322EBA9}"/>
              </a:ext>
            </a:extLst>
          </p:cNvPr>
          <p:cNvSpPr>
            <a:spLocks noGrp="1"/>
          </p:cNvSpPr>
          <p:nvPr>
            <p:ph type="title"/>
          </p:nvPr>
        </p:nvSpPr>
        <p:spPr/>
        <p:txBody>
          <a:bodyPr/>
          <a:lstStyle/>
          <a:p>
            <a:r>
              <a:rPr lang="en-US" i="1" dirty="0"/>
              <a:t>Commonwealth v. Teach</a:t>
            </a:r>
          </a:p>
        </p:txBody>
      </p:sp>
      <p:sp>
        <p:nvSpPr>
          <p:cNvPr id="3" name="Content Placeholder 2">
            <a:extLst>
              <a:ext uri="{FF2B5EF4-FFF2-40B4-BE49-F238E27FC236}">
                <a16:creationId xmlns:a16="http://schemas.microsoft.com/office/drawing/2014/main" id="{51921A01-C8F0-1CF3-E8FB-8C808ECC8F7E}"/>
              </a:ext>
            </a:extLst>
          </p:cNvPr>
          <p:cNvSpPr>
            <a:spLocks noGrp="1"/>
          </p:cNvSpPr>
          <p:nvPr>
            <p:ph idx="1"/>
          </p:nvPr>
        </p:nvSpPr>
        <p:spPr>
          <a:xfrm>
            <a:off x="720436" y="2438399"/>
            <a:ext cx="10889673" cy="3726873"/>
          </a:xfrm>
        </p:spPr>
        <p:txBody>
          <a:bodyPr>
            <a:normAutofit/>
          </a:bodyPr>
          <a:lstStyle/>
          <a:p>
            <a:r>
              <a:rPr lang="en-US" dirty="0"/>
              <a:t>The officer twice briefly looked into the car with his flashlight. He saw a fanny pack on the floor by the driver’s seat but noticed nothing else in the car. </a:t>
            </a:r>
          </a:p>
          <a:p>
            <a:r>
              <a:rPr lang="en-US" dirty="0"/>
              <a:t>After concluding his second call, the officer returned to the parking lot about an hour later. This time, when he looked into the vehicle, the officer saw the fanny pack and a baggie with a white substance that he believed to be crack cocaine. A second officer confirmed his suspicions.</a:t>
            </a:r>
          </a:p>
          <a:p>
            <a:r>
              <a:rPr lang="en-US" dirty="0"/>
              <a:t>The defendant came out of the apartment and confronted the officers, in a manner that the trial court called, “very protective of . . . and very defensive about the car.” The officers confirmed with the defendant that he had exited the vehicle earlier. </a:t>
            </a:r>
          </a:p>
        </p:txBody>
      </p:sp>
    </p:spTree>
    <p:extLst>
      <p:ext uri="{BB962C8B-B14F-4D97-AF65-F5344CB8AC3E}">
        <p14:creationId xmlns:p14="http://schemas.microsoft.com/office/powerpoint/2010/main" val="18863373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4FF7E-4C7C-CEF4-A57C-EBEBDF203372}"/>
              </a:ext>
            </a:extLst>
          </p:cNvPr>
          <p:cNvSpPr>
            <a:spLocks noGrp="1"/>
          </p:cNvSpPr>
          <p:nvPr>
            <p:ph type="title"/>
          </p:nvPr>
        </p:nvSpPr>
        <p:spPr/>
        <p:txBody>
          <a:bodyPr/>
          <a:lstStyle/>
          <a:p>
            <a:r>
              <a:rPr lang="en-US" i="1" dirty="0"/>
              <a:t>Commonwealth v. Teach</a:t>
            </a:r>
          </a:p>
        </p:txBody>
      </p:sp>
      <p:sp>
        <p:nvSpPr>
          <p:cNvPr id="3" name="Content Placeholder 2">
            <a:extLst>
              <a:ext uri="{FF2B5EF4-FFF2-40B4-BE49-F238E27FC236}">
                <a16:creationId xmlns:a16="http://schemas.microsoft.com/office/drawing/2014/main" id="{C219ED4D-8C42-66C2-5C88-56C086CB3CA4}"/>
              </a:ext>
            </a:extLst>
          </p:cNvPr>
          <p:cNvSpPr>
            <a:spLocks noGrp="1"/>
          </p:cNvSpPr>
          <p:nvPr>
            <p:ph idx="1"/>
          </p:nvPr>
        </p:nvSpPr>
        <p:spPr>
          <a:xfrm>
            <a:off x="748145" y="2535382"/>
            <a:ext cx="10861964" cy="3768436"/>
          </a:xfrm>
        </p:spPr>
        <p:txBody>
          <a:bodyPr>
            <a:normAutofit/>
          </a:bodyPr>
          <a:lstStyle/>
          <a:p>
            <a:r>
              <a:rPr lang="en-US" sz="2600" dirty="0"/>
              <a:t>As the officers asked to speak with him and approached, the defendant started to walk away. At that point, the officers took him to the ground and handcuffed him. </a:t>
            </a:r>
          </a:p>
          <a:p>
            <a:r>
              <a:rPr lang="en-US" sz="2600" dirty="0"/>
              <a:t>The defendant claimed that nothing in the car nor the car itself belonged to him. </a:t>
            </a:r>
          </a:p>
          <a:p>
            <a:r>
              <a:rPr lang="en-US" sz="2600" dirty="0"/>
              <a:t>The officers retrieved a key from his pocket and unlocked the car. They retrieved the suspected cocaine and the fanny pack. A gun was in the fanny pack. </a:t>
            </a:r>
          </a:p>
        </p:txBody>
      </p:sp>
    </p:spTree>
    <p:extLst>
      <p:ext uri="{BB962C8B-B14F-4D97-AF65-F5344CB8AC3E}">
        <p14:creationId xmlns:p14="http://schemas.microsoft.com/office/powerpoint/2010/main" val="25088662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784B5-D6BF-F253-7EDC-30E2218618B2}"/>
              </a:ext>
            </a:extLst>
          </p:cNvPr>
          <p:cNvSpPr>
            <a:spLocks noGrp="1"/>
          </p:cNvSpPr>
          <p:nvPr>
            <p:ph type="title"/>
          </p:nvPr>
        </p:nvSpPr>
        <p:spPr/>
        <p:txBody>
          <a:bodyPr/>
          <a:lstStyle/>
          <a:p>
            <a:r>
              <a:rPr lang="en-US" dirty="0"/>
              <a:t>Probable Cause?</a:t>
            </a:r>
          </a:p>
        </p:txBody>
      </p:sp>
      <p:sp>
        <p:nvSpPr>
          <p:cNvPr id="3" name="Content Placeholder 2">
            <a:extLst>
              <a:ext uri="{FF2B5EF4-FFF2-40B4-BE49-F238E27FC236}">
                <a16:creationId xmlns:a16="http://schemas.microsoft.com/office/drawing/2014/main" id="{AF412E68-B66D-BF34-41DF-211E08508F7F}"/>
              </a:ext>
            </a:extLst>
          </p:cNvPr>
          <p:cNvSpPr>
            <a:spLocks noGrp="1"/>
          </p:cNvSpPr>
          <p:nvPr>
            <p:ph idx="1"/>
          </p:nvPr>
        </p:nvSpPr>
        <p:spPr/>
        <p:txBody>
          <a:bodyPr/>
          <a:lstStyle/>
          <a:p>
            <a:r>
              <a:rPr lang="en-US" dirty="0"/>
              <a:t>Yes, trial court reversed. The officer’s observations of the suspected crack cocaine provided probable cause that contraband existed in the vehicle.</a:t>
            </a:r>
          </a:p>
          <a:p>
            <a:r>
              <a:rPr lang="en-US" dirty="0"/>
              <a:t>The officers also possessed probable cause that the defendant exerted dominion and control of the vehicle such that the officers had probable cause that the defendant possessed the cocaine.</a:t>
            </a:r>
          </a:p>
          <a:p>
            <a:r>
              <a:rPr lang="en-US" dirty="0"/>
              <a:t>The defendant was originally seated alone in the vehicle, then exited it and locked it. He also emerged from the apartment complex highly defensive regarding the officers looking at the vehicle.</a:t>
            </a:r>
          </a:p>
        </p:txBody>
      </p:sp>
    </p:spTree>
    <p:extLst>
      <p:ext uri="{BB962C8B-B14F-4D97-AF65-F5344CB8AC3E}">
        <p14:creationId xmlns:p14="http://schemas.microsoft.com/office/powerpoint/2010/main" val="17889732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4D97C-825F-A2BF-00AB-BF8BF0EE73A2}"/>
              </a:ext>
            </a:extLst>
          </p:cNvPr>
          <p:cNvSpPr>
            <a:spLocks noGrp="1"/>
          </p:cNvSpPr>
          <p:nvPr>
            <p:ph type="title"/>
          </p:nvPr>
        </p:nvSpPr>
        <p:spPr/>
        <p:txBody>
          <a:bodyPr/>
          <a:lstStyle/>
          <a:p>
            <a:r>
              <a:rPr lang="en-US" dirty="0"/>
              <a:t>Exception to the Warrant Requirement?</a:t>
            </a:r>
          </a:p>
        </p:txBody>
      </p:sp>
      <p:sp>
        <p:nvSpPr>
          <p:cNvPr id="3" name="Content Placeholder 2">
            <a:extLst>
              <a:ext uri="{FF2B5EF4-FFF2-40B4-BE49-F238E27FC236}">
                <a16:creationId xmlns:a16="http://schemas.microsoft.com/office/drawing/2014/main" id="{0B39EE69-61E2-E0A5-F1CE-66A2A572E391}"/>
              </a:ext>
            </a:extLst>
          </p:cNvPr>
          <p:cNvSpPr>
            <a:spLocks noGrp="1"/>
          </p:cNvSpPr>
          <p:nvPr>
            <p:ph idx="1"/>
          </p:nvPr>
        </p:nvSpPr>
        <p:spPr/>
        <p:txBody>
          <a:bodyPr>
            <a:normAutofit lnSpcReduction="10000"/>
          </a:bodyPr>
          <a:lstStyle/>
          <a:p>
            <a:r>
              <a:rPr lang="en-US" dirty="0"/>
              <a:t>The Court of Appeals found that these facts established that the search and subsequent arrest were substantially contemporaneous, with the “arrest follow[</a:t>
            </a:r>
            <a:r>
              <a:rPr lang="en-US" dirty="0" err="1"/>
              <a:t>ing</a:t>
            </a:r>
            <a:r>
              <a:rPr lang="en-US" dirty="0"/>
              <a:t>] quickly on the heels of the . . . search.” </a:t>
            </a:r>
          </a:p>
          <a:p>
            <a:r>
              <a:rPr lang="en-US" dirty="0"/>
              <a:t>Thus, the officers lawfully seized the keys from the defendant’s person as a search incident to arrest.</a:t>
            </a:r>
          </a:p>
          <a:p>
            <a:r>
              <a:rPr lang="en-US" dirty="0"/>
              <a:t>Once they lawfully seized the keys, the officers lawfully unlocked the vehicle and, pursuant to the automobile exception, lawfully seized the cocaine and fanny pack. </a:t>
            </a:r>
          </a:p>
          <a:p>
            <a:endParaRPr lang="en-US" dirty="0"/>
          </a:p>
        </p:txBody>
      </p:sp>
    </p:spTree>
    <p:extLst>
      <p:ext uri="{BB962C8B-B14F-4D97-AF65-F5344CB8AC3E}">
        <p14:creationId xmlns:p14="http://schemas.microsoft.com/office/powerpoint/2010/main" val="2990280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79D2F-A26C-0C34-FA71-D674E6792F78}"/>
              </a:ext>
            </a:extLst>
          </p:cNvPr>
          <p:cNvSpPr>
            <a:spLocks noGrp="1"/>
          </p:cNvSpPr>
          <p:nvPr>
            <p:ph type="title"/>
          </p:nvPr>
        </p:nvSpPr>
        <p:spPr/>
        <p:txBody>
          <a:bodyPr/>
          <a:lstStyle/>
          <a:p>
            <a:r>
              <a:rPr lang="en-US" dirty="0"/>
              <a:t>Frisks</a:t>
            </a:r>
          </a:p>
        </p:txBody>
      </p:sp>
      <p:sp>
        <p:nvSpPr>
          <p:cNvPr id="3" name="Text Placeholder 2">
            <a:extLst>
              <a:ext uri="{FF2B5EF4-FFF2-40B4-BE49-F238E27FC236}">
                <a16:creationId xmlns:a16="http://schemas.microsoft.com/office/drawing/2014/main" id="{0BD3DACD-7CE4-6901-B7F5-E1386013F89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188431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75EFF-279E-F895-F9C3-14A66ACC9321}"/>
              </a:ext>
            </a:extLst>
          </p:cNvPr>
          <p:cNvSpPr>
            <a:spLocks noGrp="1"/>
          </p:cNvSpPr>
          <p:nvPr>
            <p:ph type="title"/>
          </p:nvPr>
        </p:nvSpPr>
        <p:spPr/>
        <p:txBody>
          <a:bodyPr>
            <a:normAutofit fontScale="90000"/>
          </a:bodyPr>
          <a:lstStyle/>
          <a:p>
            <a:r>
              <a:rPr lang="en-US" i="1" dirty="0"/>
              <a:t>Washington v. Commonwealth</a:t>
            </a:r>
            <a:r>
              <a:rPr lang="en-US" dirty="0"/>
              <a:t>, April 14, 2026 (Ct. App. Pub.)</a:t>
            </a:r>
            <a:endParaRPr lang="en-US" i="1" dirty="0"/>
          </a:p>
        </p:txBody>
      </p:sp>
      <p:sp>
        <p:nvSpPr>
          <p:cNvPr id="3" name="Content Placeholder 2">
            <a:extLst>
              <a:ext uri="{FF2B5EF4-FFF2-40B4-BE49-F238E27FC236}">
                <a16:creationId xmlns:a16="http://schemas.microsoft.com/office/drawing/2014/main" id="{2EB7E300-8942-2D3C-E799-4CB244482C5A}"/>
              </a:ext>
            </a:extLst>
          </p:cNvPr>
          <p:cNvSpPr>
            <a:spLocks noGrp="1"/>
          </p:cNvSpPr>
          <p:nvPr>
            <p:ph idx="1"/>
          </p:nvPr>
        </p:nvSpPr>
        <p:spPr/>
        <p:txBody>
          <a:bodyPr/>
          <a:lstStyle/>
          <a:p>
            <a:r>
              <a:rPr lang="en-US" dirty="0"/>
              <a:t>The Fredericksburg Police Department received several complaints regarding criminal activity, specifically public smoking of marijuana, in an area known to be a “high narcotics distribution area.” </a:t>
            </a:r>
          </a:p>
          <a:p>
            <a:r>
              <a:rPr lang="en-US" dirty="0"/>
              <a:t>This officer observed the area and saw multiple people congregating there, including a man he knew to be a gang member who was involved in the distribution of narcotics.</a:t>
            </a:r>
          </a:p>
          <a:p>
            <a:r>
              <a:rPr lang="en-US" dirty="0"/>
              <a:t>The defendant was among this group and the officers who were observing the group knew that he flashed guns on social media.</a:t>
            </a:r>
          </a:p>
        </p:txBody>
      </p:sp>
    </p:spTree>
    <p:extLst>
      <p:ext uri="{BB962C8B-B14F-4D97-AF65-F5344CB8AC3E}">
        <p14:creationId xmlns:p14="http://schemas.microsoft.com/office/powerpoint/2010/main" val="7760324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A30CE-2F03-23B5-6BFC-3550B14A9D65}"/>
              </a:ext>
            </a:extLst>
          </p:cNvPr>
          <p:cNvSpPr>
            <a:spLocks noGrp="1"/>
          </p:cNvSpPr>
          <p:nvPr>
            <p:ph type="title"/>
          </p:nvPr>
        </p:nvSpPr>
        <p:spPr/>
        <p:txBody>
          <a:bodyPr/>
          <a:lstStyle/>
          <a:p>
            <a:r>
              <a:rPr lang="en-US" i="1" dirty="0"/>
              <a:t>Washington v. Commonwealth</a:t>
            </a:r>
            <a:endParaRPr lang="en-US" dirty="0"/>
          </a:p>
        </p:txBody>
      </p:sp>
      <p:sp>
        <p:nvSpPr>
          <p:cNvPr id="3" name="Content Placeholder 2">
            <a:extLst>
              <a:ext uri="{FF2B5EF4-FFF2-40B4-BE49-F238E27FC236}">
                <a16:creationId xmlns:a16="http://schemas.microsoft.com/office/drawing/2014/main" id="{27B995AC-5ADC-8290-B0E8-EB609510F843}"/>
              </a:ext>
            </a:extLst>
          </p:cNvPr>
          <p:cNvSpPr>
            <a:spLocks noGrp="1"/>
          </p:cNvSpPr>
          <p:nvPr>
            <p:ph idx="1"/>
          </p:nvPr>
        </p:nvSpPr>
        <p:spPr/>
        <p:txBody>
          <a:bodyPr/>
          <a:lstStyle/>
          <a:p>
            <a:r>
              <a:rPr lang="en-US" dirty="0"/>
              <a:t>At this point, no officer had observed anyone in the group engaged in unlawful behavior. </a:t>
            </a:r>
          </a:p>
          <a:p>
            <a:r>
              <a:rPr lang="en-US" dirty="0"/>
              <a:t>Officers decided to approach the group and make consensual contact to see “if there was any crime occurring.” </a:t>
            </a:r>
          </a:p>
          <a:p>
            <a:r>
              <a:rPr lang="en-US" dirty="0"/>
              <a:t>Three officers approached from one side of the building and two others approached from the other side. All officers were in uniform.</a:t>
            </a:r>
          </a:p>
          <a:p>
            <a:endParaRPr lang="en-US" dirty="0"/>
          </a:p>
        </p:txBody>
      </p:sp>
    </p:spTree>
    <p:extLst>
      <p:ext uri="{BB962C8B-B14F-4D97-AF65-F5344CB8AC3E}">
        <p14:creationId xmlns:p14="http://schemas.microsoft.com/office/powerpoint/2010/main" val="28283096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8E18D-C7E5-A9CB-2864-1595761CD566}"/>
              </a:ext>
            </a:extLst>
          </p:cNvPr>
          <p:cNvSpPr>
            <a:spLocks noGrp="1"/>
          </p:cNvSpPr>
          <p:nvPr>
            <p:ph type="title"/>
          </p:nvPr>
        </p:nvSpPr>
        <p:spPr/>
        <p:txBody>
          <a:bodyPr/>
          <a:lstStyle/>
          <a:p>
            <a:r>
              <a:rPr lang="en-US" i="1" dirty="0"/>
              <a:t>Washington v. Commonwealth</a:t>
            </a:r>
            <a:endParaRPr lang="en-US" dirty="0"/>
          </a:p>
        </p:txBody>
      </p:sp>
      <p:sp>
        <p:nvSpPr>
          <p:cNvPr id="3" name="Content Placeholder 2">
            <a:extLst>
              <a:ext uri="{FF2B5EF4-FFF2-40B4-BE49-F238E27FC236}">
                <a16:creationId xmlns:a16="http://schemas.microsoft.com/office/drawing/2014/main" id="{72DCDF1E-F7D7-1CFC-72BD-953889F08F9F}"/>
              </a:ext>
            </a:extLst>
          </p:cNvPr>
          <p:cNvSpPr>
            <a:spLocks noGrp="1"/>
          </p:cNvSpPr>
          <p:nvPr>
            <p:ph idx="1"/>
          </p:nvPr>
        </p:nvSpPr>
        <p:spPr/>
        <p:txBody>
          <a:bodyPr>
            <a:normAutofit lnSpcReduction="10000"/>
          </a:bodyPr>
          <a:lstStyle/>
          <a:p>
            <a:r>
              <a:rPr lang="en-US" dirty="0"/>
              <a:t>As the officers neared the group, the known gang member and the defendant both ran away, but they did not realize that the officer had approached from either side and were quickly apprehended. </a:t>
            </a:r>
          </a:p>
          <a:p>
            <a:r>
              <a:rPr lang="en-US" dirty="0"/>
              <a:t>The officers described their speed as more a jog than a sprint as they ran away. As the officers detained the defendant, he removed his backpack and threw it against the side of a building. </a:t>
            </a:r>
          </a:p>
          <a:p>
            <a:r>
              <a:rPr lang="en-US" dirty="0"/>
              <a:t>Officers placed the defendant and the gang member in handcuffs. </a:t>
            </a:r>
          </a:p>
          <a:p>
            <a:r>
              <a:rPr lang="en-US" dirty="0"/>
              <a:t>An officer frisked the gang member and located a firearm. </a:t>
            </a:r>
          </a:p>
        </p:txBody>
      </p:sp>
    </p:spTree>
    <p:extLst>
      <p:ext uri="{BB962C8B-B14F-4D97-AF65-F5344CB8AC3E}">
        <p14:creationId xmlns:p14="http://schemas.microsoft.com/office/powerpoint/2010/main" val="1917644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F77AE-4720-977A-4D6F-863E0D727DB3}"/>
              </a:ext>
            </a:extLst>
          </p:cNvPr>
          <p:cNvSpPr>
            <a:spLocks noGrp="1"/>
          </p:cNvSpPr>
          <p:nvPr>
            <p:ph type="title"/>
          </p:nvPr>
        </p:nvSpPr>
        <p:spPr/>
        <p:txBody>
          <a:bodyPr>
            <a:normAutofit fontScale="90000"/>
          </a:bodyPr>
          <a:lstStyle/>
          <a:p>
            <a:r>
              <a:rPr lang="en-US" dirty="0"/>
              <a:t>Double Jeopardy:</a:t>
            </a:r>
            <a:br>
              <a:rPr lang="en-US" dirty="0"/>
            </a:br>
            <a:r>
              <a:rPr lang="en-US" i="1" dirty="0"/>
              <a:t>Moorman v. Com</a:t>
            </a:r>
            <a:r>
              <a:rPr lang="en-US" dirty="0"/>
              <a:t>, June 17, 2025 (Unp.) </a:t>
            </a:r>
          </a:p>
        </p:txBody>
      </p:sp>
      <p:sp>
        <p:nvSpPr>
          <p:cNvPr id="3" name="Content Placeholder 2">
            <a:extLst>
              <a:ext uri="{FF2B5EF4-FFF2-40B4-BE49-F238E27FC236}">
                <a16:creationId xmlns:a16="http://schemas.microsoft.com/office/drawing/2014/main" id="{30C4A955-CF4F-5DA6-BD9D-F2EC9E56BCC9}"/>
              </a:ext>
            </a:extLst>
          </p:cNvPr>
          <p:cNvSpPr>
            <a:spLocks noGrp="1"/>
          </p:cNvSpPr>
          <p:nvPr>
            <p:ph idx="1"/>
          </p:nvPr>
        </p:nvSpPr>
        <p:spPr>
          <a:xfrm>
            <a:off x="863600" y="2556931"/>
            <a:ext cx="10591800" cy="3549770"/>
          </a:xfrm>
        </p:spPr>
        <p:txBody>
          <a:bodyPr>
            <a:normAutofit lnSpcReduction="10000"/>
          </a:bodyPr>
          <a:lstStyle/>
          <a:p>
            <a:r>
              <a:rPr lang="en-US" sz="2800" dirty="0"/>
              <a:t>Court: defendant cannot be convicted of both aggravated and 1</a:t>
            </a:r>
            <a:r>
              <a:rPr lang="en-US" sz="2800" baseline="30000" dirty="0"/>
              <a:t>st</a:t>
            </a:r>
            <a:r>
              <a:rPr lang="en-US" sz="2800" dirty="0"/>
              <a:t> degree murder for the slaying of the same person. </a:t>
            </a:r>
          </a:p>
          <a:p>
            <a:r>
              <a:rPr lang="en-US" sz="2800" dirty="0"/>
              <a:t>1</a:t>
            </a:r>
            <a:r>
              <a:rPr lang="en-US" sz="2800" baseline="30000" dirty="0"/>
              <a:t>st</a:t>
            </a:r>
            <a:r>
              <a:rPr lang="en-US" sz="2800" dirty="0"/>
              <a:t> degree murder is a lesser-included offense of aggravated murder.</a:t>
            </a:r>
          </a:p>
          <a:p>
            <a:r>
              <a:rPr lang="en-US" sz="2800" dirty="0"/>
              <a:t>Note: C/w asked trial court to merge 1st degree murder conviction with aggravated murder conviction, but trial court, </a:t>
            </a:r>
            <a:r>
              <a:rPr lang="en-US" sz="2800" i="1" dirty="0" err="1"/>
              <a:t>sua</a:t>
            </a:r>
            <a:r>
              <a:rPr lang="en-US" sz="2800" i="1" dirty="0"/>
              <a:t> sponte</a:t>
            </a:r>
            <a:r>
              <a:rPr lang="en-US" sz="2800" dirty="0"/>
              <a:t>, raised an objection to the motion, and convicted the defendant of both charges</a:t>
            </a:r>
          </a:p>
          <a:p>
            <a:r>
              <a:rPr lang="en-US" sz="2800" i="1" dirty="0"/>
              <a:t>En Banc</a:t>
            </a:r>
            <a:r>
              <a:rPr lang="en-US" sz="2800" dirty="0"/>
              <a:t> petition pending – stay tuned…</a:t>
            </a:r>
            <a:endParaRPr lang="en-US" sz="2800" i="1" dirty="0"/>
          </a:p>
          <a:p>
            <a:endParaRPr lang="en-US" sz="2800" dirty="0"/>
          </a:p>
        </p:txBody>
      </p:sp>
    </p:spTree>
    <p:extLst>
      <p:ext uri="{BB962C8B-B14F-4D97-AF65-F5344CB8AC3E}">
        <p14:creationId xmlns:p14="http://schemas.microsoft.com/office/powerpoint/2010/main" val="13434474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4F6EB-784E-6A14-FC84-D4329392E5A7}"/>
              </a:ext>
            </a:extLst>
          </p:cNvPr>
          <p:cNvSpPr>
            <a:spLocks noGrp="1"/>
          </p:cNvSpPr>
          <p:nvPr>
            <p:ph type="title"/>
          </p:nvPr>
        </p:nvSpPr>
        <p:spPr/>
        <p:txBody>
          <a:bodyPr/>
          <a:lstStyle/>
          <a:p>
            <a:r>
              <a:rPr lang="en-US" i="1" dirty="0"/>
              <a:t>Washington v. Commonwealth</a:t>
            </a:r>
          </a:p>
        </p:txBody>
      </p:sp>
      <p:sp>
        <p:nvSpPr>
          <p:cNvPr id="3" name="Content Placeholder 2">
            <a:extLst>
              <a:ext uri="{FF2B5EF4-FFF2-40B4-BE49-F238E27FC236}">
                <a16:creationId xmlns:a16="http://schemas.microsoft.com/office/drawing/2014/main" id="{F687908E-0738-0FE5-ED1F-77D76764CCF8}"/>
              </a:ext>
            </a:extLst>
          </p:cNvPr>
          <p:cNvSpPr>
            <a:spLocks noGrp="1"/>
          </p:cNvSpPr>
          <p:nvPr>
            <p:ph idx="1"/>
          </p:nvPr>
        </p:nvSpPr>
        <p:spPr/>
        <p:txBody>
          <a:bodyPr/>
          <a:lstStyle/>
          <a:p>
            <a:r>
              <a:rPr lang="en-US" dirty="0"/>
              <a:t>The officer then frisked the defendant’s backpack by patting the outside without opening it. </a:t>
            </a:r>
          </a:p>
          <a:p>
            <a:r>
              <a:rPr lang="en-US" dirty="0"/>
              <a:t>He “readily identified what felt like a firearm” in the backpack. The officer then searched the backpack and found an AR-style rifle without a serial number. </a:t>
            </a:r>
          </a:p>
          <a:p>
            <a:r>
              <a:rPr lang="en-US" dirty="0"/>
              <a:t>He also found 13 grams of suspected MDMA, a digital scale, $380, and an empty package labeled “Oxycodone.”</a:t>
            </a:r>
          </a:p>
          <a:p>
            <a:endParaRPr lang="en-US" dirty="0"/>
          </a:p>
        </p:txBody>
      </p:sp>
    </p:spTree>
    <p:extLst>
      <p:ext uri="{BB962C8B-B14F-4D97-AF65-F5344CB8AC3E}">
        <p14:creationId xmlns:p14="http://schemas.microsoft.com/office/powerpoint/2010/main" val="146050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0BA87-F1A5-E054-39CD-AD5430B3945F}"/>
              </a:ext>
            </a:extLst>
          </p:cNvPr>
          <p:cNvSpPr>
            <a:spLocks noGrp="1"/>
          </p:cNvSpPr>
          <p:nvPr>
            <p:ph type="title"/>
          </p:nvPr>
        </p:nvSpPr>
        <p:spPr/>
        <p:txBody>
          <a:bodyPr/>
          <a:lstStyle/>
          <a:p>
            <a:r>
              <a:rPr lang="en-US" dirty="0"/>
              <a:t>Defendant’s Challenge</a:t>
            </a:r>
          </a:p>
        </p:txBody>
      </p:sp>
      <p:sp>
        <p:nvSpPr>
          <p:cNvPr id="3" name="Content Placeholder 2">
            <a:extLst>
              <a:ext uri="{FF2B5EF4-FFF2-40B4-BE49-F238E27FC236}">
                <a16:creationId xmlns:a16="http://schemas.microsoft.com/office/drawing/2014/main" id="{DE79DBD6-0177-7C48-0E4B-3897E58F18C6}"/>
              </a:ext>
            </a:extLst>
          </p:cNvPr>
          <p:cNvSpPr>
            <a:spLocks noGrp="1"/>
          </p:cNvSpPr>
          <p:nvPr>
            <p:ph idx="1"/>
          </p:nvPr>
        </p:nvSpPr>
        <p:spPr/>
        <p:txBody>
          <a:bodyPr/>
          <a:lstStyle/>
          <a:p>
            <a:r>
              <a:rPr lang="en-US" dirty="0"/>
              <a:t>The defendant asserted that the “frisk” of the defendant’s backpack was an unlawful search because he was handcuffed at the time, thereby removing any present danger to the officers. </a:t>
            </a:r>
          </a:p>
        </p:txBody>
      </p:sp>
    </p:spTree>
    <p:extLst>
      <p:ext uri="{BB962C8B-B14F-4D97-AF65-F5344CB8AC3E}">
        <p14:creationId xmlns:p14="http://schemas.microsoft.com/office/powerpoint/2010/main" val="33368437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FC309-1E1F-C6E0-3567-F7E3330B3B75}"/>
              </a:ext>
            </a:extLst>
          </p:cNvPr>
          <p:cNvSpPr>
            <a:spLocks noGrp="1"/>
          </p:cNvSpPr>
          <p:nvPr>
            <p:ph type="title"/>
          </p:nvPr>
        </p:nvSpPr>
        <p:spPr/>
        <p:txBody>
          <a:bodyPr/>
          <a:lstStyle/>
          <a:p>
            <a:r>
              <a:rPr lang="en-US" dirty="0"/>
              <a:t>Court’s Ruling</a:t>
            </a:r>
          </a:p>
        </p:txBody>
      </p:sp>
      <p:sp>
        <p:nvSpPr>
          <p:cNvPr id="3" name="Content Placeholder 2">
            <a:extLst>
              <a:ext uri="{FF2B5EF4-FFF2-40B4-BE49-F238E27FC236}">
                <a16:creationId xmlns:a16="http://schemas.microsoft.com/office/drawing/2014/main" id="{26A93085-F2A3-2ACC-A69F-B7C408062F31}"/>
              </a:ext>
            </a:extLst>
          </p:cNvPr>
          <p:cNvSpPr>
            <a:spLocks noGrp="1"/>
          </p:cNvSpPr>
          <p:nvPr>
            <p:ph idx="1"/>
          </p:nvPr>
        </p:nvSpPr>
        <p:spPr>
          <a:xfrm>
            <a:off x="734291" y="2576944"/>
            <a:ext cx="10820400" cy="3726874"/>
          </a:xfrm>
        </p:spPr>
        <p:txBody>
          <a:bodyPr>
            <a:normAutofit fontScale="92500" lnSpcReduction="10000"/>
          </a:bodyPr>
          <a:lstStyle/>
          <a:p>
            <a:r>
              <a:rPr lang="en-US" dirty="0"/>
              <a:t>The Court of Appeals rejected the defendant’s argument that, because the bag was not on his person and he was handcuffed, the officers did not have a legal justification to frisk his bag as he was no threat to them. </a:t>
            </a:r>
          </a:p>
          <a:p>
            <a:r>
              <a:rPr lang="en-US" dirty="0"/>
              <a:t>The Court of Appeals explained that an officer’s safety is implicated, not just in his initial detention and interaction with a suspect, but also in the event that property is to be returned to the suspect. Here, it was possible that the officers would return the bag to the defendant.</a:t>
            </a:r>
          </a:p>
          <a:p>
            <a:r>
              <a:rPr lang="en-US" dirty="0"/>
              <a:t>Finally, Court of Appeals noted that the officer followed the procedure outlined in </a:t>
            </a:r>
            <a:r>
              <a:rPr lang="en-US" i="1" dirty="0"/>
              <a:t>Terry</a:t>
            </a:r>
            <a:r>
              <a:rPr lang="en-US" dirty="0"/>
              <a:t>. The officer did not search the bag first, but instead did a pat down of its exterior, and only upon feeling what he recognized as a weapon did the officer search the bag. </a:t>
            </a:r>
          </a:p>
          <a:p>
            <a:r>
              <a:rPr lang="en-US" i="1" dirty="0"/>
              <a:t>See also CW v. Graham</a:t>
            </a:r>
            <a:r>
              <a:rPr lang="en-US" dirty="0"/>
              <a:t>, April 28, 2026 (</a:t>
            </a:r>
            <a:r>
              <a:rPr lang="en-US" dirty="0" err="1"/>
              <a:t>upb</a:t>
            </a:r>
            <a:r>
              <a:rPr lang="en-US" dirty="0"/>
              <a:t>.)</a:t>
            </a:r>
            <a:endParaRPr lang="en-US" i="1" dirty="0"/>
          </a:p>
        </p:txBody>
      </p:sp>
    </p:spTree>
    <p:extLst>
      <p:ext uri="{BB962C8B-B14F-4D97-AF65-F5344CB8AC3E}">
        <p14:creationId xmlns:p14="http://schemas.microsoft.com/office/powerpoint/2010/main" val="28252310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657B28-A4EE-AEAD-1FBC-23B700DFF8E9}"/>
              </a:ext>
            </a:extLst>
          </p:cNvPr>
          <p:cNvSpPr>
            <a:spLocks noGrp="1"/>
          </p:cNvSpPr>
          <p:nvPr>
            <p:ph type="title"/>
          </p:nvPr>
        </p:nvSpPr>
        <p:spPr/>
        <p:txBody>
          <a:bodyPr/>
          <a:lstStyle/>
          <a:p>
            <a:r>
              <a:rPr lang="en-US" dirty="0"/>
              <a:t>Exigent Circumstances &amp; </a:t>
            </a:r>
            <a:br>
              <a:rPr lang="en-US" dirty="0"/>
            </a:br>
            <a:r>
              <a:rPr lang="en-US" dirty="0"/>
              <a:t>Emergencies</a:t>
            </a:r>
          </a:p>
        </p:txBody>
      </p:sp>
      <p:sp>
        <p:nvSpPr>
          <p:cNvPr id="6" name="Text Placeholder 5">
            <a:extLst>
              <a:ext uri="{FF2B5EF4-FFF2-40B4-BE49-F238E27FC236}">
                <a16:creationId xmlns:a16="http://schemas.microsoft.com/office/drawing/2014/main" id="{A37103DB-2566-437B-6BAF-55B174C17896}"/>
              </a:ext>
            </a:extLst>
          </p:cNvPr>
          <p:cNvSpPr>
            <a:spLocks noGrp="1"/>
          </p:cNvSpPr>
          <p:nvPr>
            <p:ph type="body" idx="1"/>
          </p:nvPr>
        </p:nvSpPr>
        <p:spPr/>
        <p:txBody>
          <a:bodyPr>
            <a:normAutofit/>
          </a:bodyPr>
          <a:lstStyle/>
          <a:p>
            <a:r>
              <a:rPr lang="en-US" sz="3200" dirty="0"/>
              <a:t>Old Law, New Law</a:t>
            </a:r>
          </a:p>
        </p:txBody>
      </p:sp>
    </p:spTree>
    <p:extLst>
      <p:ext uri="{BB962C8B-B14F-4D97-AF65-F5344CB8AC3E}">
        <p14:creationId xmlns:p14="http://schemas.microsoft.com/office/powerpoint/2010/main" val="22752989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Title 1">
            <a:extLst>
              <a:ext uri="{FF2B5EF4-FFF2-40B4-BE49-F238E27FC236}">
                <a16:creationId xmlns:a16="http://schemas.microsoft.com/office/drawing/2014/main" id="{E3D018E0-17D2-6B7C-84E1-A37B77D9F5FE}"/>
              </a:ext>
            </a:extLst>
          </p:cNvPr>
          <p:cNvSpPr>
            <a:spLocks noGrp="1" noChangeArrowheads="1"/>
          </p:cNvSpPr>
          <p:nvPr>
            <p:ph type="title"/>
          </p:nvPr>
        </p:nvSpPr>
        <p:spPr/>
        <p:txBody>
          <a:bodyPr>
            <a:normAutofit fontScale="90000"/>
          </a:bodyPr>
          <a:lstStyle/>
          <a:p>
            <a:r>
              <a:rPr lang="en-US" altLang="en-US" i="1" dirty="0">
                <a:ea typeface="ＭＳ Ｐゴシック" panose="020B0600070205080204" pitchFamily="34" charset="-128"/>
              </a:rPr>
              <a:t>Case v. Montana</a:t>
            </a:r>
            <a:r>
              <a:rPr lang="en-US" altLang="en-US" dirty="0">
                <a:ea typeface="ＭＳ Ｐゴシック" panose="020B0600070205080204" pitchFamily="34" charset="-128"/>
              </a:rPr>
              <a:t>: </a:t>
            </a:r>
            <a:br>
              <a:rPr lang="en-US" altLang="en-US" dirty="0">
                <a:ea typeface="ＭＳ Ｐゴシック" panose="020B0600070205080204" pitchFamily="34" charset="-128"/>
              </a:rPr>
            </a:br>
            <a:r>
              <a:rPr lang="en-US" altLang="en-US" dirty="0">
                <a:ea typeface="ＭＳ Ｐゴシック" panose="020B0600070205080204" pitchFamily="34" charset="-128"/>
              </a:rPr>
              <a:t>Jan. 14, 2026, U.S. Supreme Court: Facts</a:t>
            </a:r>
          </a:p>
        </p:txBody>
      </p:sp>
      <p:sp>
        <p:nvSpPr>
          <p:cNvPr id="269314" name="Content Placeholder 2">
            <a:extLst>
              <a:ext uri="{FF2B5EF4-FFF2-40B4-BE49-F238E27FC236}">
                <a16:creationId xmlns:a16="http://schemas.microsoft.com/office/drawing/2014/main" id="{CC17C1C8-B652-00BD-7212-8F568B25BC64}"/>
              </a:ext>
            </a:extLst>
          </p:cNvPr>
          <p:cNvSpPr>
            <a:spLocks noGrp="1" noChangeArrowheads="1"/>
          </p:cNvSpPr>
          <p:nvPr>
            <p:ph idx="1"/>
          </p:nvPr>
        </p:nvSpPr>
        <p:spPr>
          <a:xfrm>
            <a:off x="914400" y="2433710"/>
            <a:ext cx="10578905" cy="3896751"/>
          </a:xfrm>
        </p:spPr>
        <p:txBody>
          <a:bodyPr>
            <a:normAutofit/>
          </a:bodyPr>
          <a:lstStyle/>
          <a:p>
            <a:r>
              <a:rPr lang="en-US" altLang="en-US" sz="2600" dirty="0">
                <a:ea typeface="ＭＳ Ｐゴシック" panose="020B0600070205080204" pitchFamily="34" charset="-128"/>
              </a:rPr>
              <a:t>Case told his ex-girlfriend over the phone that he was going to commit suicide and that if she called the police he would harm any officer who came. </a:t>
            </a:r>
          </a:p>
          <a:p>
            <a:r>
              <a:rPr lang="en-US" altLang="en-US" sz="2600" dirty="0">
                <a:ea typeface="ＭＳ Ｐゴシック" panose="020B0600070205080204" pitchFamily="34" charset="-128"/>
              </a:rPr>
              <a:t>During their conversation, the ex-girlfriend heard a clicking noise that she believed was a gunshot. </a:t>
            </a:r>
          </a:p>
          <a:p>
            <a:r>
              <a:rPr lang="en-US" altLang="en-US" sz="2600" dirty="0">
                <a:ea typeface="ＭＳ Ｐゴシック" panose="020B0600070205080204" pitchFamily="34" charset="-128"/>
              </a:rPr>
              <a:t>Case did not respond to the ex-girlfriend thereafter. </a:t>
            </a:r>
          </a:p>
          <a:p>
            <a:r>
              <a:rPr lang="en-US" altLang="en-US" sz="2600" dirty="0">
                <a:ea typeface="ＭＳ Ｐゴシック" panose="020B0600070205080204" pitchFamily="34" charset="-128"/>
              </a:rPr>
              <a:t>She reported this incident to police and stated that Case had sounded erratic and intoxicated on the phone and had told her that he had a loaded gun. with a deadly weapon.</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Title 1">
            <a:extLst>
              <a:ext uri="{FF2B5EF4-FFF2-40B4-BE49-F238E27FC236}">
                <a16:creationId xmlns:a16="http://schemas.microsoft.com/office/drawing/2014/main" id="{18028A80-7FC3-09CF-1F8D-C3E275D9F2F0}"/>
              </a:ext>
            </a:extLst>
          </p:cNvPr>
          <p:cNvSpPr>
            <a:spLocks noGrp="1" noChangeArrowheads="1"/>
          </p:cNvSpPr>
          <p:nvPr>
            <p:ph type="title"/>
          </p:nvPr>
        </p:nvSpPr>
        <p:spPr/>
        <p:txBody>
          <a:bodyPr/>
          <a:lstStyle/>
          <a:p>
            <a:r>
              <a:rPr lang="en-US" altLang="en-US">
                <a:ea typeface="ＭＳ Ｐゴシック" panose="020B0600070205080204" pitchFamily="34" charset="-128"/>
              </a:rPr>
              <a:t>Police Respond</a:t>
            </a:r>
          </a:p>
        </p:txBody>
      </p:sp>
      <p:sp>
        <p:nvSpPr>
          <p:cNvPr id="270338" name="Content Placeholder 2">
            <a:extLst>
              <a:ext uri="{FF2B5EF4-FFF2-40B4-BE49-F238E27FC236}">
                <a16:creationId xmlns:a16="http://schemas.microsoft.com/office/drawing/2014/main" id="{EB282015-9A06-362B-63A4-7946E04C5B9C}"/>
              </a:ext>
            </a:extLst>
          </p:cNvPr>
          <p:cNvSpPr>
            <a:spLocks noGrp="1" noChangeArrowheads="1"/>
          </p:cNvSpPr>
          <p:nvPr>
            <p:ph idx="1"/>
          </p:nvPr>
        </p:nvSpPr>
        <p:spPr>
          <a:xfrm>
            <a:off x="812800" y="2433710"/>
            <a:ext cx="10371015" cy="3967089"/>
          </a:xfrm>
        </p:spPr>
        <p:txBody>
          <a:bodyPr>
            <a:normAutofit/>
          </a:bodyPr>
          <a:lstStyle/>
          <a:p>
            <a:r>
              <a:rPr lang="en-US" altLang="en-US" sz="2800" dirty="0">
                <a:ea typeface="ＭＳ Ｐゴシック" panose="020B0600070205080204" pitchFamily="34" charset="-128"/>
              </a:rPr>
              <a:t>Three officers responded to Case’s home. </a:t>
            </a:r>
          </a:p>
          <a:p>
            <a:r>
              <a:rPr lang="en-US" altLang="en-US" sz="2800" dirty="0">
                <a:ea typeface="ＭＳ Ｐゴシック" panose="020B0600070205080204" pitchFamily="34" charset="-128"/>
              </a:rPr>
              <a:t>They knew Case had a history of substance abuse and mental health issues and that he had previously threatened suicide and attempted “suicide by cop.” </a:t>
            </a:r>
          </a:p>
          <a:p>
            <a:r>
              <a:rPr lang="en-US" altLang="en-US" sz="2800" dirty="0">
                <a:ea typeface="ＭＳ Ｐゴシック" panose="020B0600070205080204" pitchFamily="34" charset="-128"/>
              </a:rPr>
              <a:t>At the house, the officers spoke to the ex-girlfriend, who repeated the earlier events, and called their police chief for assistance. </a:t>
            </a:r>
          </a:p>
          <a:p>
            <a:r>
              <a:rPr lang="en-US" altLang="en-US" sz="2800" dirty="0">
                <a:ea typeface="ＭＳ Ｐゴシック" panose="020B0600070205080204" pitchFamily="34" charset="-128"/>
              </a:rPr>
              <a:t>The police chief arrived about 30 minutes later.</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Title 1">
            <a:extLst>
              <a:ext uri="{FF2B5EF4-FFF2-40B4-BE49-F238E27FC236}">
                <a16:creationId xmlns:a16="http://schemas.microsoft.com/office/drawing/2014/main" id="{0EF378E1-C62E-D684-B2DF-4AA793E8C3C7}"/>
              </a:ext>
            </a:extLst>
          </p:cNvPr>
          <p:cNvSpPr>
            <a:spLocks noGrp="1" noChangeArrowheads="1"/>
          </p:cNvSpPr>
          <p:nvPr>
            <p:ph type="title"/>
          </p:nvPr>
        </p:nvSpPr>
        <p:spPr/>
        <p:txBody>
          <a:bodyPr/>
          <a:lstStyle/>
          <a:p>
            <a:r>
              <a:rPr lang="en-US" altLang="en-US">
                <a:ea typeface="ＭＳ Ｐゴシック" panose="020B0600070205080204" pitchFamily="34" charset="-128"/>
              </a:rPr>
              <a:t>Observations on Scene</a:t>
            </a:r>
          </a:p>
        </p:txBody>
      </p:sp>
      <p:sp>
        <p:nvSpPr>
          <p:cNvPr id="271362" name="Content Placeholder 2">
            <a:extLst>
              <a:ext uri="{FF2B5EF4-FFF2-40B4-BE49-F238E27FC236}">
                <a16:creationId xmlns:a16="http://schemas.microsoft.com/office/drawing/2014/main" id="{312A1790-40BD-CDF8-FA4B-5A0F5017F852}"/>
              </a:ext>
            </a:extLst>
          </p:cNvPr>
          <p:cNvSpPr>
            <a:spLocks noGrp="1" noChangeArrowheads="1"/>
          </p:cNvSpPr>
          <p:nvPr>
            <p:ph idx="1"/>
          </p:nvPr>
        </p:nvSpPr>
        <p:spPr>
          <a:xfrm>
            <a:off x="914402" y="2785402"/>
            <a:ext cx="9847384" cy="3920197"/>
          </a:xfrm>
        </p:spPr>
        <p:txBody>
          <a:bodyPr>
            <a:normAutofit/>
          </a:bodyPr>
          <a:lstStyle/>
          <a:p>
            <a:r>
              <a:rPr lang="en-US" altLang="en-US" sz="2800" dirty="0">
                <a:ea typeface="ＭＳ Ｐゴシック" panose="020B0600070205080204" pitchFamily="34" charset="-128"/>
              </a:rPr>
              <a:t>The officers then knocked on Case’s front door and yelled out to Case from an open window but got no response. </a:t>
            </a:r>
          </a:p>
          <a:p>
            <a:r>
              <a:rPr lang="en-US" altLang="en-US" sz="2800" dirty="0">
                <a:ea typeface="ＭＳ Ｐゴシック" panose="020B0600070205080204" pitchFamily="34" charset="-128"/>
              </a:rPr>
              <a:t>They surveilled the home through the windows and saw no signs of distress, movement, or injury. </a:t>
            </a:r>
          </a:p>
          <a:p>
            <a:r>
              <a:rPr lang="en-US" altLang="en-US" sz="2800" dirty="0">
                <a:ea typeface="ＭＳ Ｐゴシック" panose="020B0600070205080204" pitchFamily="34" charset="-128"/>
              </a:rPr>
              <a:t>They saw instead an empty gun holster, empty beer cans, and a notepad on a table.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Title 1">
            <a:extLst>
              <a:ext uri="{FF2B5EF4-FFF2-40B4-BE49-F238E27FC236}">
                <a16:creationId xmlns:a16="http://schemas.microsoft.com/office/drawing/2014/main" id="{CCD94C4D-51A8-A3A3-1BCA-3027B44BE496}"/>
              </a:ext>
            </a:extLst>
          </p:cNvPr>
          <p:cNvSpPr>
            <a:spLocks noGrp="1" noChangeArrowheads="1"/>
          </p:cNvSpPr>
          <p:nvPr>
            <p:ph type="title"/>
          </p:nvPr>
        </p:nvSpPr>
        <p:spPr/>
        <p:txBody>
          <a:bodyPr/>
          <a:lstStyle/>
          <a:p>
            <a:r>
              <a:rPr lang="en-US" altLang="en-US">
                <a:ea typeface="ＭＳ Ｐゴシック" panose="020B0600070205080204" pitchFamily="34" charset="-128"/>
              </a:rPr>
              <a:t>Entry</a:t>
            </a:r>
          </a:p>
        </p:txBody>
      </p:sp>
      <p:sp>
        <p:nvSpPr>
          <p:cNvPr id="272386" name="Content Placeholder 2">
            <a:extLst>
              <a:ext uri="{FF2B5EF4-FFF2-40B4-BE49-F238E27FC236}">
                <a16:creationId xmlns:a16="http://schemas.microsoft.com/office/drawing/2014/main" id="{7C1EA3FB-B1B5-06C1-2FFE-F3E1F975B823}"/>
              </a:ext>
            </a:extLst>
          </p:cNvPr>
          <p:cNvSpPr>
            <a:spLocks noGrp="1" noChangeArrowheads="1"/>
          </p:cNvSpPr>
          <p:nvPr>
            <p:ph idx="1"/>
          </p:nvPr>
        </p:nvSpPr>
        <p:spPr>
          <a:xfrm>
            <a:off x="914400" y="2686928"/>
            <a:ext cx="10367889" cy="3409071"/>
          </a:xfrm>
        </p:spPr>
        <p:txBody>
          <a:bodyPr>
            <a:noAutofit/>
          </a:bodyPr>
          <a:lstStyle/>
          <a:p>
            <a:r>
              <a:rPr lang="en-US" altLang="en-US" sz="3200" dirty="0">
                <a:ea typeface="ＭＳ Ｐゴシック" panose="020B0600070205080204" pitchFamily="34" charset="-128"/>
              </a:rPr>
              <a:t>About 40-45 minutes after their arrival, the officers entered the house. </a:t>
            </a:r>
          </a:p>
          <a:p>
            <a:r>
              <a:rPr lang="en-US" altLang="en-US" sz="3200" dirty="0">
                <a:ea typeface="ＭＳ Ｐゴシック" panose="020B0600070205080204" pitchFamily="34" charset="-128"/>
              </a:rPr>
              <a:t>Officer found Case hidden in an upstairs closet and saw a dark object at his waist. </a:t>
            </a:r>
          </a:p>
          <a:p>
            <a:r>
              <a:rPr lang="en-US" altLang="en-US" sz="3200" dirty="0">
                <a:ea typeface="ＭＳ Ｐゴシック" panose="020B0600070205080204" pitchFamily="34" charset="-128"/>
              </a:rPr>
              <a:t>Officer reacted and shot Case, wounding him. </a:t>
            </a:r>
          </a:p>
          <a:p>
            <a:r>
              <a:rPr lang="en-US" altLang="en-US" sz="3200" dirty="0">
                <a:ea typeface="ＭＳ Ｐゴシック" panose="020B0600070205080204" pitchFamily="34" charset="-128"/>
              </a:rPr>
              <a:t>Officers arrested Case and impounded his gun.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Title 1">
            <a:extLst>
              <a:ext uri="{FF2B5EF4-FFF2-40B4-BE49-F238E27FC236}">
                <a16:creationId xmlns:a16="http://schemas.microsoft.com/office/drawing/2014/main" id="{142C5A44-A28F-8F99-60F5-A3579340CD54}"/>
              </a:ext>
            </a:extLst>
          </p:cNvPr>
          <p:cNvSpPr>
            <a:spLocks noGrp="1" noChangeArrowheads="1"/>
          </p:cNvSpPr>
          <p:nvPr>
            <p:ph type="title"/>
          </p:nvPr>
        </p:nvSpPr>
        <p:spPr/>
        <p:txBody>
          <a:bodyPr/>
          <a:lstStyle/>
          <a:p>
            <a:r>
              <a:rPr lang="en-US" altLang="en-US">
                <a:ea typeface="ＭＳ Ｐゴシック" panose="020B0600070205080204" pitchFamily="34" charset="-128"/>
              </a:rPr>
              <a:t>Motion to Suppress</a:t>
            </a:r>
          </a:p>
        </p:txBody>
      </p:sp>
      <p:sp>
        <p:nvSpPr>
          <p:cNvPr id="273410" name="Content Placeholder 2">
            <a:extLst>
              <a:ext uri="{FF2B5EF4-FFF2-40B4-BE49-F238E27FC236}">
                <a16:creationId xmlns:a16="http://schemas.microsoft.com/office/drawing/2014/main" id="{AD509E92-9BFA-5C59-8475-ADFA73F2FDFE}"/>
              </a:ext>
            </a:extLst>
          </p:cNvPr>
          <p:cNvSpPr>
            <a:spLocks noGrp="1" noChangeArrowheads="1"/>
          </p:cNvSpPr>
          <p:nvPr>
            <p:ph idx="1"/>
          </p:nvPr>
        </p:nvSpPr>
        <p:spPr/>
        <p:txBody>
          <a:bodyPr>
            <a:normAutofit/>
          </a:bodyPr>
          <a:lstStyle/>
          <a:p>
            <a:r>
              <a:rPr lang="en-US" altLang="en-US" sz="3200" dirty="0">
                <a:ea typeface="ＭＳ Ｐゴシック" panose="020B0600070205080204" pitchFamily="34" charset="-128"/>
              </a:rPr>
              <a:t>Case later moved to suppress the evidence found in his home, which the trial court denied after finding “an exigent circumstance” had existed to allow the officers’ warrantless entry. </a:t>
            </a:r>
          </a:p>
          <a:p>
            <a:r>
              <a:rPr lang="en-US" altLang="en-US" sz="3200" dirty="0">
                <a:ea typeface="ＭＳ Ｐゴシック" panose="020B0600070205080204" pitchFamily="34" charset="-128"/>
              </a:rPr>
              <a:t>Case was convicted of assault</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62DFD-F799-A4C9-3AE4-4FDD7BB436FE}"/>
              </a:ext>
            </a:extLst>
          </p:cNvPr>
          <p:cNvSpPr>
            <a:spLocks noGrp="1"/>
          </p:cNvSpPr>
          <p:nvPr>
            <p:ph type="title"/>
          </p:nvPr>
        </p:nvSpPr>
        <p:spPr/>
        <p:txBody>
          <a:bodyPr>
            <a:normAutofit fontScale="90000"/>
          </a:bodyPr>
          <a:lstStyle/>
          <a:p>
            <a:r>
              <a:rPr lang="en-US" dirty="0"/>
              <a:t>Court: Conviction Affirmed, </a:t>
            </a:r>
            <a:br>
              <a:rPr lang="en-US" dirty="0"/>
            </a:br>
            <a:r>
              <a:rPr lang="en-US" dirty="0"/>
              <a:t>Entry Lawful</a:t>
            </a:r>
          </a:p>
        </p:txBody>
      </p:sp>
      <p:sp>
        <p:nvSpPr>
          <p:cNvPr id="3" name="Content Placeholder 2">
            <a:extLst>
              <a:ext uri="{FF2B5EF4-FFF2-40B4-BE49-F238E27FC236}">
                <a16:creationId xmlns:a16="http://schemas.microsoft.com/office/drawing/2014/main" id="{867A5075-2B1A-96D2-94C7-7B65FCFB58F0}"/>
              </a:ext>
            </a:extLst>
          </p:cNvPr>
          <p:cNvSpPr>
            <a:spLocks noGrp="1"/>
          </p:cNvSpPr>
          <p:nvPr>
            <p:ph idx="1"/>
          </p:nvPr>
        </p:nvSpPr>
        <p:spPr>
          <a:xfrm>
            <a:off x="889000" y="2556932"/>
            <a:ext cx="10490199" cy="3627968"/>
          </a:xfrm>
        </p:spPr>
        <p:txBody>
          <a:bodyPr>
            <a:normAutofit/>
          </a:bodyPr>
          <a:lstStyle/>
          <a:p>
            <a:r>
              <a:rPr lang="en-US" sz="2800" dirty="0"/>
              <a:t>Court specifically declined to adopt a probable-cause requirement for emergency aid, home-entry cases </a:t>
            </a:r>
          </a:p>
          <a:p>
            <a:r>
              <a:rPr lang="en-US" sz="2800" dirty="0"/>
              <a:t>Cout: </a:t>
            </a:r>
            <a:r>
              <a:rPr lang="en-US" sz="2800" i="1" dirty="0"/>
              <a:t>Brigham City’s </a:t>
            </a:r>
            <a:r>
              <a:rPr lang="en-US" sz="2800" dirty="0"/>
              <a:t>reasonableness standard “means just what it says, with no further gloss.” </a:t>
            </a:r>
          </a:p>
          <a:p>
            <a:r>
              <a:rPr lang="en-US" sz="2800" dirty="0"/>
              <a:t>Law enforcement met the standard because the police had “an objectively reasonable basis for believing” that a homeowner intended to take his own life and, indeed, may already have shot himself.</a:t>
            </a:r>
          </a:p>
        </p:txBody>
      </p:sp>
    </p:spTree>
    <p:extLst>
      <p:ext uri="{BB962C8B-B14F-4D97-AF65-F5344CB8AC3E}">
        <p14:creationId xmlns:p14="http://schemas.microsoft.com/office/powerpoint/2010/main" val="809070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E453D-018B-E763-39AA-47DED067E0D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E83CCD2-2038-A37D-8AD3-014767F51CA1}"/>
              </a:ext>
            </a:extLst>
          </p:cNvPr>
          <p:cNvSpPr>
            <a:spLocks noGrp="1"/>
          </p:cNvSpPr>
          <p:nvPr>
            <p:ph type="title"/>
          </p:nvPr>
        </p:nvSpPr>
        <p:spPr/>
        <p:txBody>
          <a:bodyPr>
            <a:normAutofit/>
          </a:bodyPr>
          <a:lstStyle/>
          <a:p>
            <a:r>
              <a:rPr lang="en-US" sz="8000" dirty="0"/>
              <a:t>Fifth Amendment</a:t>
            </a:r>
          </a:p>
        </p:txBody>
      </p:sp>
      <p:sp>
        <p:nvSpPr>
          <p:cNvPr id="5" name="Text Placeholder 4">
            <a:extLst>
              <a:ext uri="{FF2B5EF4-FFF2-40B4-BE49-F238E27FC236}">
                <a16:creationId xmlns:a16="http://schemas.microsoft.com/office/drawing/2014/main" id="{79CF639A-874F-3F41-CB94-6DDB65685A65}"/>
              </a:ext>
            </a:extLst>
          </p:cNvPr>
          <p:cNvSpPr>
            <a:spLocks noGrp="1"/>
          </p:cNvSpPr>
          <p:nvPr>
            <p:ph type="body" idx="1"/>
          </p:nvPr>
        </p:nvSpPr>
        <p:spPr/>
        <p:txBody>
          <a:bodyPr>
            <a:noAutofit/>
          </a:bodyPr>
          <a:lstStyle/>
          <a:p>
            <a:r>
              <a:rPr lang="en-US" sz="5400" dirty="0"/>
              <a:t>Interviews and Interrogations</a:t>
            </a:r>
          </a:p>
        </p:txBody>
      </p:sp>
    </p:spTree>
    <p:extLst>
      <p:ext uri="{BB962C8B-B14F-4D97-AF65-F5344CB8AC3E}">
        <p14:creationId xmlns:p14="http://schemas.microsoft.com/office/powerpoint/2010/main" val="27447076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83533-3B51-19F2-B196-3E2EA2245279}"/>
              </a:ext>
            </a:extLst>
          </p:cNvPr>
          <p:cNvSpPr>
            <a:spLocks noGrp="1"/>
          </p:cNvSpPr>
          <p:nvPr>
            <p:ph type="title"/>
          </p:nvPr>
        </p:nvSpPr>
        <p:spPr/>
        <p:txBody>
          <a:bodyPr/>
          <a:lstStyle/>
          <a:p>
            <a:r>
              <a:rPr lang="en-US" dirty="0"/>
              <a:t>Unique Fourth Amendment Cases</a:t>
            </a:r>
          </a:p>
        </p:txBody>
      </p:sp>
      <p:sp>
        <p:nvSpPr>
          <p:cNvPr id="3" name="Text Placeholder 2">
            <a:extLst>
              <a:ext uri="{FF2B5EF4-FFF2-40B4-BE49-F238E27FC236}">
                <a16:creationId xmlns:a16="http://schemas.microsoft.com/office/drawing/2014/main" id="{20A1558F-6759-8058-C0C4-DDD7D7F763F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086105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8B013-4C66-567C-86C0-B889A57951E4}"/>
              </a:ext>
            </a:extLst>
          </p:cNvPr>
          <p:cNvSpPr>
            <a:spLocks noGrp="1"/>
          </p:cNvSpPr>
          <p:nvPr>
            <p:ph type="title"/>
          </p:nvPr>
        </p:nvSpPr>
        <p:spPr/>
        <p:txBody>
          <a:bodyPr>
            <a:normAutofit fontScale="90000"/>
          </a:bodyPr>
          <a:lstStyle/>
          <a:p>
            <a:r>
              <a:rPr lang="en-US" dirty="0"/>
              <a:t>Statutory Violations are NOT </a:t>
            </a:r>
            <a:br>
              <a:rPr lang="en-US" dirty="0"/>
            </a:br>
            <a:r>
              <a:rPr lang="en-US" dirty="0"/>
              <a:t>4</a:t>
            </a:r>
            <a:r>
              <a:rPr lang="en-US" baseline="30000" dirty="0"/>
              <a:t>th</a:t>
            </a:r>
            <a:r>
              <a:rPr lang="en-US" dirty="0"/>
              <a:t> Amendment Violations</a:t>
            </a:r>
          </a:p>
        </p:txBody>
      </p:sp>
      <p:sp>
        <p:nvSpPr>
          <p:cNvPr id="3" name="Content Placeholder 2">
            <a:extLst>
              <a:ext uri="{FF2B5EF4-FFF2-40B4-BE49-F238E27FC236}">
                <a16:creationId xmlns:a16="http://schemas.microsoft.com/office/drawing/2014/main" id="{A8F2ECB1-CD03-9CFA-9BAA-CA63B9F28E82}"/>
              </a:ext>
            </a:extLst>
          </p:cNvPr>
          <p:cNvSpPr>
            <a:spLocks noGrp="1"/>
          </p:cNvSpPr>
          <p:nvPr>
            <p:ph idx="1"/>
          </p:nvPr>
        </p:nvSpPr>
        <p:spPr>
          <a:xfrm>
            <a:off x="872197" y="2588454"/>
            <a:ext cx="10508566" cy="3559127"/>
          </a:xfrm>
        </p:spPr>
        <p:txBody>
          <a:bodyPr>
            <a:normAutofit/>
          </a:bodyPr>
          <a:lstStyle/>
          <a:p>
            <a:r>
              <a:rPr lang="en-US" sz="2800" i="1" dirty="0"/>
              <a:t>Johnson v. C/w</a:t>
            </a:r>
            <a:r>
              <a:rPr lang="en-US" sz="2800" dirty="0"/>
              <a:t>, April 1, 2025 (</a:t>
            </a:r>
            <a:r>
              <a:rPr lang="en-US" sz="2800" dirty="0" err="1"/>
              <a:t>Unp</a:t>
            </a:r>
            <a:r>
              <a:rPr lang="en-US" sz="2800" dirty="0"/>
              <a:t>) Stop was lawful citizens arrest for a breach of the peace which occurred in officer’s presence outside his jurisdiction. Norfolk officers' findings were independent to support the charges of DUI and possession of a firearm by felon. </a:t>
            </a:r>
          </a:p>
          <a:p>
            <a:r>
              <a:rPr lang="en-US" sz="2800" i="1" dirty="0"/>
              <a:t>Whittaker v. C/w</a:t>
            </a:r>
            <a:r>
              <a:rPr lang="en-US" sz="2800" dirty="0"/>
              <a:t>, Oct. 28, 2025 (pub): No 4</a:t>
            </a:r>
            <a:r>
              <a:rPr lang="en-US" sz="2800" baseline="30000" dirty="0"/>
              <a:t>th</a:t>
            </a:r>
            <a:r>
              <a:rPr lang="en-US" sz="2800" dirty="0"/>
              <a:t> Amend. violation even though law enforcement officers from Va. lacked authority to execute a North Carolina warrant. No </a:t>
            </a:r>
            <a:r>
              <a:rPr lang="en-US" sz="2800" i="1" dirty="0"/>
              <a:t>Brady</a:t>
            </a:r>
            <a:r>
              <a:rPr lang="en-US" sz="2800" dirty="0"/>
              <a:t> violation re: failure to disclose that.</a:t>
            </a:r>
          </a:p>
          <a:p>
            <a:endParaRPr lang="en-US" sz="2800" dirty="0"/>
          </a:p>
        </p:txBody>
      </p:sp>
    </p:spTree>
    <p:extLst>
      <p:ext uri="{BB962C8B-B14F-4D97-AF65-F5344CB8AC3E}">
        <p14:creationId xmlns:p14="http://schemas.microsoft.com/office/powerpoint/2010/main" val="27988750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sz="6000" dirty="0"/>
            </a:br>
            <a:r>
              <a:rPr lang="en-US" sz="6000" dirty="0"/>
              <a:t>PART TWO:</a:t>
            </a:r>
            <a:br>
              <a:rPr lang="en-US" sz="6000" dirty="0"/>
            </a:br>
            <a:r>
              <a:rPr lang="en-US" sz="6000" dirty="0"/>
              <a:t>Crimes &amp; Offenses</a:t>
            </a:r>
          </a:p>
        </p:txBody>
      </p:sp>
      <p:sp>
        <p:nvSpPr>
          <p:cNvPr id="3" name="Text Placeholder 2"/>
          <p:cNvSpPr>
            <a:spLocks noGrp="1"/>
          </p:cNvSpPr>
          <p:nvPr>
            <p:ph type="body" idx="1"/>
          </p:nvPr>
        </p:nvSpPr>
        <p:spPr/>
        <p:txBody>
          <a:bodyPr>
            <a:normAutofit/>
          </a:bodyPr>
          <a:lstStyle/>
          <a:p>
            <a:r>
              <a:rPr lang="en-US" sz="3400" dirty="0"/>
              <a:t>New Cases Worth Noting</a:t>
            </a:r>
          </a:p>
        </p:txBody>
      </p:sp>
    </p:spTree>
    <p:extLst>
      <p:ext uri="{BB962C8B-B14F-4D97-AF65-F5344CB8AC3E}">
        <p14:creationId xmlns:p14="http://schemas.microsoft.com/office/powerpoint/2010/main" val="30850472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18E09-9C29-DE7D-B9CF-0ECBF8301FB0}"/>
              </a:ext>
            </a:extLst>
          </p:cNvPr>
          <p:cNvSpPr>
            <a:spLocks noGrp="1"/>
          </p:cNvSpPr>
          <p:nvPr>
            <p:ph type="title"/>
          </p:nvPr>
        </p:nvSpPr>
        <p:spPr/>
        <p:txBody>
          <a:bodyPr>
            <a:normAutofit fontScale="90000"/>
          </a:bodyPr>
          <a:lstStyle/>
          <a:p>
            <a:r>
              <a:rPr lang="en-US" dirty="0"/>
              <a:t>Abduction: </a:t>
            </a:r>
            <a:r>
              <a:rPr lang="en-US" i="1" dirty="0"/>
              <a:t>Marmolejo v. Commonwealth</a:t>
            </a:r>
            <a:r>
              <a:rPr lang="en-US" dirty="0"/>
              <a:t>, August 5, 2025 (</a:t>
            </a:r>
            <a:r>
              <a:rPr lang="en-US" dirty="0" err="1"/>
              <a:t>unp</a:t>
            </a:r>
            <a:r>
              <a:rPr lang="en-US" dirty="0"/>
              <a:t>)</a:t>
            </a:r>
          </a:p>
        </p:txBody>
      </p:sp>
      <p:sp>
        <p:nvSpPr>
          <p:cNvPr id="3" name="Content Placeholder 2">
            <a:extLst>
              <a:ext uri="{FF2B5EF4-FFF2-40B4-BE49-F238E27FC236}">
                <a16:creationId xmlns:a16="http://schemas.microsoft.com/office/drawing/2014/main" id="{73141675-0176-A16F-3733-6D86A89C6126}"/>
              </a:ext>
            </a:extLst>
          </p:cNvPr>
          <p:cNvSpPr>
            <a:spLocks noGrp="1"/>
          </p:cNvSpPr>
          <p:nvPr>
            <p:ph idx="1"/>
          </p:nvPr>
        </p:nvSpPr>
        <p:spPr/>
        <p:txBody>
          <a:bodyPr/>
          <a:lstStyle/>
          <a:p>
            <a:r>
              <a:rPr lang="en-US" dirty="0"/>
              <a:t>The defendant, aged 25, contacted his 11-year-old victim via Instagram and over the course of a month befriended her and then started exchanging sexually explicit messages with her.</a:t>
            </a:r>
          </a:p>
          <a:p>
            <a:r>
              <a:rPr lang="en-US" dirty="0"/>
              <a:t>On the day of the offense, the defendant drove from North Carolina to pick her up from her home. The victim was under the impression that they would go to a motel room to hang out and may kiss. She snuck out of her house and went with the defendant to his rented motel room where they engaged in sexual intercourse, fellatio and cunnilingus. </a:t>
            </a:r>
          </a:p>
        </p:txBody>
      </p:sp>
    </p:spTree>
    <p:extLst>
      <p:ext uri="{BB962C8B-B14F-4D97-AF65-F5344CB8AC3E}">
        <p14:creationId xmlns:p14="http://schemas.microsoft.com/office/powerpoint/2010/main" val="7211036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6719E-4643-1BB3-8C12-CB970B3CE473}"/>
              </a:ext>
            </a:extLst>
          </p:cNvPr>
          <p:cNvSpPr>
            <a:spLocks noGrp="1"/>
          </p:cNvSpPr>
          <p:nvPr>
            <p:ph type="title"/>
          </p:nvPr>
        </p:nvSpPr>
        <p:spPr/>
        <p:txBody>
          <a:bodyPr/>
          <a:lstStyle/>
          <a:p>
            <a:r>
              <a:rPr lang="en-US" i="1" dirty="0"/>
              <a:t>Marmolejo v. Commonwealth</a:t>
            </a:r>
          </a:p>
        </p:txBody>
      </p:sp>
      <p:sp>
        <p:nvSpPr>
          <p:cNvPr id="3" name="Content Placeholder 2">
            <a:extLst>
              <a:ext uri="{FF2B5EF4-FFF2-40B4-BE49-F238E27FC236}">
                <a16:creationId xmlns:a16="http://schemas.microsoft.com/office/drawing/2014/main" id="{186CA70C-68B8-EA92-9B0E-5BCEC1EF9C5E}"/>
              </a:ext>
            </a:extLst>
          </p:cNvPr>
          <p:cNvSpPr>
            <a:spLocks noGrp="1"/>
          </p:cNvSpPr>
          <p:nvPr>
            <p:ph idx="1"/>
          </p:nvPr>
        </p:nvSpPr>
        <p:spPr/>
        <p:txBody>
          <a:bodyPr>
            <a:normAutofit fontScale="92500"/>
          </a:bodyPr>
          <a:lstStyle/>
          <a:p>
            <a:r>
              <a:rPr lang="en-US" dirty="0"/>
              <a:t>The defendant challenged his conviction for abduction with intent to defile on the grounds that the victim willingly snuck out of her home in order to be with him and thus she was not taken against her will by “force, threat or intimidation.”</a:t>
            </a:r>
          </a:p>
          <a:p>
            <a:r>
              <a:rPr lang="en-US" dirty="0"/>
              <a:t>The Court of Appeals upheld the 11-year-old female victim remained in the class of victims who could not resist the 25-year-old adult male defendant.</a:t>
            </a:r>
          </a:p>
          <a:p>
            <a:r>
              <a:rPr lang="en-US" dirty="0"/>
              <a:t>The Court of Appeals also noted that the “ruse” language of the abduction statute also upheld the conviction because the child did not believe they were going to the hotel room to engage in sexual acts but rather only to kiss.</a:t>
            </a:r>
          </a:p>
          <a:p>
            <a:endParaRPr lang="en-US" dirty="0"/>
          </a:p>
          <a:p>
            <a:endParaRPr lang="en-US" dirty="0"/>
          </a:p>
        </p:txBody>
      </p:sp>
    </p:spTree>
    <p:extLst>
      <p:ext uri="{BB962C8B-B14F-4D97-AF65-F5344CB8AC3E}">
        <p14:creationId xmlns:p14="http://schemas.microsoft.com/office/powerpoint/2010/main" val="20196310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98E68D-8E91-4456-900C-57CCF29A3050}"/>
              </a:ext>
            </a:extLst>
          </p:cNvPr>
          <p:cNvSpPr>
            <a:spLocks noGrp="1"/>
          </p:cNvSpPr>
          <p:nvPr>
            <p:ph type="title"/>
          </p:nvPr>
        </p:nvSpPr>
        <p:spPr/>
        <p:txBody>
          <a:bodyPr/>
          <a:lstStyle/>
          <a:p>
            <a:r>
              <a:rPr lang="en-US" dirty="0"/>
              <a:t>Animal Offenses</a:t>
            </a:r>
          </a:p>
        </p:txBody>
      </p:sp>
      <p:sp>
        <p:nvSpPr>
          <p:cNvPr id="5" name="Content Placeholder 4">
            <a:extLst>
              <a:ext uri="{FF2B5EF4-FFF2-40B4-BE49-F238E27FC236}">
                <a16:creationId xmlns:a16="http://schemas.microsoft.com/office/drawing/2014/main" id="{7BDBF8F3-A86E-2A6E-8201-DD43070A4D2A}"/>
              </a:ext>
            </a:extLst>
          </p:cNvPr>
          <p:cNvSpPr>
            <a:spLocks noGrp="1"/>
          </p:cNvSpPr>
          <p:nvPr>
            <p:ph idx="1"/>
          </p:nvPr>
        </p:nvSpPr>
        <p:spPr>
          <a:xfrm>
            <a:off x="1295400" y="2652298"/>
            <a:ext cx="9969499" cy="3223570"/>
          </a:xfrm>
        </p:spPr>
        <p:txBody>
          <a:bodyPr>
            <a:noAutofit/>
          </a:bodyPr>
          <a:lstStyle/>
          <a:p>
            <a:r>
              <a:rPr lang="en-US" sz="2800" i="1" dirty="0"/>
              <a:t>Morgensen v. Rockbridge</a:t>
            </a:r>
            <a:r>
              <a:rPr lang="en-US" sz="2800" dirty="0"/>
              <a:t>, January 27, 2026 (pub.): As animal forfeiture proceedings are civil and not criminal in nature, and animal seizures cannot be treated like civil asset forfeitures, the exclusionary rule is unavailable in an animal forfeiture proceeding.</a:t>
            </a:r>
          </a:p>
          <a:p>
            <a:r>
              <a:rPr lang="en-US" sz="2800" i="1" dirty="0"/>
              <a:t>Morgensen v. VSP, </a:t>
            </a:r>
            <a:r>
              <a:rPr lang="en-US" sz="2800" dirty="0"/>
              <a:t>January 27, 2026 (unp.): § 19.2-60 does not provide a right of action or a suppression remedy for animal seizure cases.</a:t>
            </a:r>
          </a:p>
        </p:txBody>
      </p:sp>
    </p:spTree>
    <p:extLst>
      <p:ext uri="{BB962C8B-B14F-4D97-AF65-F5344CB8AC3E}">
        <p14:creationId xmlns:p14="http://schemas.microsoft.com/office/powerpoint/2010/main" val="6757312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24B1F-D99C-EB3E-3FDD-63DEACA63F69}"/>
              </a:ext>
            </a:extLst>
          </p:cNvPr>
          <p:cNvSpPr>
            <a:spLocks noGrp="1"/>
          </p:cNvSpPr>
          <p:nvPr>
            <p:ph type="title"/>
          </p:nvPr>
        </p:nvSpPr>
        <p:spPr/>
        <p:txBody>
          <a:bodyPr>
            <a:normAutofit fontScale="90000"/>
          </a:bodyPr>
          <a:lstStyle/>
          <a:p>
            <a:r>
              <a:rPr lang="en-US" dirty="0"/>
              <a:t>Assault of a Law Enforcement Officer: </a:t>
            </a:r>
            <a:r>
              <a:rPr lang="en-US" i="1" dirty="0"/>
              <a:t>Ortiz v. Commonwealth</a:t>
            </a:r>
            <a:r>
              <a:rPr lang="en-US" dirty="0"/>
              <a:t>, June 24, 2025 (</a:t>
            </a:r>
            <a:r>
              <a:rPr lang="en-US" dirty="0" err="1"/>
              <a:t>unp</a:t>
            </a:r>
            <a:r>
              <a:rPr lang="en-US" dirty="0"/>
              <a:t>)</a:t>
            </a:r>
          </a:p>
        </p:txBody>
      </p:sp>
      <p:sp>
        <p:nvSpPr>
          <p:cNvPr id="3" name="Content Placeholder 2">
            <a:extLst>
              <a:ext uri="{FF2B5EF4-FFF2-40B4-BE49-F238E27FC236}">
                <a16:creationId xmlns:a16="http://schemas.microsoft.com/office/drawing/2014/main" id="{37A5CA3B-A9A4-8378-14CC-FFAB0C86BE78}"/>
              </a:ext>
            </a:extLst>
          </p:cNvPr>
          <p:cNvSpPr>
            <a:spLocks noGrp="1"/>
          </p:cNvSpPr>
          <p:nvPr>
            <p:ph idx="1"/>
          </p:nvPr>
        </p:nvSpPr>
        <p:spPr/>
        <p:txBody>
          <a:bodyPr>
            <a:normAutofit/>
          </a:bodyPr>
          <a:lstStyle/>
          <a:p>
            <a:r>
              <a:rPr lang="en-US" dirty="0"/>
              <a:t>A Virginia Beach officer initiated a traffic stop in a shopping center due to the vehicle being reported stolen. </a:t>
            </a:r>
          </a:p>
          <a:p>
            <a:r>
              <a:rPr lang="en-US" dirty="0"/>
              <a:t>The defendant was the front seat passenger and her husband was the driver. The officer attempted to restrain the husband but he fled on foot while discarding a bag. </a:t>
            </a:r>
          </a:p>
          <a:p>
            <a:r>
              <a:rPr lang="en-US" dirty="0"/>
              <a:t>After a brief chase, the officer returned to the stolen vehicle where the defendant had exited from the vehicle. She too attempted to flee, but the officer caught her and a struggle ensued. </a:t>
            </a:r>
          </a:p>
        </p:txBody>
      </p:sp>
    </p:spTree>
    <p:extLst>
      <p:ext uri="{BB962C8B-B14F-4D97-AF65-F5344CB8AC3E}">
        <p14:creationId xmlns:p14="http://schemas.microsoft.com/office/powerpoint/2010/main" val="2336877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16CA7-7BFE-1A07-E1D7-52C318559F48}"/>
              </a:ext>
            </a:extLst>
          </p:cNvPr>
          <p:cNvSpPr>
            <a:spLocks noGrp="1"/>
          </p:cNvSpPr>
          <p:nvPr>
            <p:ph type="title"/>
          </p:nvPr>
        </p:nvSpPr>
        <p:spPr/>
        <p:txBody>
          <a:bodyPr/>
          <a:lstStyle/>
          <a:p>
            <a:r>
              <a:rPr lang="en-US" i="1" dirty="0"/>
              <a:t>Ortiz v. Commonwealth</a:t>
            </a:r>
          </a:p>
        </p:txBody>
      </p:sp>
      <p:sp>
        <p:nvSpPr>
          <p:cNvPr id="3" name="Content Placeholder 2">
            <a:extLst>
              <a:ext uri="{FF2B5EF4-FFF2-40B4-BE49-F238E27FC236}">
                <a16:creationId xmlns:a16="http://schemas.microsoft.com/office/drawing/2014/main" id="{311182A4-C87A-0048-2E78-0DBD1A35D85C}"/>
              </a:ext>
            </a:extLst>
          </p:cNvPr>
          <p:cNvSpPr>
            <a:spLocks noGrp="1"/>
          </p:cNvSpPr>
          <p:nvPr>
            <p:ph idx="1"/>
          </p:nvPr>
        </p:nvSpPr>
        <p:spPr>
          <a:xfrm>
            <a:off x="1295401" y="2556932"/>
            <a:ext cx="9601196" cy="3843868"/>
          </a:xfrm>
        </p:spPr>
        <p:txBody>
          <a:bodyPr>
            <a:normAutofit fontScale="92500"/>
          </a:bodyPr>
          <a:lstStyle/>
          <a:p>
            <a:r>
              <a:rPr lang="en-US" dirty="0"/>
              <a:t>During this struggle, the defendant continually tried to draw a firearm she had concealed at her waist despite numerous orders from the officer not to reach for the weapon. At one point, she was able to get a grasp on it. </a:t>
            </a:r>
          </a:p>
          <a:p>
            <a:r>
              <a:rPr lang="en-US" dirty="0"/>
              <a:t>As they struggled, the husband returned to the scene and retrieved his own firearm from the bag he had thrown away and pointed it at the officer. The officer disengaged from the defendant and shot and killed the husband in self-defense. </a:t>
            </a:r>
          </a:p>
          <a:p>
            <a:r>
              <a:rPr lang="en-US" dirty="0"/>
              <a:t>The defendant, after seeing her husband shot, stopped reaching for her gun and went to him. This allowed the officer to gain control of her and her weapon. The defendant never gained control of her gun to a level where she could point it at the officer.</a:t>
            </a:r>
          </a:p>
          <a:p>
            <a:endParaRPr lang="en-US" dirty="0"/>
          </a:p>
        </p:txBody>
      </p:sp>
    </p:spTree>
    <p:extLst>
      <p:ext uri="{BB962C8B-B14F-4D97-AF65-F5344CB8AC3E}">
        <p14:creationId xmlns:p14="http://schemas.microsoft.com/office/powerpoint/2010/main" val="17712420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F01D4-BDDF-E346-4EB4-FA31C2002FE2}"/>
              </a:ext>
            </a:extLst>
          </p:cNvPr>
          <p:cNvSpPr>
            <a:spLocks noGrp="1"/>
          </p:cNvSpPr>
          <p:nvPr>
            <p:ph type="title"/>
          </p:nvPr>
        </p:nvSpPr>
        <p:spPr/>
        <p:txBody>
          <a:bodyPr/>
          <a:lstStyle/>
          <a:p>
            <a:r>
              <a:rPr lang="en-US" dirty="0"/>
              <a:t>Court’s Ruling</a:t>
            </a:r>
          </a:p>
        </p:txBody>
      </p:sp>
      <p:sp>
        <p:nvSpPr>
          <p:cNvPr id="3" name="Content Placeholder 2">
            <a:extLst>
              <a:ext uri="{FF2B5EF4-FFF2-40B4-BE49-F238E27FC236}">
                <a16:creationId xmlns:a16="http://schemas.microsoft.com/office/drawing/2014/main" id="{255FCAD7-09FA-3952-0283-791C76B6BEE9}"/>
              </a:ext>
            </a:extLst>
          </p:cNvPr>
          <p:cNvSpPr>
            <a:spLocks noGrp="1"/>
          </p:cNvSpPr>
          <p:nvPr>
            <p:ph idx="1"/>
          </p:nvPr>
        </p:nvSpPr>
        <p:spPr/>
        <p:txBody>
          <a:bodyPr>
            <a:normAutofit lnSpcReduction="10000"/>
          </a:bodyPr>
          <a:lstStyle/>
          <a:p>
            <a:r>
              <a:rPr lang="en-US"/>
              <a:t>The Court of Appeals explained that criminal assault requires “an overt act committed with the actual intent to inflict bodily harm and the perpetrator must have the present ability to inflict such harm.” </a:t>
            </a:r>
          </a:p>
          <a:p>
            <a:r>
              <a:rPr lang="en-US"/>
              <a:t>The Court of Appeals found that, although the gun was never pointed at the officer, the defendant’s repeated efforts to retrieve the gun, despite numerous orders not to, the fact that gained ahold of the gun at one point, and the surrounding circumstances of flight from a stolen vehicle supported the trial court’s conclusion that she committed an overt act with the intent to harm the officer and she had the intent to cause harm. </a:t>
            </a:r>
          </a:p>
        </p:txBody>
      </p:sp>
    </p:spTree>
    <p:extLst>
      <p:ext uri="{BB962C8B-B14F-4D97-AF65-F5344CB8AC3E}">
        <p14:creationId xmlns:p14="http://schemas.microsoft.com/office/powerpoint/2010/main" val="42197733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74D43-CFF4-A3E7-601F-E5C16F3B292F}"/>
              </a:ext>
            </a:extLst>
          </p:cNvPr>
          <p:cNvSpPr>
            <a:spLocks noGrp="1"/>
          </p:cNvSpPr>
          <p:nvPr>
            <p:ph type="title"/>
          </p:nvPr>
        </p:nvSpPr>
        <p:spPr/>
        <p:txBody>
          <a:bodyPr/>
          <a:lstStyle/>
          <a:p>
            <a:r>
              <a:rPr lang="en-US" dirty="0"/>
              <a:t>Driving Revoked – DUI Related</a:t>
            </a:r>
          </a:p>
        </p:txBody>
      </p:sp>
      <p:sp>
        <p:nvSpPr>
          <p:cNvPr id="3" name="Content Placeholder 2">
            <a:extLst>
              <a:ext uri="{FF2B5EF4-FFF2-40B4-BE49-F238E27FC236}">
                <a16:creationId xmlns:a16="http://schemas.microsoft.com/office/drawing/2014/main" id="{3924CA64-8D1C-591D-E2C7-EF556377D6EE}"/>
              </a:ext>
            </a:extLst>
          </p:cNvPr>
          <p:cNvSpPr>
            <a:spLocks noGrp="1"/>
          </p:cNvSpPr>
          <p:nvPr>
            <p:ph idx="1"/>
          </p:nvPr>
        </p:nvSpPr>
        <p:spPr>
          <a:xfrm>
            <a:off x="1080656" y="2493819"/>
            <a:ext cx="10349344" cy="3629890"/>
          </a:xfrm>
        </p:spPr>
        <p:txBody>
          <a:bodyPr>
            <a:noAutofit/>
          </a:bodyPr>
          <a:lstStyle/>
          <a:p>
            <a:r>
              <a:rPr lang="en-US" sz="2800" i="1" dirty="0"/>
              <a:t>Glover v. Com.</a:t>
            </a:r>
            <a:r>
              <a:rPr lang="en-US" sz="2800" dirty="0"/>
              <a:t>, 85 </a:t>
            </a:r>
            <a:r>
              <a:rPr lang="en-US" sz="2800" dirty="0" err="1"/>
              <a:t>Va.App</a:t>
            </a:r>
            <a:r>
              <a:rPr lang="en-US" sz="2800" dirty="0"/>
              <a:t>. 400, 917 S.E.2d 571 (2025): Defendant argued that five years after his conviction he should have been converted to a status of “not licensed” and convicted of §46.2-300, not §46.2-391.</a:t>
            </a:r>
          </a:p>
          <a:p>
            <a:r>
              <a:rPr lang="en-US" sz="2800" dirty="0"/>
              <a:t>Court distinguished </a:t>
            </a:r>
            <a:r>
              <a:rPr lang="en-US" sz="2800" i="1" dirty="0"/>
              <a:t>Barden</a:t>
            </a:r>
            <a:r>
              <a:rPr lang="en-US" sz="2800" dirty="0"/>
              <a:t>. Unlike Code § 46.2-301, which was at issue in </a:t>
            </a:r>
            <a:r>
              <a:rPr lang="en-US" sz="2800" i="1" dirty="0"/>
              <a:t>Barden</a:t>
            </a:r>
            <a:r>
              <a:rPr lang="en-US" sz="2800" dirty="0"/>
              <a:t>, Code § 46.2-391 does not prohibit driving during a “period” of revocation; it simply proscribes driving while an individual’s license is revoked under that code section.</a:t>
            </a:r>
          </a:p>
          <a:p>
            <a:endParaRPr lang="en-US" sz="2800" dirty="0"/>
          </a:p>
          <a:p>
            <a:endParaRPr lang="en-US" sz="2800" dirty="0"/>
          </a:p>
        </p:txBody>
      </p:sp>
    </p:spTree>
    <p:extLst>
      <p:ext uri="{BB962C8B-B14F-4D97-AF65-F5344CB8AC3E}">
        <p14:creationId xmlns:p14="http://schemas.microsoft.com/office/powerpoint/2010/main" val="3924931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E3A4BC-4692-BEF2-F644-660D857068B4}"/>
              </a:ext>
            </a:extLst>
          </p:cNvPr>
          <p:cNvSpPr>
            <a:spLocks noGrp="1"/>
          </p:cNvSpPr>
          <p:nvPr>
            <p:ph type="title"/>
          </p:nvPr>
        </p:nvSpPr>
        <p:spPr/>
        <p:txBody>
          <a:bodyPr>
            <a:normAutofit fontScale="90000"/>
          </a:bodyPr>
          <a:lstStyle/>
          <a:p>
            <a:r>
              <a:rPr lang="en-US" dirty="0"/>
              <a:t>What is “Custody” – </a:t>
            </a:r>
            <a:r>
              <a:rPr lang="en-US" i="1" dirty="0"/>
              <a:t>Johnson v. C/w</a:t>
            </a:r>
            <a:r>
              <a:rPr lang="en-US" dirty="0"/>
              <a:t>, </a:t>
            </a:r>
            <a:br>
              <a:rPr lang="en-US" dirty="0"/>
            </a:br>
            <a:r>
              <a:rPr lang="en-US" dirty="0"/>
              <a:t>85 Va. App. 257, 916 S.E.2d 910 (2025): </a:t>
            </a:r>
          </a:p>
        </p:txBody>
      </p:sp>
      <p:sp>
        <p:nvSpPr>
          <p:cNvPr id="5" name="Content Placeholder 4">
            <a:extLst>
              <a:ext uri="{FF2B5EF4-FFF2-40B4-BE49-F238E27FC236}">
                <a16:creationId xmlns:a16="http://schemas.microsoft.com/office/drawing/2014/main" id="{9B471686-949D-E736-0135-6BF481ECDF69}"/>
              </a:ext>
            </a:extLst>
          </p:cNvPr>
          <p:cNvSpPr>
            <a:spLocks noGrp="1"/>
          </p:cNvSpPr>
          <p:nvPr>
            <p:ph idx="1"/>
          </p:nvPr>
        </p:nvSpPr>
        <p:spPr>
          <a:xfrm>
            <a:off x="1069145" y="2699305"/>
            <a:ext cx="10607040" cy="3745394"/>
          </a:xfrm>
        </p:spPr>
        <p:txBody>
          <a:bodyPr>
            <a:noAutofit/>
          </a:bodyPr>
          <a:lstStyle/>
          <a:p>
            <a:r>
              <a:rPr lang="en-US" sz="2700" dirty="0"/>
              <a:t>Defendant shot himself after killing his wife. </a:t>
            </a:r>
          </a:p>
          <a:p>
            <a:r>
              <a:rPr lang="en-US" sz="2700" dirty="0"/>
              <a:t>Defendant lay in his bed without physical restraints but was wearing an oxygen mask and had EKG pads, a chest tube, and an IV that would have made it difficult for him to get out of bed. </a:t>
            </a:r>
          </a:p>
          <a:p>
            <a:r>
              <a:rPr lang="en-US" sz="2700" dirty="0"/>
              <a:t>Officers read </a:t>
            </a:r>
            <a:r>
              <a:rPr lang="en-US" sz="2700" i="1" dirty="0"/>
              <a:t>Miranda</a:t>
            </a:r>
            <a:r>
              <a:rPr lang="en-US" sz="2700" dirty="0"/>
              <a:t>. </a:t>
            </a:r>
          </a:p>
          <a:p>
            <a:r>
              <a:rPr lang="en-US" sz="2700" dirty="0"/>
              <a:t>Defendant asked the detective if he needed a lawyer and the detectives replied, “that’s totally up to you.”</a:t>
            </a:r>
          </a:p>
        </p:txBody>
      </p:sp>
    </p:spTree>
    <p:extLst>
      <p:ext uri="{BB962C8B-B14F-4D97-AF65-F5344CB8AC3E}">
        <p14:creationId xmlns:p14="http://schemas.microsoft.com/office/powerpoint/2010/main" val="23679151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7F4114-33BF-50DA-360E-69225D332700}"/>
              </a:ext>
            </a:extLst>
          </p:cNvPr>
          <p:cNvSpPr>
            <a:spLocks noGrp="1"/>
          </p:cNvSpPr>
          <p:nvPr>
            <p:ph type="title"/>
          </p:nvPr>
        </p:nvSpPr>
        <p:spPr/>
        <p:txBody>
          <a:bodyPr>
            <a:normAutofit fontScale="90000"/>
          </a:bodyPr>
          <a:lstStyle/>
          <a:p>
            <a:r>
              <a:rPr lang="en-US" dirty="0"/>
              <a:t>Larceny: </a:t>
            </a:r>
            <a:br>
              <a:rPr lang="en-US" dirty="0"/>
            </a:br>
            <a:r>
              <a:rPr lang="en-US" i="1" dirty="0"/>
              <a:t>Stealing Without Stealing</a:t>
            </a:r>
            <a:endParaRPr lang="en-US" dirty="0"/>
          </a:p>
        </p:txBody>
      </p:sp>
      <p:sp>
        <p:nvSpPr>
          <p:cNvPr id="5" name="Content Placeholder 4">
            <a:extLst>
              <a:ext uri="{FF2B5EF4-FFF2-40B4-BE49-F238E27FC236}">
                <a16:creationId xmlns:a16="http://schemas.microsoft.com/office/drawing/2014/main" id="{CC4B197F-7483-7867-7834-FC35803FCCEE}"/>
              </a:ext>
            </a:extLst>
          </p:cNvPr>
          <p:cNvSpPr>
            <a:spLocks noGrp="1"/>
          </p:cNvSpPr>
          <p:nvPr>
            <p:ph idx="1"/>
          </p:nvPr>
        </p:nvSpPr>
        <p:spPr>
          <a:xfrm>
            <a:off x="1295401" y="2556932"/>
            <a:ext cx="10282310" cy="3675056"/>
          </a:xfrm>
        </p:spPr>
        <p:txBody>
          <a:bodyPr>
            <a:noAutofit/>
          </a:bodyPr>
          <a:lstStyle/>
          <a:p>
            <a:r>
              <a:rPr lang="en-US" sz="2600" i="1" dirty="0"/>
              <a:t>Darling v. C/w</a:t>
            </a:r>
            <a:r>
              <a:rPr lang="en-US" sz="2600" dirty="0"/>
              <a:t>, September 16, 2025 (</a:t>
            </a:r>
            <a:r>
              <a:rPr lang="en-US" sz="2600" dirty="0" err="1"/>
              <a:t>unp</a:t>
            </a:r>
            <a:r>
              <a:rPr lang="en-US" sz="2600" dirty="0"/>
              <a:t>): Defendant took victim’s property and concealed it in victim’s storage unit on the victim’s property. </a:t>
            </a:r>
          </a:p>
          <a:p>
            <a:r>
              <a:rPr lang="en-US" sz="2600" dirty="0"/>
              <a:t>Court: defendant’s unlawful entry into the victim’s home and the asportation of her firearm without her consent or knowledge was sufficient for a trier of fact to find that he possessed the requisite intent.</a:t>
            </a:r>
          </a:p>
          <a:p>
            <a:r>
              <a:rPr lang="en-US" sz="2600" dirty="0"/>
              <a:t>Victim’s control over the storage unit was immaterial to his intent. </a:t>
            </a:r>
          </a:p>
          <a:p>
            <a:r>
              <a:rPr lang="en-US" sz="2600" dirty="0"/>
              <a:t>See also </a:t>
            </a:r>
            <a:r>
              <a:rPr lang="en-US" sz="2600" i="1" dirty="0"/>
              <a:t>Carter v. C/w,</a:t>
            </a:r>
            <a:r>
              <a:rPr lang="en-US" sz="2600" dirty="0"/>
              <a:t> 280 Va. 100, 694 S.E.2d 590 (2010)</a:t>
            </a:r>
          </a:p>
        </p:txBody>
      </p:sp>
    </p:spTree>
    <p:extLst>
      <p:ext uri="{BB962C8B-B14F-4D97-AF65-F5344CB8AC3E}">
        <p14:creationId xmlns:p14="http://schemas.microsoft.com/office/powerpoint/2010/main" val="40808875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61067-4702-6199-3302-EFD8D2613D63}"/>
              </a:ext>
            </a:extLst>
          </p:cNvPr>
          <p:cNvSpPr>
            <a:spLocks noGrp="1"/>
          </p:cNvSpPr>
          <p:nvPr>
            <p:ph type="title"/>
          </p:nvPr>
        </p:nvSpPr>
        <p:spPr/>
        <p:txBody>
          <a:bodyPr>
            <a:normAutofit fontScale="90000"/>
          </a:bodyPr>
          <a:lstStyle/>
          <a:p>
            <a:r>
              <a:rPr lang="en-US" dirty="0"/>
              <a:t>Obstruction of Justice: </a:t>
            </a:r>
            <a:br>
              <a:rPr lang="en-US" dirty="0"/>
            </a:br>
            <a:r>
              <a:rPr lang="en-US" dirty="0"/>
              <a:t>Convictions Affirmed.</a:t>
            </a:r>
          </a:p>
        </p:txBody>
      </p:sp>
      <p:sp>
        <p:nvSpPr>
          <p:cNvPr id="3" name="Content Placeholder 2">
            <a:extLst>
              <a:ext uri="{FF2B5EF4-FFF2-40B4-BE49-F238E27FC236}">
                <a16:creationId xmlns:a16="http://schemas.microsoft.com/office/drawing/2014/main" id="{39E05E7E-F72C-6065-FA01-98A3D71704D8}"/>
              </a:ext>
            </a:extLst>
          </p:cNvPr>
          <p:cNvSpPr>
            <a:spLocks noGrp="1"/>
          </p:cNvSpPr>
          <p:nvPr>
            <p:ph idx="1"/>
          </p:nvPr>
        </p:nvSpPr>
        <p:spPr>
          <a:xfrm>
            <a:off x="743243" y="2402188"/>
            <a:ext cx="10705514" cy="3318936"/>
          </a:xfrm>
        </p:spPr>
        <p:txBody>
          <a:bodyPr>
            <a:noAutofit/>
          </a:bodyPr>
          <a:lstStyle/>
          <a:p>
            <a:r>
              <a:rPr lang="en-US" sz="2500" i="1" dirty="0" err="1"/>
              <a:t>Wlash</a:t>
            </a:r>
            <a:r>
              <a:rPr lang="en-US" sz="2500" i="1" dirty="0"/>
              <a:t> v. C/w</a:t>
            </a:r>
            <a:r>
              <a:rPr lang="en-US" sz="2500" dirty="0"/>
              <a:t>: April 1, 2025 (Unp.): Officers possessed legal authority to enter defendant’s home to serve arrest warrant. Defendant passively resisted lawful warrant by refusing to answer door and actively resisted warrant by demanding police kick in the door to enter home.</a:t>
            </a:r>
          </a:p>
          <a:p>
            <a:r>
              <a:rPr lang="en-US" sz="2500" i="1" dirty="0"/>
              <a:t>Lacy v. C/w</a:t>
            </a:r>
            <a:r>
              <a:rPr lang="en-US" sz="2500" dirty="0"/>
              <a:t>, Sept. 9, 2025</a:t>
            </a:r>
            <a:r>
              <a:rPr lang="en-US" sz="2500" dirty="0">
                <a:sym typeface="Wingdings" pitchFamily="2" charset="2"/>
              </a:rPr>
              <a:t> (Unp.): Defendant struggled &amp; resisted officers so officers had to summon wagon &amp; waited 20 minutes for it. Defendant went beyond making officer’s jobs difficult and prevented them from carrying out their duty. </a:t>
            </a:r>
          </a:p>
          <a:p>
            <a:pPr lvl="1"/>
            <a:r>
              <a:rPr lang="en-US" sz="2500" dirty="0">
                <a:sym typeface="Wingdings" pitchFamily="2" charset="2"/>
              </a:rPr>
              <a:t>Defendant’s obscenities &amp; constant resistance demonstrated intent to impede. </a:t>
            </a:r>
            <a:endParaRPr lang="en-US" sz="2500" dirty="0"/>
          </a:p>
          <a:p>
            <a:endParaRPr lang="en-US" sz="2500" dirty="0"/>
          </a:p>
        </p:txBody>
      </p:sp>
    </p:spTree>
    <p:extLst>
      <p:ext uri="{BB962C8B-B14F-4D97-AF65-F5344CB8AC3E}">
        <p14:creationId xmlns:p14="http://schemas.microsoft.com/office/powerpoint/2010/main" val="30056692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B46CF-E1C0-2418-648B-6541E7ED08BC}"/>
              </a:ext>
            </a:extLst>
          </p:cNvPr>
          <p:cNvSpPr>
            <a:spLocks noGrp="1"/>
          </p:cNvSpPr>
          <p:nvPr>
            <p:ph type="title"/>
          </p:nvPr>
        </p:nvSpPr>
        <p:spPr/>
        <p:txBody>
          <a:bodyPr/>
          <a:lstStyle/>
          <a:p>
            <a:r>
              <a:rPr lang="en-US" dirty="0"/>
              <a:t>Drugs</a:t>
            </a:r>
          </a:p>
        </p:txBody>
      </p:sp>
      <p:sp>
        <p:nvSpPr>
          <p:cNvPr id="3" name="Text Placeholder 2">
            <a:extLst>
              <a:ext uri="{FF2B5EF4-FFF2-40B4-BE49-F238E27FC236}">
                <a16:creationId xmlns:a16="http://schemas.microsoft.com/office/drawing/2014/main" id="{E61C7991-E6C8-F653-9252-54C92511BF4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652361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ECE87-7B47-3B34-F0FF-A5F6EB4A1C88}"/>
              </a:ext>
            </a:extLst>
          </p:cNvPr>
          <p:cNvSpPr>
            <a:spLocks noGrp="1"/>
          </p:cNvSpPr>
          <p:nvPr>
            <p:ph type="title"/>
          </p:nvPr>
        </p:nvSpPr>
        <p:spPr/>
        <p:txBody>
          <a:bodyPr>
            <a:normAutofit fontScale="90000"/>
          </a:bodyPr>
          <a:lstStyle/>
          <a:p>
            <a:r>
              <a:rPr lang="en-US" dirty="0"/>
              <a:t>Constructive Possession- </a:t>
            </a:r>
            <a:r>
              <a:rPr lang="en-US" i="1" dirty="0"/>
              <a:t>Davis v. Commonwealth</a:t>
            </a:r>
            <a:r>
              <a:rPr lang="en-US" dirty="0"/>
              <a:t>, October 28, 2025 (</a:t>
            </a:r>
            <a:r>
              <a:rPr lang="en-US" dirty="0" err="1"/>
              <a:t>upb</a:t>
            </a:r>
            <a:r>
              <a:rPr lang="en-US" dirty="0"/>
              <a:t>)</a:t>
            </a:r>
          </a:p>
        </p:txBody>
      </p:sp>
      <p:sp>
        <p:nvSpPr>
          <p:cNvPr id="3" name="Content Placeholder 2">
            <a:extLst>
              <a:ext uri="{FF2B5EF4-FFF2-40B4-BE49-F238E27FC236}">
                <a16:creationId xmlns:a16="http://schemas.microsoft.com/office/drawing/2014/main" id="{06EA0704-867A-9C3E-537A-A29FC29D9597}"/>
              </a:ext>
            </a:extLst>
          </p:cNvPr>
          <p:cNvSpPr>
            <a:spLocks noGrp="1"/>
          </p:cNvSpPr>
          <p:nvPr>
            <p:ph idx="1"/>
          </p:nvPr>
        </p:nvSpPr>
        <p:spPr/>
        <p:txBody>
          <a:bodyPr/>
          <a:lstStyle/>
          <a:p>
            <a:r>
              <a:rPr lang="en-US" dirty="0"/>
              <a:t>The police went to the address in which the defendant lived with his aunt with an arrest warrant for the defendant and a search warrant for the home. </a:t>
            </a:r>
          </a:p>
          <a:p>
            <a:r>
              <a:rPr lang="en-US" dirty="0"/>
              <a:t>When the police arrived, they found the defendant in the front yard speaking with another man, approximately ten feet from the house. </a:t>
            </a:r>
          </a:p>
          <a:p>
            <a:r>
              <a:rPr lang="en-US" dirty="0"/>
              <a:t>The defendant was arrested, searched, and placed in a police car. No drugs or other narcotics were found on his person. </a:t>
            </a:r>
          </a:p>
          <a:p>
            <a:endParaRPr lang="en-US" dirty="0"/>
          </a:p>
        </p:txBody>
      </p:sp>
    </p:spTree>
    <p:extLst>
      <p:ext uri="{BB962C8B-B14F-4D97-AF65-F5344CB8AC3E}">
        <p14:creationId xmlns:p14="http://schemas.microsoft.com/office/powerpoint/2010/main" val="6805458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04B97-DA87-4C79-3999-DA901D7F41C2}"/>
              </a:ext>
            </a:extLst>
          </p:cNvPr>
          <p:cNvSpPr>
            <a:spLocks noGrp="1"/>
          </p:cNvSpPr>
          <p:nvPr>
            <p:ph type="title"/>
          </p:nvPr>
        </p:nvSpPr>
        <p:spPr/>
        <p:txBody>
          <a:bodyPr/>
          <a:lstStyle/>
          <a:p>
            <a:r>
              <a:rPr lang="en-US" i="1" dirty="0"/>
              <a:t>Davis v. Commonwealth</a:t>
            </a:r>
          </a:p>
        </p:txBody>
      </p:sp>
      <p:sp>
        <p:nvSpPr>
          <p:cNvPr id="3" name="Content Placeholder 2">
            <a:extLst>
              <a:ext uri="{FF2B5EF4-FFF2-40B4-BE49-F238E27FC236}">
                <a16:creationId xmlns:a16="http://schemas.microsoft.com/office/drawing/2014/main" id="{EE99A0F7-E289-4C22-1947-C3B1F2825AEA}"/>
              </a:ext>
            </a:extLst>
          </p:cNvPr>
          <p:cNvSpPr>
            <a:spLocks noGrp="1"/>
          </p:cNvSpPr>
          <p:nvPr>
            <p:ph idx="1"/>
          </p:nvPr>
        </p:nvSpPr>
        <p:spPr>
          <a:xfrm>
            <a:off x="1295401" y="2358812"/>
            <a:ext cx="9601196" cy="4163908"/>
          </a:xfrm>
        </p:spPr>
        <p:txBody>
          <a:bodyPr>
            <a:normAutofit fontScale="85000" lnSpcReduction="10000"/>
          </a:bodyPr>
          <a:lstStyle/>
          <a:p>
            <a:r>
              <a:rPr lang="en-US" dirty="0"/>
              <a:t>When officers cleared the house, only the defendant’s aunt was in the residence. Upon entry through the front door, officers were inside a living room area. </a:t>
            </a:r>
          </a:p>
          <a:p>
            <a:r>
              <a:rPr lang="en-US" dirty="0"/>
              <a:t>Upon searching that room, the police found a .22 caliber handgun on a small end table next to a recliner to the far left. </a:t>
            </a:r>
          </a:p>
          <a:p>
            <a:r>
              <a:rPr lang="en-US" dirty="0"/>
              <a:t>Underneath that table, they found a box of sandwich bags on the floor. To the far right of the room, approximately 12 feet away from the end table, was a closed red duffle bag on the floor beside a love seat. </a:t>
            </a:r>
          </a:p>
          <a:p>
            <a:r>
              <a:rPr lang="en-US" dirty="0"/>
              <a:t>Inside the duffle bag were 24 individually wrapped baggy corners containing a total of 4.31 grams of cocaine and a separate, single “clump,” which was 23.5 grams of cocaine. </a:t>
            </a:r>
          </a:p>
          <a:p>
            <a:r>
              <a:rPr lang="en-US" dirty="0"/>
              <a:t>On the love seat near the closed duffel bag, the police found a piece of mail addressed to the defendant at the residence’s address. There were also two other pieces of opened mail with the defendant’s name and the residence’s address found elsewhere in the living room. </a:t>
            </a:r>
          </a:p>
          <a:p>
            <a:endParaRPr lang="en-US" dirty="0"/>
          </a:p>
        </p:txBody>
      </p:sp>
    </p:spTree>
    <p:extLst>
      <p:ext uri="{BB962C8B-B14F-4D97-AF65-F5344CB8AC3E}">
        <p14:creationId xmlns:p14="http://schemas.microsoft.com/office/powerpoint/2010/main" val="3216793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37AC7-C355-6C4D-91FE-0ED60A8006D7}"/>
              </a:ext>
            </a:extLst>
          </p:cNvPr>
          <p:cNvSpPr>
            <a:spLocks noGrp="1"/>
          </p:cNvSpPr>
          <p:nvPr>
            <p:ph type="title"/>
          </p:nvPr>
        </p:nvSpPr>
        <p:spPr/>
        <p:txBody>
          <a:bodyPr/>
          <a:lstStyle/>
          <a:p>
            <a:r>
              <a:rPr lang="en-US" i="1" dirty="0"/>
              <a:t>Davis v. Commonwealth</a:t>
            </a:r>
          </a:p>
        </p:txBody>
      </p:sp>
      <p:sp>
        <p:nvSpPr>
          <p:cNvPr id="3" name="Content Placeholder 2">
            <a:extLst>
              <a:ext uri="{FF2B5EF4-FFF2-40B4-BE49-F238E27FC236}">
                <a16:creationId xmlns:a16="http://schemas.microsoft.com/office/drawing/2014/main" id="{CB010AFF-8E54-58BA-EFDF-82B19DCAA0EF}"/>
              </a:ext>
            </a:extLst>
          </p:cNvPr>
          <p:cNvSpPr>
            <a:spLocks noGrp="1"/>
          </p:cNvSpPr>
          <p:nvPr>
            <p:ph idx="1"/>
          </p:nvPr>
        </p:nvSpPr>
        <p:spPr/>
        <p:txBody>
          <a:bodyPr>
            <a:normAutofit lnSpcReduction="10000"/>
          </a:bodyPr>
          <a:lstStyle/>
          <a:p>
            <a:r>
              <a:rPr lang="en-US" dirty="0"/>
              <a:t>Upon being questioned, Davis denied knowledge of the gun and drugs saying, “he didn’t know anything about that.” </a:t>
            </a:r>
          </a:p>
          <a:p>
            <a:r>
              <a:rPr lang="en-US" dirty="0"/>
              <a:t>When the police noted that Davis’s aunt was the only other person in the house and asked, “Are you saying it’s hers?” he replied, “No. I’m not saying that.” </a:t>
            </a:r>
          </a:p>
          <a:p>
            <a:r>
              <a:rPr lang="en-US" dirty="0"/>
              <a:t>The defendant moved to strike on grounds that there was insufficient evidence of constructive possession and the trial court denied the motion. The jury found him guilty.</a:t>
            </a:r>
          </a:p>
          <a:p>
            <a:endParaRPr lang="en-US" dirty="0"/>
          </a:p>
        </p:txBody>
      </p:sp>
    </p:spTree>
    <p:extLst>
      <p:ext uri="{BB962C8B-B14F-4D97-AF65-F5344CB8AC3E}">
        <p14:creationId xmlns:p14="http://schemas.microsoft.com/office/powerpoint/2010/main" val="425340242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D6378-79BD-3938-26B6-AC586F1B3CFE}"/>
              </a:ext>
            </a:extLst>
          </p:cNvPr>
          <p:cNvSpPr>
            <a:spLocks noGrp="1"/>
          </p:cNvSpPr>
          <p:nvPr>
            <p:ph type="title"/>
          </p:nvPr>
        </p:nvSpPr>
        <p:spPr/>
        <p:txBody>
          <a:bodyPr/>
          <a:lstStyle/>
          <a:p>
            <a:r>
              <a:rPr lang="en-US" dirty="0"/>
              <a:t>Court’s Ruling- Reversed</a:t>
            </a:r>
          </a:p>
        </p:txBody>
      </p:sp>
      <p:sp>
        <p:nvSpPr>
          <p:cNvPr id="3" name="Content Placeholder 2">
            <a:extLst>
              <a:ext uri="{FF2B5EF4-FFF2-40B4-BE49-F238E27FC236}">
                <a16:creationId xmlns:a16="http://schemas.microsoft.com/office/drawing/2014/main" id="{8111821E-0AEE-54B3-AEEF-32E7FD1BFF95}"/>
              </a:ext>
            </a:extLst>
          </p:cNvPr>
          <p:cNvSpPr>
            <a:spLocks noGrp="1"/>
          </p:cNvSpPr>
          <p:nvPr>
            <p:ph idx="1"/>
          </p:nvPr>
        </p:nvSpPr>
        <p:spPr>
          <a:xfrm>
            <a:off x="803564" y="2396835"/>
            <a:ext cx="10820400" cy="3837709"/>
          </a:xfrm>
        </p:spPr>
        <p:txBody>
          <a:bodyPr>
            <a:noAutofit/>
          </a:bodyPr>
          <a:lstStyle/>
          <a:p>
            <a:r>
              <a:rPr lang="en-US" dirty="0"/>
              <a:t>None of the contraband was visible to the defendant outside of the home and none of the items were in plain view within the home.</a:t>
            </a:r>
          </a:p>
          <a:p>
            <a:r>
              <a:rPr lang="en-US" dirty="0"/>
              <a:t>Here the Court of Appeals noted that aside from the evidence of the defendant’s mail in the room, the Commonwealth presented no other evidence that can be said to show the defendant’s knowledge of the drugs inside the duffel bag. </a:t>
            </a:r>
          </a:p>
          <a:p>
            <a:r>
              <a:rPr lang="en-US" dirty="0"/>
              <a:t>Finally, the Court of Appeals found that a trial court is not permitted to infer guilt solely from the fact that an accused makes a statement denying knowledge of the drugs and it rejected the Commonwealth’s interpretation that the defendant admitted to the drugs in a “roundabout way” when he stated he was not claiming that his aunt possessed the drugs. </a:t>
            </a:r>
          </a:p>
          <a:p>
            <a:endParaRPr lang="en-US" dirty="0"/>
          </a:p>
        </p:txBody>
      </p:sp>
    </p:spTree>
    <p:extLst>
      <p:ext uri="{BB962C8B-B14F-4D97-AF65-F5344CB8AC3E}">
        <p14:creationId xmlns:p14="http://schemas.microsoft.com/office/powerpoint/2010/main" val="12312140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84E1A-F181-F6AD-60D5-FB703D0381BB}"/>
              </a:ext>
            </a:extLst>
          </p:cNvPr>
          <p:cNvSpPr>
            <a:spLocks noGrp="1"/>
          </p:cNvSpPr>
          <p:nvPr>
            <p:ph type="title"/>
          </p:nvPr>
        </p:nvSpPr>
        <p:spPr/>
        <p:txBody>
          <a:bodyPr>
            <a:normAutofit fontScale="90000"/>
          </a:bodyPr>
          <a:lstStyle/>
          <a:p>
            <a:r>
              <a:rPr lang="en-US" dirty="0"/>
              <a:t>Determining Weight of the Drugs- </a:t>
            </a:r>
            <a:r>
              <a:rPr lang="en-US" i="1" dirty="0"/>
              <a:t>Blanton v. Commonwealth</a:t>
            </a:r>
            <a:r>
              <a:rPr lang="en-US" dirty="0"/>
              <a:t>, November 18, 2025 (pub)</a:t>
            </a:r>
          </a:p>
        </p:txBody>
      </p:sp>
      <p:sp>
        <p:nvSpPr>
          <p:cNvPr id="3" name="Content Placeholder 2">
            <a:extLst>
              <a:ext uri="{FF2B5EF4-FFF2-40B4-BE49-F238E27FC236}">
                <a16:creationId xmlns:a16="http://schemas.microsoft.com/office/drawing/2014/main" id="{D850B02E-BE29-518E-F3C6-0C04A166CF2F}"/>
              </a:ext>
            </a:extLst>
          </p:cNvPr>
          <p:cNvSpPr>
            <a:spLocks noGrp="1"/>
          </p:cNvSpPr>
          <p:nvPr>
            <p:ph idx="1"/>
          </p:nvPr>
        </p:nvSpPr>
        <p:spPr/>
        <p:txBody>
          <a:bodyPr/>
          <a:lstStyle/>
          <a:p>
            <a:r>
              <a:rPr lang="en-US" dirty="0"/>
              <a:t>The Court of Appeals, after examining the legislative history of the statute (designed to combat drug dealers and kingpins) as well as its plain language, found that nothing in the statutory language reflects an intent by the legislature to prohibit aggregating the weight of multiple packages of illegal drugs of the same type to determine the weight of the “mixture or substance” for which a defendant may be prosecuted and punished under Code § 18.2-248(H)(5). </a:t>
            </a:r>
          </a:p>
        </p:txBody>
      </p:sp>
    </p:spTree>
    <p:extLst>
      <p:ext uri="{BB962C8B-B14F-4D97-AF65-F5344CB8AC3E}">
        <p14:creationId xmlns:p14="http://schemas.microsoft.com/office/powerpoint/2010/main" val="10421996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0965E-98F5-B9CF-7706-188BBAC87BA3}"/>
              </a:ext>
            </a:extLst>
          </p:cNvPr>
          <p:cNvSpPr>
            <a:spLocks noGrp="1"/>
          </p:cNvSpPr>
          <p:nvPr>
            <p:ph type="title"/>
          </p:nvPr>
        </p:nvSpPr>
        <p:spPr/>
        <p:txBody>
          <a:bodyPr/>
          <a:lstStyle/>
          <a:p>
            <a:r>
              <a:rPr lang="en-US" dirty="0"/>
              <a:t>Homicide</a:t>
            </a:r>
          </a:p>
        </p:txBody>
      </p:sp>
      <p:sp>
        <p:nvSpPr>
          <p:cNvPr id="3" name="Text Placeholder 2">
            <a:extLst>
              <a:ext uri="{FF2B5EF4-FFF2-40B4-BE49-F238E27FC236}">
                <a16:creationId xmlns:a16="http://schemas.microsoft.com/office/drawing/2014/main" id="{7ADBE4EC-26F9-8103-31DC-982DF75BA63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6830735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5E25D-4185-F27A-8E36-A345424C787E}"/>
              </a:ext>
            </a:extLst>
          </p:cNvPr>
          <p:cNvSpPr>
            <a:spLocks noGrp="1"/>
          </p:cNvSpPr>
          <p:nvPr>
            <p:ph type="title"/>
          </p:nvPr>
        </p:nvSpPr>
        <p:spPr/>
        <p:txBody>
          <a:bodyPr>
            <a:normAutofit fontScale="90000"/>
          </a:bodyPr>
          <a:lstStyle/>
          <a:p>
            <a:r>
              <a:rPr lang="en-US" dirty="0"/>
              <a:t>Felony Homicide- </a:t>
            </a:r>
            <a:r>
              <a:rPr lang="en-US" i="1" dirty="0"/>
              <a:t>Holloman v. Commonwealth</a:t>
            </a:r>
            <a:r>
              <a:rPr lang="en-US" dirty="0"/>
              <a:t>, March 3, 2026 (</a:t>
            </a:r>
            <a:r>
              <a:rPr lang="en-US" dirty="0" err="1"/>
              <a:t>upb</a:t>
            </a:r>
            <a:r>
              <a:rPr lang="en-US" dirty="0"/>
              <a:t>)</a:t>
            </a:r>
          </a:p>
        </p:txBody>
      </p:sp>
      <p:sp>
        <p:nvSpPr>
          <p:cNvPr id="3" name="Content Placeholder 2">
            <a:extLst>
              <a:ext uri="{FF2B5EF4-FFF2-40B4-BE49-F238E27FC236}">
                <a16:creationId xmlns:a16="http://schemas.microsoft.com/office/drawing/2014/main" id="{3A133239-5A37-B2B3-E4C9-24C9CA0F5164}"/>
              </a:ext>
            </a:extLst>
          </p:cNvPr>
          <p:cNvSpPr>
            <a:spLocks noGrp="1"/>
          </p:cNvSpPr>
          <p:nvPr>
            <p:ph idx="1"/>
          </p:nvPr>
        </p:nvSpPr>
        <p:spPr/>
        <p:txBody>
          <a:bodyPr>
            <a:normAutofit lnSpcReduction="10000"/>
          </a:bodyPr>
          <a:lstStyle/>
          <a:p>
            <a:r>
              <a:rPr lang="en-US" dirty="0"/>
              <a:t>The defendant and her friends used narcotics on the bed in the defendant’s room. On a Facetime call, the victim’s mother saw the child playing on the same bed where the defendant and her friends used narcotics. The child, age three, died of drug overdose that same night.</a:t>
            </a:r>
          </a:p>
          <a:p>
            <a:r>
              <a:rPr lang="en-US" dirty="0"/>
              <a:t>Regarding felony homicide, the Court agreed that the evidence was sufficient to conclude that the defendant was aware of the presence of the drugs in her apartment. Therefore, the Court reasoned, the defendant was in possession of a controlled substance, and it was the controlled substance in her possession that caused the victim’s death. </a:t>
            </a:r>
          </a:p>
        </p:txBody>
      </p:sp>
    </p:spTree>
    <p:extLst>
      <p:ext uri="{BB962C8B-B14F-4D97-AF65-F5344CB8AC3E}">
        <p14:creationId xmlns:p14="http://schemas.microsoft.com/office/powerpoint/2010/main" val="3717351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0BF43-7288-7117-29DC-D64A6C55DB62}"/>
              </a:ext>
            </a:extLst>
          </p:cNvPr>
          <p:cNvSpPr>
            <a:spLocks noGrp="1"/>
          </p:cNvSpPr>
          <p:nvPr>
            <p:ph type="title"/>
          </p:nvPr>
        </p:nvSpPr>
        <p:spPr/>
        <p:txBody>
          <a:bodyPr>
            <a:normAutofit fontScale="90000"/>
          </a:bodyPr>
          <a:lstStyle/>
          <a:p>
            <a:r>
              <a:rPr lang="en-US" dirty="0"/>
              <a:t>Court:</a:t>
            </a:r>
            <a:br>
              <a:rPr lang="en-US" dirty="0"/>
            </a:br>
            <a:r>
              <a:rPr lang="en-US" i="1" dirty="0"/>
              <a:t>Miranda</a:t>
            </a:r>
            <a:r>
              <a:rPr lang="en-US" dirty="0"/>
              <a:t> Not Required, Statement Voluntary</a:t>
            </a:r>
          </a:p>
        </p:txBody>
      </p:sp>
      <p:sp>
        <p:nvSpPr>
          <p:cNvPr id="3" name="Content Placeholder 2">
            <a:extLst>
              <a:ext uri="{FF2B5EF4-FFF2-40B4-BE49-F238E27FC236}">
                <a16:creationId xmlns:a16="http://schemas.microsoft.com/office/drawing/2014/main" id="{4406506D-768A-1583-416A-4B28B53E6B26}"/>
              </a:ext>
            </a:extLst>
          </p:cNvPr>
          <p:cNvSpPr>
            <a:spLocks noGrp="1"/>
          </p:cNvSpPr>
          <p:nvPr>
            <p:ph idx="1"/>
          </p:nvPr>
        </p:nvSpPr>
        <p:spPr>
          <a:xfrm>
            <a:off x="1295401" y="2556932"/>
            <a:ext cx="10000956" cy="3318936"/>
          </a:xfrm>
        </p:spPr>
        <p:txBody>
          <a:bodyPr>
            <a:normAutofit fontScale="92500"/>
          </a:bodyPr>
          <a:lstStyle/>
          <a:p>
            <a:r>
              <a:rPr lang="en-US" sz="3200" dirty="0"/>
              <a:t>Defendant was not in “custody” at the time of the interview. statements made by the defendant were voluntary as there was no evidence of coercive police conduct in this case.</a:t>
            </a:r>
          </a:p>
          <a:p>
            <a:r>
              <a:rPr lang="en-US" sz="3200" dirty="0"/>
              <a:t>Reading </a:t>
            </a:r>
            <a:r>
              <a:rPr lang="en-US" sz="3200" i="1" dirty="0"/>
              <a:t>Miranda</a:t>
            </a:r>
            <a:r>
              <a:rPr lang="en-US" sz="3200" dirty="0"/>
              <a:t> warnings does not transform a non-custodial interview into a custodial one. </a:t>
            </a:r>
          </a:p>
          <a:p>
            <a:r>
              <a:rPr lang="en-US" sz="3200" dirty="0"/>
              <a:t>See also </a:t>
            </a:r>
            <a:r>
              <a:rPr lang="en-US" sz="3200" i="1" dirty="0"/>
              <a:t>Brunk v. C/w</a:t>
            </a:r>
            <a:r>
              <a:rPr lang="en-US" sz="3200" dirty="0"/>
              <a:t>, Sept. 9, 2025 (</a:t>
            </a:r>
            <a:r>
              <a:rPr lang="en-US" sz="3200" dirty="0" err="1"/>
              <a:t>unp</a:t>
            </a:r>
            <a:r>
              <a:rPr lang="en-US" sz="3200" dirty="0"/>
              <a:t>) </a:t>
            </a:r>
          </a:p>
          <a:p>
            <a:endParaRPr lang="en-US" sz="3200" dirty="0"/>
          </a:p>
        </p:txBody>
      </p:sp>
    </p:spTree>
    <p:extLst>
      <p:ext uri="{BB962C8B-B14F-4D97-AF65-F5344CB8AC3E}">
        <p14:creationId xmlns:p14="http://schemas.microsoft.com/office/powerpoint/2010/main" val="33044923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49F58-FAEB-2CE2-8697-F895C6CB88CC}"/>
              </a:ext>
            </a:extLst>
          </p:cNvPr>
          <p:cNvSpPr>
            <a:spLocks noGrp="1"/>
          </p:cNvSpPr>
          <p:nvPr>
            <p:ph type="title"/>
          </p:nvPr>
        </p:nvSpPr>
        <p:spPr/>
        <p:txBody>
          <a:bodyPr>
            <a:normAutofit fontScale="90000"/>
          </a:bodyPr>
          <a:lstStyle/>
          <a:p>
            <a:r>
              <a:rPr lang="en-US" dirty="0"/>
              <a:t>Principal in the Second Degree- </a:t>
            </a:r>
            <a:r>
              <a:rPr lang="en-US" i="1" dirty="0"/>
              <a:t>Perkins v. Commonwealth</a:t>
            </a:r>
            <a:r>
              <a:rPr lang="en-US" dirty="0"/>
              <a:t>, March 31, 2026 (pub)</a:t>
            </a:r>
          </a:p>
        </p:txBody>
      </p:sp>
      <p:sp>
        <p:nvSpPr>
          <p:cNvPr id="3" name="Content Placeholder 2">
            <a:extLst>
              <a:ext uri="{FF2B5EF4-FFF2-40B4-BE49-F238E27FC236}">
                <a16:creationId xmlns:a16="http://schemas.microsoft.com/office/drawing/2014/main" id="{2472A79B-CF61-369A-B837-C962FAF5B75D}"/>
              </a:ext>
            </a:extLst>
          </p:cNvPr>
          <p:cNvSpPr>
            <a:spLocks noGrp="1"/>
          </p:cNvSpPr>
          <p:nvPr>
            <p:ph idx="1"/>
          </p:nvPr>
        </p:nvSpPr>
        <p:spPr/>
        <p:txBody>
          <a:bodyPr/>
          <a:lstStyle/>
          <a:p>
            <a:r>
              <a:rPr lang="en-US" dirty="0"/>
              <a:t>The defendant was an active member of the Bloods criminal street gang. The defendant was approached by his two co-conspirators, both young men still in school, on how they could join the gang. </a:t>
            </a:r>
          </a:p>
          <a:p>
            <a:r>
              <a:rPr lang="en-US" dirty="0"/>
              <a:t>The defendant indicated that they would have to undergo an initiation. The defendant decided that this initiation would be for his co-conspirators to kill a rival gang member from the Crips with whom the defendant had an ongoing feud. </a:t>
            </a:r>
          </a:p>
          <a:p>
            <a:endParaRPr lang="en-US" dirty="0"/>
          </a:p>
        </p:txBody>
      </p:sp>
    </p:spTree>
    <p:extLst>
      <p:ext uri="{BB962C8B-B14F-4D97-AF65-F5344CB8AC3E}">
        <p14:creationId xmlns:p14="http://schemas.microsoft.com/office/powerpoint/2010/main" val="416336892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3530-3A8A-F761-94FA-5B627CBDD7C3}"/>
              </a:ext>
            </a:extLst>
          </p:cNvPr>
          <p:cNvSpPr>
            <a:spLocks noGrp="1"/>
          </p:cNvSpPr>
          <p:nvPr>
            <p:ph type="title"/>
          </p:nvPr>
        </p:nvSpPr>
        <p:spPr/>
        <p:txBody>
          <a:bodyPr/>
          <a:lstStyle/>
          <a:p>
            <a:r>
              <a:rPr lang="en-US" i="1" dirty="0"/>
              <a:t>Perkins v. Commonwealth</a:t>
            </a:r>
          </a:p>
        </p:txBody>
      </p:sp>
      <p:sp>
        <p:nvSpPr>
          <p:cNvPr id="3" name="Content Placeholder 2">
            <a:extLst>
              <a:ext uri="{FF2B5EF4-FFF2-40B4-BE49-F238E27FC236}">
                <a16:creationId xmlns:a16="http://schemas.microsoft.com/office/drawing/2014/main" id="{2DC6881F-BE8E-7C40-4918-2B68DF2AC043}"/>
              </a:ext>
            </a:extLst>
          </p:cNvPr>
          <p:cNvSpPr>
            <a:spLocks noGrp="1"/>
          </p:cNvSpPr>
          <p:nvPr>
            <p:ph idx="1"/>
          </p:nvPr>
        </p:nvSpPr>
        <p:spPr/>
        <p:txBody>
          <a:bodyPr/>
          <a:lstStyle/>
          <a:p>
            <a:r>
              <a:rPr lang="en-US" dirty="0"/>
              <a:t>The defendant identified the target and communicated with his co-conspirators through Instagram. He instructed them to kill the target but ordered them to wait until the defendant arrived at the party where the target and the co-conspirators were at the time. </a:t>
            </a:r>
          </a:p>
          <a:p>
            <a:r>
              <a:rPr lang="en-US" dirty="0"/>
              <a:t>Specifically, he ordered them “Don’t do it now.” </a:t>
            </a:r>
          </a:p>
          <a:p>
            <a:r>
              <a:rPr lang="en-US" dirty="0"/>
              <a:t>His co-conspirators devised a plan to kill the target and executed it before the defendant arrived. They killed the target and the target’s friend who they also believed to be armed and then fled the party. </a:t>
            </a:r>
          </a:p>
        </p:txBody>
      </p:sp>
    </p:spTree>
    <p:extLst>
      <p:ext uri="{BB962C8B-B14F-4D97-AF65-F5344CB8AC3E}">
        <p14:creationId xmlns:p14="http://schemas.microsoft.com/office/powerpoint/2010/main" val="192083093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02757-EA8A-431C-5D2C-F3B5E7347233}"/>
              </a:ext>
            </a:extLst>
          </p:cNvPr>
          <p:cNvSpPr>
            <a:spLocks noGrp="1"/>
          </p:cNvSpPr>
          <p:nvPr>
            <p:ph type="title"/>
          </p:nvPr>
        </p:nvSpPr>
        <p:spPr/>
        <p:txBody>
          <a:bodyPr/>
          <a:lstStyle/>
          <a:p>
            <a:r>
              <a:rPr lang="en-US" dirty="0"/>
              <a:t>Court’s Ruling</a:t>
            </a:r>
          </a:p>
        </p:txBody>
      </p:sp>
      <p:sp>
        <p:nvSpPr>
          <p:cNvPr id="3" name="Content Placeholder 2">
            <a:extLst>
              <a:ext uri="{FF2B5EF4-FFF2-40B4-BE49-F238E27FC236}">
                <a16:creationId xmlns:a16="http://schemas.microsoft.com/office/drawing/2014/main" id="{082052C3-F5D0-EF4C-BD24-239944B2237A}"/>
              </a:ext>
            </a:extLst>
          </p:cNvPr>
          <p:cNvSpPr>
            <a:spLocks noGrp="1"/>
          </p:cNvSpPr>
          <p:nvPr>
            <p:ph idx="1"/>
          </p:nvPr>
        </p:nvSpPr>
        <p:spPr/>
        <p:txBody>
          <a:bodyPr/>
          <a:lstStyle/>
          <a:p>
            <a:r>
              <a:rPr lang="en-US" dirty="0"/>
              <a:t>The defendant was guilty as a principal in the second degree despite his co-conspirators going against his orders. </a:t>
            </a:r>
          </a:p>
          <a:p>
            <a:r>
              <a:rPr lang="en-US" dirty="0"/>
              <a:t>The defendant assigned his co-conspirators their roles—surveillance, execution, and gang initiation through violence—and actively managed the enterprise by identifying the target, issuing the kill directive, and remaining in contact with the executors until just hours before the murders. </a:t>
            </a:r>
          </a:p>
          <a:p>
            <a:r>
              <a:rPr lang="en-US" dirty="0"/>
              <a:t>Therefore, the trial court properly instructed the jury on this legal theory </a:t>
            </a:r>
          </a:p>
        </p:txBody>
      </p:sp>
    </p:spTree>
    <p:extLst>
      <p:ext uri="{BB962C8B-B14F-4D97-AF65-F5344CB8AC3E}">
        <p14:creationId xmlns:p14="http://schemas.microsoft.com/office/powerpoint/2010/main" val="420847886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FEF31-49AE-B3B4-00A5-78CA20A27308}"/>
              </a:ext>
            </a:extLst>
          </p:cNvPr>
          <p:cNvSpPr>
            <a:spLocks noGrp="1"/>
          </p:cNvSpPr>
          <p:nvPr>
            <p:ph type="title"/>
          </p:nvPr>
        </p:nvSpPr>
        <p:spPr/>
        <p:txBody>
          <a:bodyPr/>
          <a:lstStyle/>
          <a:p>
            <a:r>
              <a:rPr lang="en-US" dirty="0"/>
              <a:t>Sexual Offenses</a:t>
            </a:r>
          </a:p>
        </p:txBody>
      </p:sp>
      <p:sp>
        <p:nvSpPr>
          <p:cNvPr id="3" name="Text Placeholder 2">
            <a:extLst>
              <a:ext uri="{FF2B5EF4-FFF2-40B4-BE49-F238E27FC236}">
                <a16:creationId xmlns:a16="http://schemas.microsoft.com/office/drawing/2014/main" id="{738E3F4A-3D4F-6F40-6EDE-D6CC6940ECC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8944402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8A123-D9D1-FD4A-5C33-55C473605556}"/>
              </a:ext>
            </a:extLst>
          </p:cNvPr>
          <p:cNvSpPr>
            <a:spLocks noGrp="1"/>
          </p:cNvSpPr>
          <p:nvPr>
            <p:ph type="title"/>
          </p:nvPr>
        </p:nvSpPr>
        <p:spPr/>
        <p:txBody>
          <a:bodyPr/>
          <a:lstStyle/>
          <a:p>
            <a:r>
              <a:rPr lang="en-US" dirty="0"/>
              <a:t>Sexual Assault: Attempts</a:t>
            </a:r>
          </a:p>
        </p:txBody>
      </p:sp>
      <p:sp>
        <p:nvSpPr>
          <p:cNvPr id="3" name="Content Placeholder 2">
            <a:extLst>
              <a:ext uri="{FF2B5EF4-FFF2-40B4-BE49-F238E27FC236}">
                <a16:creationId xmlns:a16="http://schemas.microsoft.com/office/drawing/2014/main" id="{3FDD28DB-7408-A739-B0F9-8B4833C26382}"/>
              </a:ext>
            </a:extLst>
          </p:cNvPr>
          <p:cNvSpPr>
            <a:spLocks noGrp="1"/>
          </p:cNvSpPr>
          <p:nvPr>
            <p:ph idx="1"/>
          </p:nvPr>
        </p:nvSpPr>
        <p:spPr>
          <a:xfrm>
            <a:off x="1295400" y="2556932"/>
            <a:ext cx="10048591" cy="3644692"/>
          </a:xfrm>
        </p:spPr>
        <p:txBody>
          <a:bodyPr>
            <a:normAutofit/>
          </a:bodyPr>
          <a:lstStyle/>
          <a:p>
            <a:r>
              <a:rPr lang="en-US" sz="3200" i="1" dirty="0"/>
              <a:t>Atkins v. C/w</a:t>
            </a:r>
            <a:r>
              <a:rPr lang="en-US" sz="3200" dirty="0"/>
              <a:t>, August 12, 2025 (Pub)</a:t>
            </a:r>
          </a:p>
          <a:p>
            <a:r>
              <a:rPr lang="en-US" sz="3200" dirty="0"/>
              <a:t>Def. repeatedly propositioned his granddaughter while they were both fully clothed and seated. </a:t>
            </a:r>
          </a:p>
          <a:p>
            <a:r>
              <a:rPr lang="en-US" sz="3200" dirty="0"/>
              <a:t>Court: </a:t>
            </a:r>
            <a:r>
              <a:rPr lang="en-US" sz="3200" dirty="0" err="1"/>
              <a:t>Def.’s</a:t>
            </a:r>
            <a:r>
              <a:rPr lang="en-US" sz="3200" dirty="0"/>
              <a:t> actions did not go beyond “mere preparation” to commit the crime of incest.</a:t>
            </a:r>
          </a:p>
          <a:p>
            <a:r>
              <a:rPr lang="en-US" sz="3200" dirty="0"/>
              <a:t>Note: Va. Sup. Ct. will take up this case – stay tuned.</a:t>
            </a:r>
          </a:p>
          <a:p>
            <a:endParaRPr lang="en-US" sz="3200" dirty="0"/>
          </a:p>
          <a:p>
            <a:endParaRPr lang="en-US" sz="3200" dirty="0"/>
          </a:p>
        </p:txBody>
      </p:sp>
    </p:spTree>
    <p:extLst>
      <p:ext uri="{BB962C8B-B14F-4D97-AF65-F5344CB8AC3E}">
        <p14:creationId xmlns:p14="http://schemas.microsoft.com/office/powerpoint/2010/main" val="298158342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09EFF-33ED-A2AB-A7E1-50EF669CCEC7}"/>
              </a:ext>
            </a:extLst>
          </p:cNvPr>
          <p:cNvSpPr>
            <a:spLocks noGrp="1"/>
          </p:cNvSpPr>
          <p:nvPr>
            <p:ph type="title"/>
          </p:nvPr>
        </p:nvSpPr>
        <p:spPr/>
        <p:txBody>
          <a:bodyPr>
            <a:normAutofit fontScale="90000"/>
          </a:bodyPr>
          <a:lstStyle/>
          <a:p>
            <a:r>
              <a:rPr lang="en-US" dirty="0"/>
              <a:t>Solicitation of a Minor- </a:t>
            </a:r>
            <a:r>
              <a:rPr lang="en-US" i="1" dirty="0"/>
              <a:t>Mohammad v. Commonwealth</a:t>
            </a:r>
            <a:endParaRPr lang="en-US" dirty="0"/>
          </a:p>
        </p:txBody>
      </p:sp>
      <p:sp>
        <p:nvSpPr>
          <p:cNvPr id="3" name="Content Placeholder 2">
            <a:extLst>
              <a:ext uri="{FF2B5EF4-FFF2-40B4-BE49-F238E27FC236}">
                <a16:creationId xmlns:a16="http://schemas.microsoft.com/office/drawing/2014/main" id="{A9685C7B-58CD-8920-1639-896DB1011F6C}"/>
              </a:ext>
            </a:extLst>
          </p:cNvPr>
          <p:cNvSpPr>
            <a:spLocks noGrp="1"/>
          </p:cNvSpPr>
          <p:nvPr>
            <p:ph idx="1"/>
          </p:nvPr>
        </p:nvSpPr>
        <p:spPr>
          <a:xfrm>
            <a:off x="997526" y="2535381"/>
            <a:ext cx="10487891" cy="3629891"/>
          </a:xfrm>
        </p:spPr>
        <p:txBody>
          <a:bodyPr>
            <a:normAutofit/>
          </a:bodyPr>
          <a:lstStyle/>
          <a:p>
            <a:r>
              <a:rPr lang="en-US" dirty="0"/>
              <a:t>The defendant in this case is a 24-year-old male. An officer posed as a 14-year-old girl on the Telegram app when the defendant began to message her. </a:t>
            </a:r>
          </a:p>
          <a:p>
            <a:r>
              <a:rPr lang="en-US" dirty="0"/>
              <a:t>Through text, he offered to take the officer shopping and agreed to buy her a new phone. The defendant repeatedly expressed that he wanted to touch, kiss and lick her “boobs” and stated that he would film them with her new phone. </a:t>
            </a:r>
          </a:p>
          <a:p>
            <a:r>
              <a:rPr lang="en-US" dirty="0"/>
              <a:t>The Court of Appeals upheld the conviction on grounds that although the female breast is a non-reproductive body part, it can become a “sexual part” if accompanied by lascivious intent, which was clearly proven in this case. </a:t>
            </a:r>
          </a:p>
        </p:txBody>
      </p:sp>
    </p:spTree>
    <p:extLst>
      <p:ext uri="{BB962C8B-B14F-4D97-AF65-F5344CB8AC3E}">
        <p14:creationId xmlns:p14="http://schemas.microsoft.com/office/powerpoint/2010/main" val="386945167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2C6A9-777F-1DB8-2F24-042D2DF01E13}"/>
              </a:ext>
            </a:extLst>
          </p:cNvPr>
          <p:cNvSpPr>
            <a:spLocks noGrp="1"/>
          </p:cNvSpPr>
          <p:nvPr>
            <p:ph type="title"/>
          </p:nvPr>
        </p:nvSpPr>
        <p:spPr/>
        <p:txBody>
          <a:bodyPr/>
          <a:lstStyle/>
          <a:p>
            <a:r>
              <a:rPr lang="en-US" dirty="0"/>
              <a:t>Weapon Offenses</a:t>
            </a:r>
          </a:p>
        </p:txBody>
      </p:sp>
      <p:sp>
        <p:nvSpPr>
          <p:cNvPr id="3" name="Text Placeholder 2">
            <a:extLst>
              <a:ext uri="{FF2B5EF4-FFF2-40B4-BE49-F238E27FC236}">
                <a16:creationId xmlns:a16="http://schemas.microsoft.com/office/drawing/2014/main" id="{22B4F35E-0F84-69C9-B1AC-F7648A6E2FE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3819341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E5E63E-88B7-88AD-7CF2-1AC8439020F2}"/>
              </a:ext>
            </a:extLst>
          </p:cNvPr>
          <p:cNvSpPr>
            <a:spLocks noGrp="1"/>
          </p:cNvSpPr>
          <p:nvPr>
            <p:ph type="title"/>
          </p:nvPr>
        </p:nvSpPr>
        <p:spPr/>
        <p:txBody>
          <a:bodyPr>
            <a:normAutofit fontScale="90000"/>
          </a:bodyPr>
          <a:lstStyle/>
          <a:p>
            <a:r>
              <a:rPr lang="en-US" dirty="0"/>
              <a:t>Brandishing: </a:t>
            </a:r>
            <a:r>
              <a:rPr lang="en-US" i="1" dirty="0"/>
              <a:t>Reed v. Com</a:t>
            </a:r>
            <a:r>
              <a:rPr lang="en-US" dirty="0"/>
              <a:t>, </a:t>
            </a:r>
            <a:br>
              <a:rPr lang="en-US" dirty="0"/>
            </a:br>
            <a:r>
              <a:rPr lang="en-US" dirty="0"/>
              <a:t>85 </a:t>
            </a:r>
            <a:r>
              <a:rPr lang="en-US" dirty="0" err="1"/>
              <a:t>Va.App</a:t>
            </a:r>
            <a:r>
              <a:rPr lang="en-US" dirty="0"/>
              <a:t>. 196, 916 S.E.2d 880 (2025): </a:t>
            </a:r>
          </a:p>
        </p:txBody>
      </p:sp>
      <p:sp>
        <p:nvSpPr>
          <p:cNvPr id="5" name="Content Placeholder 4">
            <a:extLst>
              <a:ext uri="{FF2B5EF4-FFF2-40B4-BE49-F238E27FC236}">
                <a16:creationId xmlns:a16="http://schemas.microsoft.com/office/drawing/2014/main" id="{867BE601-485E-2362-9C2A-072F2D9A18BB}"/>
              </a:ext>
            </a:extLst>
          </p:cNvPr>
          <p:cNvSpPr>
            <a:spLocks noGrp="1"/>
          </p:cNvSpPr>
          <p:nvPr>
            <p:ph idx="1"/>
          </p:nvPr>
        </p:nvSpPr>
        <p:spPr>
          <a:xfrm>
            <a:off x="987136" y="2612350"/>
            <a:ext cx="10217727" cy="3677613"/>
          </a:xfrm>
        </p:spPr>
        <p:txBody>
          <a:bodyPr>
            <a:normAutofit/>
          </a:bodyPr>
          <a:lstStyle/>
          <a:p>
            <a:r>
              <a:rPr lang="en-US" sz="2600" dirty="0"/>
              <a:t>Defendant paraded immediately in front of a school while it was in session and students were present, while also carrying an assault rifle strapped to his back. </a:t>
            </a:r>
          </a:p>
          <a:p>
            <a:r>
              <a:rPr lang="en-US" sz="2600" dirty="0"/>
              <a:t>In response, the school administrators placed the school on lockdown.</a:t>
            </a:r>
          </a:p>
          <a:p>
            <a:r>
              <a:rPr lang="en-US" dirty="0"/>
              <a:t>When arrested, D stated, “I was trying to prove a point, but I guess I f***ed up.”</a:t>
            </a:r>
          </a:p>
          <a:p>
            <a:r>
              <a:rPr lang="en-US" dirty="0"/>
              <a:t>Court: Defendant’s conduct reasonably induced fear in the minds of others. </a:t>
            </a:r>
          </a:p>
          <a:p>
            <a:r>
              <a:rPr lang="en-US" dirty="0"/>
              <a:t>One need not physically touch a firearm to brandish it. </a:t>
            </a:r>
          </a:p>
          <a:p>
            <a:endParaRPr lang="en-US" dirty="0"/>
          </a:p>
          <a:p>
            <a:endParaRPr lang="en-US" sz="2600" dirty="0"/>
          </a:p>
          <a:p>
            <a:endParaRPr lang="en-US" sz="2600" dirty="0"/>
          </a:p>
        </p:txBody>
      </p:sp>
    </p:spTree>
    <p:extLst>
      <p:ext uri="{BB962C8B-B14F-4D97-AF65-F5344CB8AC3E}">
        <p14:creationId xmlns:p14="http://schemas.microsoft.com/office/powerpoint/2010/main" val="2068732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7A714-935A-486A-72FC-0A0B4DBAFC93}"/>
              </a:ext>
            </a:extLst>
          </p:cNvPr>
          <p:cNvSpPr>
            <a:spLocks noGrp="1"/>
          </p:cNvSpPr>
          <p:nvPr>
            <p:ph type="title"/>
          </p:nvPr>
        </p:nvSpPr>
        <p:spPr/>
        <p:txBody>
          <a:bodyPr>
            <a:normAutofit fontScale="90000"/>
          </a:bodyPr>
          <a:lstStyle/>
          <a:p>
            <a:r>
              <a:rPr lang="en-US" dirty="0"/>
              <a:t>Straw Purchase- </a:t>
            </a:r>
            <a:r>
              <a:rPr lang="en-US" i="1" dirty="0"/>
              <a:t>Smith v. Commonwealth</a:t>
            </a:r>
            <a:r>
              <a:rPr lang="en-US" dirty="0"/>
              <a:t>, July 29, 2025 (</a:t>
            </a:r>
            <a:r>
              <a:rPr lang="en-US" dirty="0" err="1"/>
              <a:t>upb</a:t>
            </a:r>
            <a:r>
              <a:rPr lang="en-US" dirty="0"/>
              <a:t>)</a:t>
            </a:r>
          </a:p>
        </p:txBody>
      </p:sp>
      <p:sp>
        <p:nvSpPr>
          <p:cNvPr id="3" name="Content Placeholder 2">
            <a:extLst>
              <a:ext uri="{FF2B5EF4-FFF2-40B4-BE49-F238E27FC236}">
                <a16:creationId xmlns:a16="http://schemas.microsoft.com/office/drawing/2014/main" id="{97D8E852-08E2-AFD7-BFF5-CA89F1FC9A8F}"/>
              </a:ext>
            </a:extLst>
          </p:cNvPr>
          <p:cNvSpPr>
            <a:spLocks noGrp="1"/>
          </p:cNvSpPr>
          <p:nvPr>
            <p:ph idx="1"/>
          </p:nvPr>
        </p:nvSpPr>
        <p:spPr>
          <a:xfrm>
            <a:off x="1295401" y="2556932"/>
            <a:ext cx="9601196" cy="3851488"/>
          </a:xfrm>
        </p:spPr>
        <p:txBody>
          <a:bodyPr>
            <a:normAutofit fontScale="92500" lnSpcReduction="10000"/>
          </a:bodyPr>
          <a:lstStyle/>
          <a:p>
            <a:r>
              <a:rPr lang="en-US" dirty="0"/>
              <a:t>The defendant, a convicted felon, directed his girlfriend on what firearm they should buy for “their household.” The girlfriend admitted that she bought the guns that he selected and that she did so because he “wasn’t allowed to.”</a:t>
            </a:r>
          </a:p>
          <a:p>
            <a:r>
              <a:rPr lang="en-US" dirty="0"/>
              <a:t>Court upheld the convictions despite no evidence of a financial exchange or a quid pro quo. The Court of Appeals found that the Commonwealth does not have to prove that the defendant benefited from the solicitation or that there was a </a:t>
            </a:r>
            <a:r>
              <a:rPr lang="en-US" i="1" dirty="0"/>
              <a:t>quid pro quo</a:t>
            </a:r>
            <a:r>
              <a:rPr lang="en-US" dirty="0"/>
              <a:t>. </a:t>
            </a:r>
          </a:p>
          <a:p>
            <a:r>
              <a:rPr lang="en-US" dirty="0"/>
              <a:t>The Court of Appeals affirmed the convictions as the evidence showed that the guns were selected primarily by the defendant, they were purchased for their joint household and that the girlfriend purchased the guns because the defendant was legally ineligible to do so.</a:t>
            </a:r>
          </a:p>
          <a:p>
            <a:endParaRPr lang="en-US" dirty="0"/>
          </a:p>
        </p:txBody>
      </p:sp>
    </p:spTree>
    <p:extLst>
      <p:ext uri="{BB962C8B-B14F-4D97-AF65-F5344CB8AC3E}">
        <p14:creationId xmlns:p14="http://schemas.microsoft.com/office/powerpoint/2010/main" val="252265732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97034-7ABE-EC73-3FE5-84ACCA2448CF}"/>
              </a:ext>
            </a:extLst>
          </p:cNvPr>
          <p:cNvSpPr>
            <a:spLocks noGrp="1"/>
          </p:cNvSpPr>
          <p:nvPr>
            <p:ph type="title"/>
          </p:nvPr>
        </p:nvSpPr>
        <p:spPr/>
        <p:txBody>
          <a:bodyPr>
            <a:normAutofit fontScale="90000"/>
          </a:bodyPr>
          <a:lstStyle/>
          <a:p>
            <a:r>
              <a:rPr lang="en-US" dirty="0"/>
              <a:t>Machine Gun- </a:t>
            </a:r>
            <a:r>
              <a:rPr lang="en-US" i="1" dirty="0"/>
              <a:t>Hughes v. Commonwealth</a:t>
            </a:r>
            <a:r>
              <a:rPr lang="en-US" dirty="0"/>
              <a:t>, March 24, 2026 (pub)</a:t>
            </a:r>
          </a:p>
        </p:txBody>
      </p:sp>
      <p:sp>
        <p:nvSpPr>
          <p:cNvPr id="3" name="Content Placeholder 2">
            <a:extLst>
              <a:ext uri="{FF2B5EF4-FFF2-40B4-BE49-F238E27FC236}">
                <a16:creationId xmlns:a16="http://schemas.microsoft.com/office/drawing/2014/main" id="{78DE60E7-3EC7-769B-13B3-D79665BCE87B}"/>
              </a:ext>
            </a:extLst>
          </p:cNvPr>
          <p:cNvSpPr>
            <a:spLocks noGrp="1"/>
          </p:cNvSpPr>
          <p:nvPr>
            <p:ph idx="1"/>
          </p:nvPr>
        </p:nvSpPr>
        <p:spPr/>
        <p:txBody>
          <a:bodyPr/>
          <a:lstStyle/>
          <a:p>
            <a:r>
              <a:rPr lang="en-US" dirty="0"/>
              <a:t>The Court held that a firearm equipped with an aftermarket selector switch designed to enable automatic fire may satisfy the “designed to shoot automatically” prong of §18.2-288(1), even if the weapon does not fire automatically during laboratory testing. </a:t>
            </a:r>
          </a:p>
          <a:p>
            <a:r>
              <a:rPr lang="en-US" dirty="0"/>
              <a:t>The Court concluded that the installation of a selector switch may constitute a “design” intended to alter a firearm’s configuration to shoot automatically. </a:t>
            </a:r>
          </a:p>
        </p:txBody>
      </p:sp>
    </p:spTree>
    <p:extLst>
      <p:ext uri="{BB962C8B-B14F-4D97-AF65-F5344CB8AC3E}">
        <p14:creationId xmlns:p14="http://schemas.microsoft.com/office/powerpoint/2010/main" val="3819315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21C2E8-69D1-04AB-CA02-7C3685D90C18}"/>
              </a:ext>
            </a:extLst>
          </p:cNvPr>
          <p:cNvSpPr txBox="1"/>
          <p:nvPr/>
        </p:nvSpPr>
        <p:spPr>
          <a:xfrm>
            <a:off x="1051560" y="929640"/>
            <a:ext cx="10248900" cy="731520"/>
          </a:xfrm>
          <a:prstGeom prst="rect">
            <a:avLst/>
          </a:prstGeom>
          <a:noFill/>
        </p:spPr>
        <p:txBody>
          <a:bodyPr wrap="square" rtlCol="0">
            <a:spAutoFit/>
          </a:bodyPr>
          <a:lstStyle/>
          <a:p>
            <a:pPr algn="ctr"/>
            <a:r>
              <a:rPr lang="en-US" sz="4000" dirty="0"/>
              <a:t>Custody Factors At The Hospital</a:t>
            </a:r>
          </a:p>
        </p:txBody>
      </p:sp>
      <p:sp>
        <p:nvSpPr>
          <p:cNvPr id="4" name="TextBox 3">
            <a:extLst>
              <a:ext uri="{FF2B5EF4-FFF2-40B4-BE49-F238E27FC236}">
                <a16:creationId xmlns:a16="http://schemas.microsoft.com/office/drawing/2014/main" id="{6F3D9FB2-0D5E-8633-17E3-9E421EA6A4B1}"/>
              </a:ext>
            </a:extLst>
          </p:cNvPr>
          <p:cNvSpPr txBox="1"/>
          <p:nvPr/>
        </p:nvSpPr>
        <p:spPr>
          <a:xfrm>
            <a:off x="883920" y="1996440"/>
            <a:ext cx="4617720" cy="4647426"/>
          </a:xfrm>
          <a:prstGeom prst="rect">
            <a:avLst/>
          </a:prstGeom>
          <a:noFill/>
        </p:spPr>
        <p:txBody>
          <a:bodyPr wrap="square" rtlCol="0">
            <a:spAutoFit/>
          </a:bodyPr>
          <a:lstStyle/>
          <a:p>
            <a:pPr marL="342900" lvl="0" indent="-342900">
              <a:buAutoNum type="arabicPeriod"/>
            </a:pPr>
            <a:r>
              <a:rPr lang="en-US" sz="2000" dirty="0"/>
              <a:t>Whether others were present during questioning, such as medical staff and visitors and family of the patient.</a:t>
            </a:r>
          </a:p>
          <a:p>
            <a:pPr marL="342900" lvl="0" indent="-342900">
              <a:buAutoNum type="arabicPeriod"/>
            </a:pPr>
            <a:r>
              <a:rPr lang="en-US" sz="2000" dirty="0"/>
              <a:t>The time of day of questioning, with questioning that occurs during the middle of the day, as opposed to late at night, suggesting that police have not created a custodial situation</a:t>
            </a:r>
          </a:p>
          <a:p>
            <a:pPr marL="342900" lvl="0" indent="-342900">
              <a:buAutoNum type="arabicPeriod"/>
            </a:pPr>
            <a:r>
              <a:rPr lang="en-US" sz="2000" dirty="0"/>
              <a:t>Whether law-enforcement officers accompanied the suspect to the hospital.</a:t>
            </a:r>
          </a:p>
          <a:p>
            <a:pPr marL="342900" lvl="0" indent="-342900">
              <a:buAutoNum type="arabicPeriod"/>
            </a:pPr>
            <a:r>
              <a:rPr lang="en-US" sz="2000" dirty="0"/>
              <a:t>Whether the police maintained a constant presence at the patient’s hospital room.</a:t>
            </a:r>
          </a:p>
          <a:p>
            <a:pPr marL="342900" lvl="0" indent="-342900">
              <a:buAutoNum type="arabicPeriod"/>
            </a:pPr>
            <a:endParaRPr lang="en-US" dirty="0"/>
          </a:p>
          <a:p>
            <a:endParaRPr lang="en-US" dirty="0"/>
          </a:p>
        </p:txBody>
      </p:sp>
      <p:sp>
        <p:nvSpPr>
          <p:cNvPr id="5" name="TextBox 4">
            <a:extLst>
              <a:ext uri="{FF2B5EF4-FFF2-40B4-BE49-F238E27FC236}">
                <a16:creationId xmlns:a16="http://schemas.microsoft.com/office/drawing/2014/main" id="{52A25DC1-F7D8-4F3F-A021-BA9E9F85011E}"/>
              </a:ext>
            </a:extLst>
          </p:cNvPr>
          <p:cNvSpPr txBox="1"/>
          <p:nvPr/>
        </p:nvSpPr>
        <p:spPr>
          <a:xfrm>
            <a:off x="6477000" y="1943100"/>
            <a:ext cx="4617720" cy="369332"/>
          </a:xfrm>
          <a:prstGeom prst="rect">
            <a:avLst/>
          </a:prstGeom>
          <a:noFill/>
        </p:spPr>
        <p:txBody>
          <a:bodyPr wrap="square" rtlCol="0">
            <a:spAutoFit/>
          </a:bodyPr>
          <a:lstStyle/>
          <a:p>
            <a:endParaRPr lang="en-US" dirty="0"/>
          </a:p>
        </p:txBody>
      </p:sp>
      <p:sp>
        <p:nvSpPr>
          <p:cNvPr id="6" name="TextBox 5">
            <a:extLst>
              <a:ext uri="{FF2B5EF4-FFF2-40B4-BE49-F238E27FC236}">
                <a16:creationId xmlns:a16="http://schemas.microsoft.com/office/drawing/2014/main" id="{A21E4569-F4EF-7DA7-4507-C80FEC30749C}"/>
              </a:ext>
            </a:extLst>
          </p:cNvPr>
          <p:cNvSpPr txBox="1"/>
          <p:nvPr/>
        </p:nvSpPr>
        <p:spPr>
          <a:xfrm>
            <a:off x="6553200" y="1996440"/>
            <a:ext cx="4747260" cy="4370427"/>
          </a:xfrm>
          <a:prstGeom prst="rect">
            <a:avLst/>
          </a:prstGeom>
          <a:noFill/>
        </p:spPr>
        <p:txBody>
          <a:bodyPr wrap="square" rtlCol="0">
            <a:spAutoFit/>
          </a:bodyPr>
          <a:lstStyle/>
          <a:p>
            <a:pPr marL="342900" indent="-342900">
              <a:buFont typeface="+mj-lt"/>
              <a:buAutoNum type="arabicPeriod" startAt="5"/>
            </a:pPr>
            <a:r>
              <a:rPr lang="en-US" sz="2000" dirty="0"/>
              <a:t>Whether the suspect was prevented from leaving the hospital by police or, instead, by the patient’s medical condition.</a:t>
            </a:r>
          </a:p>
          <a:p>
            <a:pPr marL="342900" lvl="0" indent="-342900">
              <a:buFont typeface="+mj-lt"/>
              <a:buAutoNum type="arabicPeriod" startAt="5"/>
            </a:pPr>
            <a:r>
              <a:rPr lang="en-US" sz="2000" dirty="0"/>
              <a:t>The number of officers involved in the questioning.</a:t>
            </a:r>
          </a:p>
          <a:p>
            <a:pPr marL="342900" lvl="0" indent="-342900">
              <a:buAutoNum type="arabicPeriod" startAt="5"/>
            </a:pPr>
            <a:r>
              <a:rPr lang="en-US" sz="2000" dirty="0"/>
              <a:t>Whether the suspect agreed to speak or cooperate with police.</a:t>
            </a:r>
          </a:p>
          <a:p>
            <a:pPr marL="342900" lvl="0" indent="-342900">
              <a:buAutoNum type="arabicPeriod" startAt="5"/>
            </a:pPr>
            <a:r>
              <a:rPr lang="en-US" sz="2000" dirty="0"/>
              <a:t>Whether the tone of a police interview with a hospital patient [was] . . . accusatorial, or friendly and neutral.</a:t>
            </a:r>
          </a:p>
          <a:p>
            <a:pPr marL="342900" lvl="0" indent="-342900">
              <a:buAutoNum type="arabicPeriod" startAt="5"/>
            </a:pPr>
            <a:r>
              <a:rPr lang="en-US" sz="2000" dirty="0"/>
              <a:t>The length of the interview.</a:t>
            </a:r>
          </a:p>
          <a:p>
            <a:pPr marL="342900" lvl="0" indent="-342900">
              <a:buAutoNum type="arabicPeriod" startAt="5"/>
            </a:pPr>
            <a:r>
              <a:rPr lang="en-US" sz="2000" dirty="0"/>
              <a:t>The timing of the suspect’s arrest in relation to the interview.</a:t>
            </a:r>
          </a:p>
          <a:p>
            <a:endParaRPr lang="en-US" dirty="0"/>
          </a:p>
        </p:txBody>
      </p:sp>
    </p:spTree>
    <p:extLst>
      <p:ext uri="{BB962C8B-B14F-4D97-AF65-F5344CB8AC3E}">
        <p14:creationId xmlns:p14="http://schemas.microsoft.com/office/powerpoint/2010/main" val="363989720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FFFED-8107-12BD-8D22-BCA283E187B9}"/>
              </a:ext>
            </a:extLst>
          </p:cNvPr>
          <p:cNvSpPr>
            <a:spLocks noGrp="1"/>
          </p:cNvSpPr>
          <p:nvPr>
            <p:ph type="title"/>
          </p:nvPr>
        </p:nvSpPr>
        <p:spPr/>
        <p:txBody>
          <a:bodyPr>
            <a:normAutofit fontScale="90000"/>
          </a:bodyPr>
          <a:lstStyle/>
          <a:p>
            <a:r>
              <a:rPr lang="en-US" dirty="0"/>
              <a:t>Weapon by Felon- </a:t>
            </a:r>
            <a:r>
              <a:rPr lang="en-US" i="1" dirty="0" err="1"/>
              <a:t>Vitasek</a:t>
            </a:r>
            <a:r>
              <a:rPr lang="en-US" i="1" dirty="0"/>
              <a:t> v. Commonwealth</a:t>
            </a:r>
            <a:r>
              <a:rPr lang="en-US" dirty="0"/>
              <a:t>, January 13, 2026 (pub)</a:t>
            </a:r>
          </a:p>
        </p:txBody>
      </p:sp>
      <p:sp>
        <p:nvSpPr>
          <p:cNvPr id="3" name="Content Placeholder 2">
            <a:extLst>
              <a:ext uri="{FF2B5EF4-FFF2-40B4-BE49-F238E27FC236}">
                <a16:creationId xmlns:a16="http://schemas.microsoft.com/office/drawing/2014/main" id="{E2E6DBCA-EE36-D7A0-AF6E-63672DF1A5C9}"/>
              </a:ext>
            </a:extLst>
          </p:cNvPr>
          <p:cNvSpPr>
            <a:spLocks noGrp="1"/>
          </p:cNvSpPr>
          <p:nvPr>
            <p:ph idx="1"/>
          </p:nvPr>
        </p:nvSpPr>
        <p:spPr/>
        <p:txBody>
          <a:bodyPr>
            <a:normAutofit/>
          </a:bodyPr>
          <a:lstStyle/>
          <a:p>
            <a:r>
              <a:rPr lang="en-US" dirty="0"/>
              <a:t>The defendant engaged in a mighty struggle with two officers who were lawfully arresting him.</a:t>
            </a:r>
          </a:p>
          <a:p>
            <a:r>
              <a:rPr lang="en-US" dirty="0"/>
              <a:t>In this struggle, the officer, having exhausted his taser cartridge, attempted a “drive stun” which where he drives the taser prongs themselves into the defendant to deliver the shock. </a:t>
            </a:r>
          </a:p>
          <a:p>
            <a:r>
              <a:rPr lang="en-US" dirty="0"/>
              <a:t>The defendant fought back the drive stun by putting both of his hands on the taser and trying to wrest it away. </a:t>
            </a:r>
          </a:p>
        </p:txBody>
      </p:sp>
    </p:spTree>
    <p:extLst>
      <p:ext uri="{BB962C8B-B14F-4D97-AF65-F5344CB8AC3E}">
        <p14:creationId xmlns:p14="http://schemas.microsoft.com/office/powerpoint/2010/main" val="286156988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08CC8-B4B1-F065-B774-329F878DCCE5}"/>
              </a:ext>
            </a:extLst>
          </p:cNvPr>
          <p:cNvSpPr>
            <a:spLocks noGrp="1"/>
          </p:cNvSpPr>
          <p:nvPr>
            <p:ph type="title"/>
          </p:nvPr>
        </p:nvSpPr>
        <p:spPr/>
        <p:txBody>
          <a:bodyPr/>
          <a:lstStyle/>
          <a:p>
            <a:r>
              <a:rPr lang="en-US" i="1" dirty="0" err="1"/>
              <a:t>Visatek</a:t>
            </a:r>
            <a:r>
              <a:rPr lang="en-US" i="1" dirty="0"/>
              <a:t> v. Commonwealth</a:t>
            </a:r>
          </a:p>
        </p:txBody>
      </p:sp>
      <p:sp>
        <p:nvSpPr>
          <p:cNvPr id="3" name="Content Placeholder 2">
            <a:extLst>
              <a:ext uri="{FF2B5EF4-FFF2-40B4-BE49-F238E27FC236}">
                <a16:creationId xmlns:a16="http://schemas.microsoft.com/office/drawing/2014/main" id="{229910DD-68B6-12B7-9CA2-C30A5002C0EC}"/>
              </a:ext>
            </a:extLst>
          </p:cNvPr>
          <p:cNvSpPr>
            <a:spLocks noGrp="1"/>
          </p:cNvSpPr>
          <p:nvPr>
            <p:ph idx="1"/>
          </p:nvPr>
        </p:nvSpPr>
        <p:spPr>
          <a:xfrm>
            <a:off x="1295401" y="2556932"/>
            <a:ext cx="9601196" cy="3721948"/>
          </a:xfrm>
        </p:spPr>
        <p:txBody>
          <a:bodyPr>
            <a:normAutofit fontScale="92500"/>
          </a:bodyPr>
          <a:lstStyle/>
          <a:p>
            <a:r>
              <a:rPr lang="en-US" dirty="0"/>
              <a:t>The officer at trial testified that the defendant “pretty much gained control of [the] taser” and “manipulated it back towards” the officer. </a:t>
            </a:r>
          </a:p>
          <a:p>
            <a:r>
              <a:rPr lang="en-US" dirty="0"/>
              <a:t>The officer still had one hand on the weapon, but despite his efforts to prevent the defendant from “turning it,” the defendant did so and tased the officer in the arm. </a:t>
            </a:r>
          </a:p>
          <a:p>
            <a:r>
              <a:rPr lang="en-US" dirty="0"/>
              <a:t>The officer, after being stunned and recovering, managed to regain control of the taser and threw it toward the back of the store to “get it out of the fight.”</a:t>
            </a:r>
          </a:p>
          <a:p>
            <a:r>
              <a:rPr lang="en-US" dirty="0"/>
              <a:t>The defendant was charged with possession of a weapon by a convicted felon for his actions regarding the officer’s taser. </a:t>
            </a:r>
          </a:p>
          <a:p>
            <a:endParaRPr lang="en-US" dirty="0"/>
          </a:p>
        </p:txBody>
      </p:sp>
    </p:spTree>
    <p:extLst>
      <p:ext uri="{BB962C8B-B14F-4D97-AF65-F5344CB8AC3E}">
        <p14:creationId xmlns:p14="http://schemas.microsoft.com/office/powerpoint/2010/main" val="253585358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A8D22-9BE5-D917-8BCA-2978B6F89EA0}"/>
              </a:ext>
            </a:extLst>
          </p:cNvPr>
          <p:cNvSpPr>
            <a:spLocks noGrp="1"/>
          </p:cNvSpPr>
          <p:nvPr>
            <p:ph type="title"/>
          </p:nvPr>
        </p:nvSpPr>
        <p:spPr/>
        <p:txBody>
          <a:bodyPr/>
          <a:lstStyle/>
          <a:p>
            <a:r>
              <a:rPr lang="en-US" dirty="0"/>
              <a:t>Court’s Holding</a:t>
            </a:r>
          </a:p>
        </p:txBody>
      </p:sp>
      <p:sp>
        <p:nvSpPr>
          <p:cNvPr id="3" name="Content Placeholder 2">
            <a:extLst>
              <a:ext uri="{FF2B5EF4-FFF2-40B4-BE49-F238E27FC236}">
                <a16:creationId xmlns:a16="http://schemas.microsoft.com/office/drawing/2014/main" id="{CD3A8328-481C-D18F-DD89-858185C01729}"/>
              </a:ext>
            </a:extLst>
          </p:cNvPr>
          <p:cNvSpPr>
            <a:spLocks noGrp="1"/>
          </p:cNvSpPr>
          <p:nvPr>
            <p:ph idx="1"/>
          </p:nvPr>
        </p:nvSpPr>
        <p:spPr/>
        <p:txBody>
          <a:bodyPr>
            <a:normAutofit lnSpcReduction="10000"/>
          </a:bodyPr>
          <a:lstStyle/>
          <a:p>
            <a:r>
              <a:rPr lang="en-US" dirty="0"/>
              <a:t>The Court of Appeals noted that possession does not need to be exclusive and thus the fact that the defendant did not gain complete control of the stun weapon in order for the Commonwealth to prove the charge.</a:t>
            </a:r>
          </a:p>
          <a:p>
            <a:r>
              <a:rPr lang="en-US" dirty="0"/>
              <a:t>Instead, the Court of Appeals found that the evidence supported that the defendant gained control of the taser and was able to send an electrical pulse through the officer. </a:t>
            </a:r>
          </a:p>
          <a:p>
            <a:r>
              <a:rPr lang="en-US" dirty="0"/>
              <a:t>Thus, the defendant gained actual, joint possession of the taser and the evidence supported his conviction.</a:t>
            </a:r>
          </a:p>
          <a:p>
            <a:endParaRPr lang="en-US" dirty="0"/>
          </a:p>
        </p:txBody>
      </p:sp>
    </p:spTree>
    <p:extLst>
      <p:ext uri="{BB962C8B-B14F-4D97-AF65-F5344CB8AC3E}">
        <p14:creationId xmlns:p14="http://schemas.microsoft.com/office/powerpoint/2010/main" val="134374538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8562A-B85C-8733-F569-6EEF64086F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1E3676-DD02-14CE-130B-C3A584EEE720}"/>
              </a:ext>
            </a:extLst>
          </p:cNvPr>
          <p:cNvSpPr>
            <a:spLocks noGrp="1"/>
          </p:cNvSpPr>
          <p:nvPr>
            <p:ph type="title"/>
          </p:nvPr>
        </p:nvSpPr>
        <p:spPr/>
        <p:txBody>
          <a:bodyPr>
            <a:normAutofit fontScale="90000"/>
          </a:bodyPr>
          <a:lstStyle/>
          <a:p>
            <a:r>
              <a:rPr lang="en-US" dirty="0"/>
              <a:t>Concealed Knives:</a:t>
            </a:r>
            <a:br>
              <a:rPr lang="en-US" dirty="0"/>
            </a:br>
            <a:r>
              <a:rPr lang="en-US" i="1" dirty="0"/>
              <a:t>Bullock v. Com</a:t>
            </a:r>
            <a:r>
              <a:rPr lang="en-US" dirty="0"/>
              <a:t>., September 30, 2025 (unp.)</a:t>
            </a:r>
          </a:p>
        </p:txBody>
      </p:sp>
      <p:sp>
        <p:nvSpPr>
          <p:cNvPr id="3" name="Content Placeholder 2">
            <a:extLst>
              <a:ext uri="{FF2B5EF4-FFF2-40B4-BE49-F238E27FC236}">
                <a16:creationId xmlns:a16="http://schemas.microsoft.com/office/drawing/2014/main" id="{C7986CE9-D557-5C04-5A17-C051A6277733}"/>
              </a:ext>
            </a:extLst>
          </p:cNvPr>
          <p:cNvSpPr>
            <a:spLocks noGrp="1"/>
          </p:cNvSpPr>
          <p:nvPr>
            <p:ph idx="1"/>
          </p:nvPr>
        </p:nvSpPr>
        <p:spPr/>
        <p:txBody>
          <a:bodyPr>
            <a:noAutofit/>
          </a:bodyPr>
          <a:lstStyle/>
          <a:p>
            <a:r>
              <a:rPr lang="en-US" sz="2600" dirty="0"/>
              <a:t>Court: Record lacked any evidence as to the purpose for which the sheathed knife around the defendant’s neck would be used. </a:t>
            </a:r>
          </a:p>
          <a:p>
            <a:pPr lvl="1"/>
            <a:r>
              <a:rPr lang="en-US" sz="2600" dirty="0"/>
              <a:t>Fun Fact: Record DID have that evidence; </a:t>
            </a:r>
          </a:p>
          <a:p>
            <a:pPr lvl="1"/>
            <a:r>
              <a:rPr lang="en-US" sz="2600" dirty="0"/>
              <a:t>Court of App. simply ignored it. </a:t>
            </a:r>
          </a:p>
          <a:p>
            <a:r>
              <a:rPr lang="en-US" sz="2600" dirty="0"/>
              <a:t>Without this evidence, and the knife not fitting any of the specific descriptions of knives included in §18.2-308, evidence insufficient.</a:t>
            </a:r>
          </a:p>
        </p:txBody>
      </p:sp>
    </p:spTree>
    <p:extLst>
      <p:ext uri="{BB962C8B-B14F-4D97-AF65-F5344CB8AC3E}">
        <p14:creationId xmlns:p14="http://schemas.microsoft.com/office/powerpoint/2010/main" val="165481877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628EA-2D7A-CDAD-D6B8-9BE96F4052D5}"/>
              </a:ext>
            </a:extLst>
          </p:cNvPr>
          <p:cNvSpPr>
            <a:spLocks noGrp="1"/>
          </p:cNvSpPr>
          <p:nvPr>
            <p:ph type="title"/>
          </p:nvPr>
        </p:nvSpPr>
        <p:spPr/>
        <p:txBody>
          <a:bodyPr/>
          <a:lstStyle/>
          <a:p>
            <a:r>
              <a:rPr lang="en-US" dirty="0"/>
              <a:t>The Second Amendment</a:t>
            </a:r>
          </a:p>
        </p:txBody>
      </p:sp>
      <p:sp>
        <p:nvSpPr>
          <p:cNvPr id="3" name="Text Placeholder 2">
            <a:extLst>
              <a:ext uri="{FF2B5EF4-FFF2-40B4-BE49-F238E27FC236}">
                <a16:creationId xmlns:a16="http://schemas.microsoft.com/office/drawing/2014/main" id="{D7188AB7-9E53-160B-DACE-ED61244D3492}"/>
              </a:ext>
            </a:extLst>
          </p:cNvPr>
          <p:cNvSpPr>
            <a:spLocks noGrp="1"/>
          </p:cNvSpPr>
          <p:nvPr>
            <p:ph type="body" idx="1"/>
          </p:nvPr>
        </p:nvSpPr>
        <p:spPr/>
        <p:txBody>
          <a:bodyPr>
            <a:normAutofit/>
          </a:bodyPr>
          <a:lstStyle/>
          <a:p>
            <a:r>
              <a:rPr lang="en-US" sz="3400" i="1" dirty="0"/>
              <a:t>Bruen, Rahimi, </a:t>
            </a:r>
            <a:r>
              <a:rPr lang="en-US" sz="3400" dirty="0"/>
              <a:t>and Firearm Offenses</a:t>
            </a:r>
            <a:endParaRPr lang="en-US" sz="3400" i="1" dirty="0"/>
          </a:p>
        </p:txBody>
      </p:sp>
    </p:spTree>
    <p:extLst>
      <p:ext uri="{BB962C8B-B14F-4D97-AF65-F5344CB8AC3E}">
        <p14:creationId xmlns:p14="http://schemas.microsoft.com/office/powerpoint/2010/main" val="114150765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26DD27-42EE-7A5C-9A57-65EE49D57DEA}"/>
              </a:ext>
            </a:extLst>
          </p:cNvPr>
          <p:cNvSpPr>
            <a:spLocks noGrp="1"/>
          </p:cNvSpPr>
          <p:nvPr>
            <p:ph type="title"/>
          </p:nvPr>
        </p:nvSpPr>
        <p:spPr/>
        <p:txBody>
          <a:bodyPr>
            <a:normAutofit fontScale="90000"/>
          </a:bodyPr>
          <a:lstStyle/>
          <a:p>
            <a:r>
              <a:rPr lang="en-US" dirty="0"/>
              <a:t>Second Amendment: </a:t>
            </a:r>
            <a:br>
              <a:rPr lang="en-US" dirty="0"/>
            </a:br>
            <a:r>
              <a:rPr lang="en-US" dirty="0"/>
              <a:t>Federal Court Rulings</a:t>
            </a:r>
          </a:p>
        </p:txBody>
      </p:sp>
      <p:sp>
        <p:nvSpPr>
          <p:cNvPr id="5" name="Content Placeholder 4">
            <a:extLst>
              <a:ext uri="{FF2B5EF4-FFF2-40B4-BE49-F238E27FC236}">
                <a16:creationId xmlns:a16="http://schemas.microsoft.com/office/drawing/2014/main" id="{18038789-8B59-DCE8-191B-3B6D456678FD}"/>
              </a:ext>
            </a:extLst>
          </p:cNvPr>
          <p:cNvSpPr>
            <a:spLocks noGrp="1"/>
          </p:cNvSpPr>
          <p:nvPr>
            <p:ph idx="1"/>
          </p:nvPr>
        </p:nvSpPr>
        <p:spPr>
          <a:xfrm>
            <a:off x="987972" y="2554015"/>
            <a:ext cx="10562897" cy="3699640"/>
          </a:xfrm>
        </p:spPr>
        <p:txBody>
          <a:bodyPr>
            <a:noAutofit/>
          </a:bodyPr>
          <a:lstStyle/>
          <a:p>
            <a:r>
              <a:rPr lang="en-US" sz="2600" dirty="0"/>
              <a:t>US Supreme Court: </a:t>
            </a:r>
            <a:r>
              <a:rPr lang="en-US" sz="2600" i="1" dirty="0"/>
              <a:t>Bondi v. </a:t>
            </a:r>
            <a:r>
              <a:rPr lang="en-US" sz="2600" i="1" dirty="0" err="1"/>
              <a:t>Vanderstock</a:t>
            </a:r>
            <a:r>
              <a:rPr lang="en-US" sz="2600" dirty="0"/>
              <a:t>; 604 U.S. 458 (2025): ATF Ghost gun rules lawful under 2</a:t>
            </a:r>
            <a:r>
              <a:rPr lang="en-US" sz="2600" baseline="30000" dirty="0"/>
              <a:t>nd</a:t>
            </a:r>
            <a:r>
              <a:rPr lang="en-US" sz="2600" dirty="0"/>
              <a:t> Amendment. </a:t>
            </a:r>
          </a:p>
          <a:p>
            <a:r>
              <a:rPr lang="en-US" sz="2600" dirty="0"/>
              <a:t>4</a:t>
            </a:r>
            <a:r>
              <a:rPr lang="en-US" sz="2600" baseline="30000" dirty="0"/>
              <a:t>th</a:t>
            </a:r>
            <a:r>
              <a:rPr lang="en-US" sz="2600" dirty="0"/>
              <a:t> Circuit: </a:t>
            </a:r>
          </a:p>
          <a:p>
            <a:pPr lvl="1"/>
            <a:r>
              <a:rPr lang="en-US" sz="2600" i="1" dirty="0"/>
              <a:t>U.S. v. Nutter</a:t>
            </a:r>
            <a:r>
              <a:rPr lang="en-US" sz="2600" dirty="0"/>
              <a:t>, 137 F.4th 224 (2025):  § 922(g)(9) is facially constitutional for a “misdemeanor crime of domestic violence”</a:t>
            </a:r>
          </a:p>
          <a:p>
            <a:pPr lvl="1"/>
            <a:r>
              <a:rPr lang="en-US" sz="2600" i="1" dirty="0"/>
              <a:t>McCoy v. ATF</a:t>
            </a:r>
            <a:r>
              <a:rPr lang="en-US" sz="2600" dirty="0"/>
              <a:t>, 140 F.4th 568 (2025):  § 922(b)(1) lawful - makes it unlawful for a federally registered firearms dealer to sell a handgun to a person under the age of 21.</a:t>
            </a:r>
          </a:p>
          <a:p>
            <a:pPr marL="457200" lvl="1" indent="0">
              <a:buNone/>
            </a:pPr>
            <a:endParaRPr lang="en-US" sz="2600" dirty="0"/>
          </a:p>
        </p:txBody>
      </p:sp>
    </p:spTree>
    <p:extLst>
      <p:ext uri="{BB962C8B-B14F-4D97-AF65-F5344CB8AC3E}">
        <p14:creationId xmlns:p14="http://schemas.microsoft.com/office/powerpoint/2010/main" val="293866004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A4D05-FF6E-03DF-8046-839A2D3DF3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2895A86-4C6C-2562-8538-97207B89BFB5}"/>
              </a:ext>
            </a:extLst>
          </p:cNvPr>
          <p:cNvSpPr>
            <a:spLocks noGrp="1"/>
          </p:cNvSpPr>
          <p:nvPr>
            <p:ph type="title"/>
          </p:nvPr>
        </p:nvSpPr>
        <p:spPr/>
        <p:txBody>
          <a:bodyPr>
            <a:normAutofit fontScale="90000"/>
          </a:bodyPr>
          <a:lstStyle/>
          <a:p>
            <a:r>
              <a:rPr lang="en-US" dirty="0"/>
              <a:t>Second Amendment: </a:t>
            </a:r>
            <a:br>
              <a:rPr lang="en-US" dirty="0"/>
            </a:br>
            <a:r>
              <a:rPr lang="en-US" dirty="0"/>
              <a:t>More 4</a:t>
            </a:r>
            <a:r>
              <a:rPr lang="en-US" baseline="30000" dirty="0"/>
              <a:t>th</a:t>
            </a:r>
            <a:r>
              <a:rPr lang="en-US" dirty="0"/>
              <a:t> Circuit Rulings</a:t>
            </a:r>
          </a:p>
        </p:txBody>
      </p:sp>
      <p:sp>
        <p:nvSpPr>
          <p:cNvPr id="5" name="Content Placeholder 4">
            <a:extLst>
              <a:ext uri="{FF2B5EF4-FFF2-40B4-BE49-F238E27FC236}">
                <a16:creationId xmlns:a16="http://schemas.microsoft.com/office/drawing/2014/main" id="{21F0895E-95D8-8497-11BC-D4EFD5A09DBA}"/>
              </a:ext>
            </a:extLst>
          </p:cNvPr>
          <p:cNvSpPr>
            <a:spLocks noGrp="1"/>
          </p:cNvSpPr>
          <p:nvPr>
            <p:ph idx="1"/>
          </p:nvPr>
        </p:nvSpPr>
        <p:spPr>
          <a:xfrm>
            <a:off x="891257" y="2565984"/>
            <a:ext cx="10562897" cy="3699640"/>
          </a:xfrm>
        </p:spPr>
        <p:txBody>
          <a:bodyPr>
            <a:noAutofit/>
          </a:bodyPr>
          <a:lstStyle/>
          <a:p>
            <a:r>
              <a:rPr lang="en-US" sz="2600" i="1" dirty="0"/>
              <a:t>U.S. v. Gould, 146 F.4th 421 (2025): </a:t>
            </a:r>
            <a:r>
              <a:rPr lang="en-US" sz="2600" dirty="0"/>
              <a:t>18 U.S.C. §922(g)(4) lawful - makes it unlawful for anyone “who has been adjudicated as a mental defective or who has been committed to a mental institution” to possess a firearm</a:t>
            </a:r>
          </a:p>
          <a:p>
            <a:r>
              <a:rPr lang="en-US" sz="2600" i="1" dirty="0"/>
              <a:t>U.S. v. Murillo-Lopez</a:t>
            </a:r>
            <a:r>
              <a:rPr lang="en-US" sz="2600" dirty="0"/>
              <a:t>, 151 F.4th 584 (2025): 18 U.S.C. §922(g)(5)(A) lawful - makes it unlawful to possess a firearm while not lawfully in U.S. </a:t>
            </a:r>
          </a:p>
          <a:p>
            <a:r>
              <a:rPr lang="en-US" sz="2600" i="1" dirty="0"/>
              <a:t>Lafave v. County of Fairfax</a:t>
            </a:r>
            <a:r>
              <a:rPr lang="en-US" sz="2600" dirty="0"/>
              <a:t>, 149 F.4th 476 (2025): Fairfax County ordinance prohibits “[t]he possession, carrying, or transportation of any firearms, ammunition, or components or combination thereof” in various places lawful.</a:t>
            </a:r>
          </a:p>
        </p:txBody>
      </p:sp>
    </p:spTree>
    <p:extLst>
      <p:ext uri="{BB962C8B-B14F-4D97-AF65-F5344CB8AC3E}">
        <p14:creationId xmlns:p14="http://schemas.microsoft.com/office/powerpoint/2010/main" val="427918490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B3EEF3-180A-489C-FB65-E2C63985007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A956921-ABA0-0382-C547-2259D216635B}"/>
              </a:ext>
            </a:extLst>
          </p:cNvPr>
          <p:cNvSpPr>
            <a:spLocks noGrp="1"/>
          </p:cNvSpPr>
          <p:nvPr>
            <p:ph type="title"/>
          </p:nvPr>
        </p:nvSpPr>
        <p:spPr/>
        <p:txBody>
          <a:bodyPr>
            <a:normAutofit fontScale="90000"/>
          </a:bodyPr>
          <a:lstStyle/>
          <a:p>
            <a:r>
              <a:rPr lang="en-US" dirty="0"/>
              <a:t>Second Amendment: </a:t>
            </a:r>
            <a:br>
              <a:rPr lang="en-US" dirty="0"/>
            </a:br>
            <a:r>
              <a:rPr lang="en-US" dirty="0"/>
              <a:t>More 4</a:t>
            </a:r>
            <a:r>
              <a:rPr lang="en-US" baseline="30000" dirty="0"/>
              <a:t>th</a:t>
            </a:r>
            <a:r>
              <a:rPr lang="en-US" dirty="0"/>
              <a:t> Circuit Rulings</a:t>
            </a:r>
          </a:p>
        </p:txBody>
      </p:sp>
      <p:sp>
        <p:nvSpPr>
          <p:cNvPr id="5" name="Content Placeholder 4">
            <a:extLst>
              <a:ext uri="{FF2B5EF4-FFF2-40B4-BE49-F238E27FC236}">
                <a16:creationId xmlns:a16="http://schemas.microsoft.com/office/drawing/2014/main" id="{4ABF34E4-731D-B01B-A712-204445859629}"/>
              </a:ext>
            </a:extLst>
          </p:cNvPr>
          <p:cNvSpPr>
            <a:spLocks noGrp="1"/>
          </p:cNvSpPr>
          <p:nvPr>
            <p:ph idx="1"/>
          </p:nvPr>
        </p:nvSpPr>
        <p:spPr>
          <a:xfrm>
            <a:off x="987972" y="2554015"/>
            <a:ext cx="10562897" cy="3699640"/>
          </a:xfrm>
        </p:spPr>
        <p:txBody>
          <a:bodyPr>
            <a:noAutofit/>
          </a:bodyPr>
          <a:lstStyle/>
          <a:p>
            <a:r>
              <a:rPr lang="en-US" sz="2600" i="1" dirty="0"/>
              <a:t>U.S. v. Jackson</a:t>
            </a:r>
            <a:r>
              <a:rPr lang="en-US" sz="2600" dirty="0"/>
              <a:t>, 152 F.4th 564 (2025): 18 U.SC. §922(n) lawful – makes unlawful transporting a firearm in interstate commerce while subject to a felony indictment</a:t>
            </a:r>
          </a:p>
          <a:p>
            <a:r>
              <a:rPr lang="en-US" sz="2600" i="1" dirty="0"/>
              <a:t>U.S. v. Taylor</a:t>
            </a:r>
            <a:r>
              <a:rPr lang="en-US" sz="2600" dirty="0"/>
              <a:t>, September 30, 2025: 18 U.S.C. §922(o) lawful – makes it unlawful for any person to transfer or possess a machinegun.</a:t>
            </a:r>
          </a:p>
        </p:txBody>
      </p:sp>
    </p:spTree>
    <p:extLst>
      <p:ext uri="{BB962C8B-B14F-4D97-AF65-F5344CB8AC3E}">
        <p14:creationId xmlns:p14="http://schemas.microsoft.com/office/powerpoint/2010/main" val="350533381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0089F-DCC1-6F9E-7A5A-62DF3FB2B1E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02936D-5F2C-F756-6FB7-D883771EB217}"/>
              </a:ext>
            </a:extLst>
          </p:cNvPr>
          <p:cNvSpPr>
            <a:spLocks noGrp="1"/>
          </p:cNvSpPr>
          <p:nvPr>
            <p:ph type="title"/>
          </p:nvPr>
        </p:nvSpPr>
        <p:spPr/>
        <p:txBody>
          <a:bodyPr>
            <a:normAutofit fontScale="90000"/>
          </a:bodyPr>
          <a:lstStyle/>
          <a:p>
            <a:r>
              <a:rPr lang="en-US" dirty="0"/>
              <a:t>Second Amendment: </a:t>
            </a:r>
            <a:br>
              <a:rPr lang="en-US" dirty="0"/>
            </a:br>
            <a:r>
              <a:rPr lang="en-US" dirty="0"/>
              <a:t>Virginia Court Rulings </a:t>
            </a:r>
          </a:p>
        </p:txBody>
      </p:sp>
      <p:sp>
        <p:nvSpPr>
          <p:cNvPr id="5" name="Content Placeholder 4">
            <a:extLst>
              <a:ext uri="{FF2B5EF4-FFF2-40B4-BE49-F238E27FC236}">
                <a16:creationId xmlns:a16="http://schemas.microsoft.com/office/drawing/2014/main" id="{954E64BB-0021-ED06-C17D-414CFE1FB496}"/>
              </a:ext>
            </a:extLst>
          </p:cNvPr>
          <p:cNvSpPr>
            <a:spLocks noGrp="1"/>
          </p:cNvSpPr>
          <p:nvPr>
            <p:ph idx="1"/>
          </p:nvPr>
        </p:nvSpPr>
        <p:spPr>
          <a:xfrm>
            <a:off x="987972" y="2554015"/>
            <a:ext cx="10562897" cy="3699640"/>
          </a:xfrm>
        </p:spPr>
        <p:txBody>
          <a:bodyPr>
            <a:noAutofit/>
          </a:bodyPr>
          <a:lstStyle/>
          <a:p>
            <a:r>
              <a:rPr lang="en-US" sz="2600" i="1" dirty="0"/>
              <a:t>C/w v. Webb,</a:t>
            </a:r>
            <a:r>
              <a:rPr lang="en-US" sz="2600" dirty="0"/>
              <a:t> March 24, 2025: 18.2-308.4 lawful - the United States has a long tradition of “disarming the dangerous” and possessing a controlled substance and a firearm simultaneously falls into that historical tradition.</a:t>
            </a:r>
          </a:p>
          <a:p>
            <a:r>
              <a:rPr lang="en-US" sz="2600" i="1" dirty="0"/>
              <a:t>Fitzgerald v. Commonwealth</a:t>
            </a:r>
            <a:r>
              <a:rPr lang="en-US" sz="2600" dirty="0"/>
              <a:t>, June 3, 2025 (</a:t>
            </a:r>
            <a:r>
              <a:rPr lang="en-US" sz="2600" dirty="0" err="1"/>
              <a:t>unp</a:t>
            </a:r>
            <a:r>
              <a:rPr lang="en-US" sz="2600" dirty="0"/>
              <a:t>): §18.2-308.4 (Possession of a Firearm while in Possession of Drugs) lawful.</a:t>
            </a:r>
          </a:p>
          <a:p>
            <a:pPr lvl="1"/>
            <a:r>
              <a:rPr lang="en-US" sz="2600" dirty="0"/>
              <a:t>Watch: </a:t>
            </a:r>
            <a:r>
              <a:rPr lang="en-US" sz="2600" i="1" dirty="0"/>
              <a:t>United States v. Hemani, </a:t>
            </a:r>
            <a:r>
              <a:rPr lang="en-US" sz="2600" dirty="0"/>
              <a:t>U.S. Supreme Court this term.</a:t>
            </a:r>
            <a:endParaRPr lang="en-US" sz="2600" i="1" dirty="0"/>
          </a:p>
          <a:p>
            <a:r>
              <a:rPr lang="en-US" sz="2600" i="1" dirty="0"/>
              <a:t>Fleming v. Commonwealth</a:t>
            </a:r>
            <a:r>
              <a:rPr lang="en-US" sz="2600" dirty="0"/>
              <a:t>, June 10, 2025 (</a:t>
            </a:r>
            <a:r>
              <a:rPr lang="en-US" sz="2600" dirty="0" err="1"/>
              <a:t>unp</a:t>
            </a:r>
            <a:r>
              <a:rPr lang="en-US" sz="2600" dirty="0"/>
              <a:t>): §18.2-290 (Unlawful Use of a Machine Gun) is lawful. Duh. </a:t>
            </a:r>
          </a:p>
        </p:txBody>
      </p:sp>
      <p:sp>
        <p:nvSpPr>
          <p:cNvPr id="2" name="TextBox 1">
            <a:extLst>
              <a:ext uri="{FF2B5EF4-FFF2-40B4-BE49-F238E27FC236}">
                <a16:creationId xmlns:a16="http://schemas.microsoft.com/office/drawing/2014/main" id="{205AC9B4-42C1-A505-37CC-A23C20EC4663}"/>
              </a:ext>
            </a:extLst>
          </p:cNvPr>
          <p:cNvSpPr txBox="1"/>
          <p:nvPr/>
        </p:nvSpPr>
        <p:spPr>
          <a:xfrm>
            <a:off x="10363197" y="664185"/>
            <a:ext cx="1498600" cy="461665"/>
          </a:xfrm>
          <a:prstGeom prst="rect">
            <a:avLst/>
          </a:prstGeom>
          <a:noFill/>
        </p:spPr>
        <p:txBody>
          <a:bodyPr wrap="square" rtlCol="0">
            <a:spAutoFit/>
          </a:bodyPr>
          <a:lstStyle/>
          <a:p>
            <a:r>
              <a:rPr lang="en-US" sz="2400" dirty="0">
                <a:solidFill>
                  <a:srgbClr val="7030A0"/>
                </a:solidFill>
              </a:rPr>
              <a:t>66/738</a:t>
            </a:r>
          </a:p>
        </p:txBody>
      </p:sp>
      <p:sp>
        <p:nvSpPr>
          <p:cNvPr id="3" name="TextBox 2">
            <a:extLst>
              <a:ext uri="{FF2B5EF4-FFF2-40B4-BE49-F238E27FC236}">
                <a16:creationId xmlns:a16="http://schemas.microsoft.com/office/drawing/2014/main" id="{D96156E4-259F-366A-3EB8-6D6ED1157120}"/>
              </a:ext>
            </a:extLst>
          </p:cNvPr>
          <p:cNvSpPr txBox="1"/>
          <p:nvPr/>
        </p:nvSpPr>
        <p:spPr>
          <a:xfrm>
            <a:off x="10363197" y="1163033"/>
            <a:ext cx="1498600" cy="461665"/>
          </a:xfrm>
          <a:prstGeom prst="rect">
            <a:avLst/>
          </a:prstGeom>
          <a:noFill/>
        </p:spPr>
        <p:txBody>
          <a:bodyPr wrap="square" rtlCol="0">
            <a:spAutoFit/>
          </a:bodyPr>
          <a:lstStyle/>
          <a:p>
            <a:r>
              <a:rPr lang="en-US" sz="2400" dirty="0">
                <a:solidFill>
                  <a:srgbClr val="7030A0"/>
                </a:solidFill>
              </a:rPr>
              <a:t>66/739</a:t>
            </a:r>
          </a:p>
        </p:txBody>
      </p:sp>
      <p:sp>
        <p:nvSpPr>
          <p:cNvPr id="6" name="TextBox 5">
            <a:extLst>
              <a:ext uri="{FF2B5EF4-FFF2-40B4-BE49-F238E27FC236}">
                <a16:creationId xmlns:a16="http://schemas.microsoft.com/office/drawing/2014/main" id="{92544292-3964-3CD5-1CA8-0A3806B0C67A}"/>
              </a:ext>
            </a:extLst>
          </p:cNvPr>
          <p:cNvSpPr txBox="1"/>
          <p:nvPr/>
        </p:nvSpPr>
        <p:spPr>
          <a:xfrm>
            <a:off x="10363197" y="1661881"/>
            <a:ext cx="1498600" cy="461665"/>
          </a:xfrm>
          <a:prstGeom prst="rect">
            <a:avLst/>
          </a:prstGeom>
          <a:noFill/>
        </p:spPr>
        <p:txBody>
          <a:bodyPr wrap="square" rtlCol="0">
            <a:spAutoFit/>
          </a:bodyPr>
          <a:lstStyle/>
          <a:p>
            <a:r>
              <a:rPr lang="en-US" sz="2400" dirty="0">
                <a:solidFill>
                  <a:srgbClr val="7030A0"/>
                </a:solidFill>
              </a:rPr>
              <a:t>66/736</a:t>
            </a:r>
          </a:p>
        </p:txBody>
      </p:sp>
    </p:spTree>
    <p:extLst>
      <p:ext uri="{BB962C8B-B14F-4D97-AF65-F5344CB8AC3E}">
        <p14:creationId xmlns:p14="http://schemas.microsoft.com/office/powerpoint/2010/main" val="158139763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0FEBF-CF69-3BA8-01C8-E5AD08BE9895}"/>
              </a:ext>
            </a:extLst>
          </p:cNvPr>
          <p:cNvSpPr>
            <a:spLocks noGrp="1"/>
          </p:cNvSpPr>
          <p:nvPr>
            <p:ph type="title"/>
          </p:nvPr>
        </p:nvSpPr>
        <p:spPr/>
        <p:txBody>
          <a:bodyPr/>
          <a:lstStyle/>
          <a:p>
            <a:r>
              <a:rPr lang="en-US" dirty="0"/>
              <a:t>Police Impersonation</a:t>
            </a:r>
          </a:p>
        </p:txBody>
      </p:sp>
      <p:sp>
        <p:nvSpPr>
          <p:cNvPr id="3" name="Text Placeholder 2">
            <a:extLst>
              <a:ext uri="{FF2B5EF4-FFF2-40B4-BE49-F238E27FC236}">
                <a16:creationId xmlns:a16="http://schemas.microsoft.com/office/drawing/2014/main" id="{3B16746E-61BF-141D-4FE8-3B14ADED657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2341840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17883</TotalTime>
  <Words>11082</Words>
  <Application>Microsoft Macintosh PowerPoint</Application>
  <PresentationFormat>Widescreen</PresentationFormat>
  <Paragraphs>495</Paragraphs>
  <Slides>106</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106</vt:i4>
      </vt:variant>
    </vt:vector>
  </HeadingPairs>
  <TitlesOfParts>
    <vt:vector size="112" baseType="lpstr">
      <vt:lpstr>ＭＳ Ｐゴシック</vt:lpstr>
      <vt:lpstr>Arial</vt:lpstr>
      <vt:lpstr>Calibri</vt:lpstr>
      <vt:lpstr>Garamond</vt:lpstr>
      <vt:lpstr>Wingdings</vt:lpstr>
      <vt:lpstr>Organic</vt:lpstr>
      <vt:lpstr> 2026 Law Enforcement Legal Update</vt:lpstr>
      <vt:lpstr>This Presentation is Only an OVERVIEW </vt:lpstr>
      <vt:lpstr> PART ONE: Criminal Procedure</vt:lpstr>
      <vt:lpstr>Fifth Amendment</vt:lpstr>
      <vt:lpstr>Double Jeopardy: Moorman v. Com, June 17, 2025 (Unp.) </vt:lpstr>
      <vt:lpstr>Fifth Amendment</vt:lpstr>
      <vt:lpstr>What is “Custody” – Johnson v. C/w,  85 Va. App. 257, 916 S.E.2d 910 (2025): </vt:lpstr>
      <vt:lpstr>Court: Miranda Not Required, Statement Voluntary</vt:lpstr>
      <vt:lpstr>PowerPoint Presentation</vt:lpstr>
      <vt:lpstr>Miranda-Invocation</vt:lpstr>
      <vt:lpstr>Stout v. Commonwealth, August 5, 2025 (pub)</vt:lpstr>
      <vt:lpstr>Stout v. Commonwealth</vt:lpstr>
      <vt:lpstr>Court’s Ruling</vt:lpstr>
      <vt:lpstr>Miranda- Reinitiation</vt:lpstr>
      <vt:lpstr>Commonwealth v. Gittens, February 3, 2026 (upb.)</vt:lpstr>
      <vt:lpstr>Commonwealth v. Gittens</vt:lpstr>
      <vt:lpstr>Commonwealth v. Gittens</vt:lpstr>
      <vt:lpstr>Court’s Holding</vt:lpstr>
      <vt:lpstr>Fourth Amendment</vt:lpstr>
      <vt:lpstr>Investigative Detention</vt:lpstr>
      <vt:lpstr>Extending a Stop</vt:lpstr>
      <vt:lpstr>Howard v. Commonwealth, June 24, 2025 (upb.)</vt:lpstr>
      <vt:lpstr>Howard v. Commonwealth</vt:lpstr>
      <vt:lpstr>Court’s Holding</vt:lpstr>
      <vt:lpstr>K9 Sniffs</vt:lpstr>
      <vt:lpstr>Informants</vt:lpstr>
      <vt:lpstr>Commonwealth v. Jones, July 15, 2026 (upb.)</vt:lpstr>
      <vt:lpstr>Commonwealth v. Jones</vt:lpstr>
      <vt:lpstr>Court’s Ruling</vt:lpstr>
      <vt:lpstr>Search Warrants</vt:lpstr>
      <vt:lpstr>Warrant Must Allow Searching the Phone –  If it Does, Search = Lawful</vt:lpstr>
      <vt:lpstr>”Dominion &amp; Control” &amp; DNA  Can Include a Trashcan</vt:lpstr>
      <vt:lpstr>Clothing Store is Not ”Abode” </vt:lpstr>
      <vt:lpstr>FLOCK License-Plate  Reader Rulings</vt:lpstr>
      <vt:lpstr>FLOCK: Background</vt:lpstr>
      <vt:lpstr>Leaders of a Beautiful Struggle v. Baltimore Police,  June 23, 2021 (En Banc)</vt:lpstr>
      <vt:lpstr>En Banc 4th Circuit:  Baltimore AIR Program Unlawful</vt:lpstr>
      <vt:lpstr>“Mosaic” Theory</vt:lpstr>
      <vt:lpstr>Virginia Court of Appeals:  FLOCK in Norfolk Lawful</vt:lpstr>
      <vt:lpstr>Exceptions to Warrant Requirement</vt:lpstr>
      <vt:lpstr>Commonwealth v. Teach, August 19, 2025 (upb)</vt:lpstr>
      <vt:lpstr>Commonwealth v. Teach</vt:lpstr>
      <vt:lpstr>Commonwealth v. Teach</vt:lpstr>
      <vt:lpstr>Probable Cause?</vt:lpstr>
      <vt:lpstr>Exception to the Warrant Requirement?</vt:lpstr>
      <vt:lpstr>Frisks</vt:lpstr>
      <vt:lpstr>Washington v. Commonwealth, April 14, 2026 (Ct. App. Pub.)</vt:lpstr>
      <vt:lpstr>Washington v. Commonwealth</vt:lpstr>
      <vt:lpstr>Washington v. Commonwealth</vt:lpstr>
      <vt:lpstr>Washington v. Commonwealth</vt:lpstr>
      <vt:lpstr>Defendant’s Challenge</vt:lpstr>
      <vt:lpstr>Court’s Ruling</vt:lpstr>
      <vt:lpstr>Exigent Circumstances &amp;  Emergencies</vt:lpstr>
      <vt:lpstr>Case v. Montana:  Jan. 14, 2026, U.S. Supreme Court: Facts</vt:lpstr>
      <vt:lpstr>Police Respond</vt:lpstr>
      <vt:lpstr>Observations on Scene</vt:lpstr>
      <vt:lpstr>Entry</vt:lpstr>
      <vt:lpstr>Motion to Suppress</vt:lpstr>
      <vt:lpstr>Court: Conviction Affirmed,  Entry Lawful</vt:lpstr>
      <vt:lpstr>Unique Fourth Amendment Cases</vt:lpstr>
      <vt:lpstr>Statutory Violations are NOT  4th Amendment Violations</vt:lpstr>
      <vt:lpstr> PART TWO: Crimes &amp; Offenses</vt:lpstr>
      <vt:lpstr>Abduction: Marmolejo v. Commonwealth, August 5, 2025 (unp)</vt:lpstr>
      <vt:lpstr>Marmolejo v. Commonwealth</vt:lpstr>
      <vt:lpstr>Animal Offenses</vt:lpstr>
      <vt:lpstr>Assault of a Law Enforcement Officer: Ortiz v. Commonwealth, June 24, 2025 (unp)</vt:lpstr>
      <vt:lpstr>Ortiz v. Commonwealth</vt:lpstr>
      <vt:lpstr>Court’s Ruling</vt:lpstr>
      <vt:lpstr>Driving Revoked – DUI Related</vt:lpstr>
      <vt:lpstr>Larceny:  Stealing Without Stealing</vt:lpstr>
      <vt:lpstr>Obstruction of Justice:  Convictions Affirmed.</vt:lpstr>
      <vt:lpstr>Drugs</vt:lpstr>
      <vt:lpstr>Constructive Possession- Davis v. Commonwealth, October 28, 2025 (upb)</vt:lpstr>
      <vt:lpstr>Davis v. Commonwealth</vt:lpstr>
      <vt:lpstr>Davis v. Commonwealth</vt:lpstr>
      <vt:lpstr>Court’s Ruling- Reversed</vt:lpstr>
      <vt:lpstr>Determining Weight of the Drugs- Blanton v. Commonwealth, November 18, 2025 (pub)</vt:lpstr>
      <vt:lpstr>Homicide</vt:lpstr>
      <vt:lpstr>Felony Homicide- Holloman v. Commonwealth, March 3, 2026 (upb)</vt:lpstr>
      <vt:lpstr>Principal in the Second Degree- Perkins v. Commonwealth, March 31, 2026 (pub)</vt:lpstr>
      <vt:lpstr>Perkins v. Commonwealth</vt:lpstr>
      <vt:lpstr>Court’s Ruling</vt:lpstr>
      <vt:lpstr>Sexual Offenses</vt:lpstr>
      <vt:lpstr>Sexual Assault: Attempts</vt:lpstr>
      <vt:lpstr>Solicitation of a Minor- Mohammad v. Commonwealth</vt:lpstr>
      <vt:lpstr>Weapon Offenses</vt:lpstr>
      <vt:lpstr>Brandishing: Reed v. Com,  85 Va.App. 196, 916 S.E.2d 880 (2025): </vt:lpstr>
      <vt:lpstr>Straw Purchase- Smith v. Commonwealth, July 29, 2025 (upb)</vt:lpstr>
      <vt:lpstr>Machine Gun- Hughes v. Commonwealth, March 24, 2026 (pub)</vt:lpstr>
      <vt:lpstr>Weapon by Felon- Vitasek v. Commonwealth, January 13, 2026 (pub)</vt:lpstr>
      <vt:lpstr>Visatek v. Commonwealth</vt:lpstr>
      <vt:lpstr>Court’s Holding</vt:lpstr>
      <vt:lpstr>Concealed Knives: Bullock v. Com., September 30, 2025 (unp.)</vt:lpstr>
      <vt:lpstr>The Second Amendment</vt:lpstr>
      <vt:lpstr>Second Amendment:  Federal Court Rulings</vt:lpstr>
      <vt:lpstr>Second Amendment:  More 4th Circuit Rulings</vt:lpstr>
      <vt:lpstr>Second Amendment:  More 4th Circuit Rulings</vt:lpstr>
      <vt:lpstr>Second Amendment:  Virginia Court Rulings </vt:lpstr>
      <vt:lpstr>Police Impersonation</vt:lpstr>
      <vt:lpstr>Hughes v. Commonwealth, (Pub)</vt:lpstr>
      <vt:lpstr>Court Holding</vt:lpstr>
      <vt:lpstr>Court Holding Continued</vt:lpstr>
      <vt:lpstr>Trespass- Stusalitus v. Commonwealth, (upb.)</vt:lpstr>
      <vt:lpstr>Continued</vt:lpstr>
      <vt:lpstr>Court Holding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Cases From the Courts of Appeal</dc:title>
  <dc:creator>Microsoft Office User</dc:creator>
  <cp:lastModifiedBy>Casey, Elliott</cp:lastModifiedBy>
  <cp:revision>800</cp:revision>
  <cp:lastPrinted>2026-06-01T17:46:40Z</cp:lastPrinted>
  <dcterms:created xsi:type="dcterms:W3CDTF">2017-03-04T18:48:02Z</dcterms:created>
  <dcterms:modified xsi:type="dcterms:W3CDTF">2026-06-01T17:52:55Z</dcterms:modified>
</cp:coreProperties>
</file>