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308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30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7B8D1-A4DD-49D8-B35E-6A034597FDC2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7D055-8DBD-43D8-9285-ABDFE25754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8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3E3B-AAA0-442B-B02F-E878116B2B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3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forms are editable by clicking ‘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at the top part of the section of the form.  However, multi-list sections are editable by clicking ‘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on the section.  If you are completing a multi-list section, you can create as many rows as necessary to complete the section.  If you want to delete a row, you will click on the row and click ‘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Delete.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7D055-8DBD-43D8-9285-ABDFE25754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49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information for this component will pull from the information you provided when you completed your registration.  Please verify that the information is correct. If incorrect, please ‘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Edit Profile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.’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Name: 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(The individual in your organization who will be designated as the primary    person responsible for this application from your organization)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(Primary Contact’s Job Title)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(Primary Contact’s email address)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(Primary Contact’s mailing address)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Phone: 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(Primary Contact’s phone #)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7D055-8DBD-43D8-9285-ABDFE25754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9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3E3B-AAA0-442B-B02F-E878116B2B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3E3B-AAA0-442B-B02F-E878116B2BE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56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3E3B-AAA0-442B-B02F-E878116B2B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89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7D055-8DBD-43D8-9285-ABDFE257541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4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952207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953" y="6356351"/>
            <a:ext cx="2057400" cy="365125"/>
          </a:xfrm>
        </p:spPr>
        <p:txBody>
          <a:bodyPr/>
          <a:lstStyle/>
          <a:p>
            <a:fld id="{0C2D2FCA-A509-419B-8F76-10819BEFAE6F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259" y="6356351"/>
            <a:ext cx="2057400" cy="365125"/>
          </a:xfrm>
        </p:spPr>
        <p:txBody>
          <a:bodyPr/>
          <a:lstStyle/>
          <a:p>
            <a:fld id="{602FC458-F1F2-4988-9912-50B92EDCE0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92" y="5055773"/>
            <a:ext cx="6224016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8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10424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7981"/>
            <a:ext cx="8229600" cy="457898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975" y="6356351"/>
            <a:ext cx="2057400" cy="365125"/>
          </a:xfrm>
        </p:spPr>
        <p:txBody>
          <a:bodyPr/>
          <a:lstStyle>
            <a:lvl1pPr>
              <a:defRPr sz="900"/>
            </a:lvl1pPr>
          </a:lstStyle>
          <a:p>
            <a:fld id="{0C2D2FCA-A509-419B-8F76-10819BEFAE6F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6626" y="6356351"/>
            <a:ext cx="2057400" cy="365125"/>
          </a:xfrm>
        </p:spPr>
        <p:txBody>
          <a:bodyPr/>
          <a:lstStyle>
            <a:lvl1pPr>
              <a:defRPr sz="900"/>
            </a:lvl1pPr>
          </a:lstStyle>
          <a:p>
            <a:fld id="{602FC458-F1F2-4988-9912-50B92EDCE0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6" y="6235113"/>
            <a:ext cx="3974592" cy="3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7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10424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761" y="1597981"/>
            <a:ext cx="4062089" cy="4578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597981"/>
            <a:ext cx="4070967" cy="4578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1096" y="6356351"/>
            <a:ext cx="2057400" cy="365125"/>
          </a:xfrm>
        </p:spPr>
        <p:txBody>
          <a:bodyPr/>
          <a:lstStyle/>
          <a:p>
            <a:fld id="{0C2D2FCA-A509-419B-8F76-10819BEFAE6F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3259" y="6356351"/>
            <a:ext cx="2057400" cy="365125"/>
          </a:xfrm>
        </p:spPr>
        <p:txBody>
          <a:bodyPr/>
          <a:lstStyle/>
          <a:p>
            <a:fld id="{602FC458-F1F2-4988-9912-50B92EDCE0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6" y="6235113"/>
            <a:ext cx="3974592" cy="3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9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10424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883" y="1624612"/>
            <a:ext cx="4054299" cy="79168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006" y="2468004"/>
            <a:ext cx="4063176" cy="36576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24612"/>
            <a:ext cx="4070967" cy="79168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68004"/>
            <a:ext cx="4079844" cy="36576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2FCA-A509-419B-8F76-10819BEFAE6F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C458-F1F2-4988-9912-50B92EDCE0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6" y="6235113"/>
            <a:ext cx="3974592" cy="3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2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1096" y="6356351"/>
            <a:ext cx="2057400" cy="365125"/>
          </a:xfrm>
        </p:spPr>
        <p:txBody>
          <a:bodyPr/>
          <a:lstStyle/>
          <a:p>
            <a:fld id="{0C2D2FCA-A509-419B-8F76-10819BEFAE6F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C458-F1F2-4988-9912-50B92EDCE0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6" y="6235113"/>
            <a:ext cx="3974592" cy="3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54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6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2FCA-A509-419B-8F76-10819BEFAE6F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C458-F1F2-4988-9912-50B92EDCE0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6" y="6235113"/>
            <a:ext cx="3974592" cy="3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9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39" y="381740"/>
            <a:ext cx="3117380" cy="156247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381740"/>
            <a:ext cx="4812726" cy="56195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639" y="2057400"/>
            <a:ext cx="3117380" cy="393192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D2FCA-A509-419B-8F76-10819BEFAE6F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C458-F1F2-4988-9912-50B92EDCE08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6" y="6235113"/>
            <a:ext cx="3974592" cy="35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8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7"/>
            <a:ext cx="8229600" cy="10464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7981"/>
            <a:ext cx="8229600" cy="4578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852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D2FCA-A509-419B-8F76-10819BEFAE6F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4381" y="6356351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FC458-F1F2-4988-9912-50B92EDCE0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1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</a:schemeClr>
        </a:buClr>
        <a:buFont typeface="Calibri" panose="020F05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FY 2022 Grant Application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DCJS On-line Grant Management System (OGMS)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Applying for FY 22 CASA Funding </a:t>
            </a:r>
            <a:r>
              <a:rPr lang="en-US" b="1" dirty="0" smtClean="0"/>
              <a:t>Opportunity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General Information Page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150" y="2537144"/>
            <a:ext cx="5888990" cy="2700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67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Application Components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General Information</a:t>
            </a:r>
          </a:p>
          <a:p>
            <a:r>
              <a:rPr lang="en-US" sz="2400" dirty="0" smtClean="0"/>
              <a:t>Face Sheet</a:t>
            </a:r>
          </a:p>
          <a:p>
            <a:r>
              <a:rPr lang="en-US" sz="2400" dirty="0" smtClean="0"/>
              <a:t>CASA Budget </a:t>
            </a:r>
          </a:p>
          <a:p>
            <a:r>
              <a:rPr lang="en-US" sz="2400" dirty="0" smtClean="0"/>
              <a:t>Funds from other Sources</a:t>
            </a:r>
          </a:p>
          <a:p>
            <a:r>
              <a:rPr lang="en-US" sz="2400" dirty="0" smtClean="0"/>
              <a:t>CASA Program Performance Targets</a:t>
            </a:r>
          </a:p>
          <a:p>
            <a:r>
              <a:rPr lang="en-US" sz="2400" dirty="0" smtClean="0"/>
              <a:t>CASA Statement of Assurance</a:t>
            </a:r>
          </a:p>
          <a:p>
            <a:r>
              <a:rPr lang="en-US" sz="2400" dirty="0"/>
              <a:t>CASA Program Staff to Volunteer Ratio Calculation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CASA Program Requirements Assurance Form</a:t>
            </a:r>
          </a:p>
          <a:p>
            <a:r>
              <a:rPr lang="en-US" sz="2400" dirty="0" smtClean="0"/>
              <a:t>CASA Documentation</a:t>
            </a:r>
          </a:p>
          <a:p>
            <a:r>
              <a:rPr lang="en-US" sz="2400" dirty="0" smtClean="0"/>
              <a:t>Project Costs</a:t>
            </a:r>
          </a:p>
          <a:p>
            <a:r>
              <a:rPr lang="en-US" sz="2400" dirty="0" smtClean="0"/>
              <a:t>Attachments</a:t>
            </a:r>
          </a:p>
          <a:p>
            <a:r>
              <a:rPr lang="en-US" sz="2400" dirty="0" smtClean="0"/>
              <a:t>Non-Supplantation</a:t>
            </a:r>
          </a:p>
          <a:p>
            <a:r>
              <a:rPr lang="en-US" sz="2400" dirty="0" smtClean="0"/>
              <a:t>Civil Rights Certification of Compliance </a:t>
            </a:r>
          </a:p>
          <a:p>
            <a:r>
              <a:rPr lang="en-US" sz="2400" dirty="0" smtClean="0"/>
              <a:t>Authority Certification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92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General Information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6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31412" y="2530159"/>
            <a:ext cx="5886450" cy="2714625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0603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1380168" y="1636860"/>
            <a:ext cx="5550657" cy="42760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4825398" y="3340197"/>
            <a:ext cx="2336006" cy="120729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4681583" y="4629643"/>
            <a:ext cx="2343150" cy="104298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1025" y="209549"/>
            <a:ext cx="8215358" cy="657395"/>
          </a:xfrm>
        </p:spPr>
        <p:txBody>
          <a:bodyPr/>
          <a:lstStyle/>
          <a:p>
            <a:pPr algn="ctr"/>
            <a:r>
              <a:rPr lang="en-US" dirty="0" smtClean="0"/>
              <a:t>Face Sheet Component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FB98-C85A-40BB-A3CE-F9106AD54B07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9574" y="3289421"/>
            <a:ext cx="1167179" cy="24870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4577951" y="4599200"/>
            <a:ext cx="1167179" cy="24870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564" y="4693455"/>
            <a:ext cx="1193173" cy="9431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23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670176" y="3402898"/>
            <a:ext cx="6286976" cy="1964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91594" y="1334782"/>
            <a:ext cx="6365558" cy="18145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Face Sheet Component (cont.)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FB98-C85A-40BB-A3CE-F9106AD54B0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2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l="1" t="4513" r="1386" b="1945"/>
          <a:stretch/>
        </p:blipFill>
        <p:spPr bwMode="auto">
          <a:xfrm>
            <a:off x="137962" y="1266825"/>
            <a:ext cx="5477363" cy="436838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Face Sheet Component (cont.)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4910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FB98-C85A-40BB-A3CE-F9106AD54B07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t="2157" b="1036"/>
          <a:stretch/>
        </p:blipFill>
        <p:spPr>
          <a:xfrm>
            <a:off x="1605537" y="1266825"/>
            <a:ext cx="5545525" cy="43862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/>
          <p:nvPr/>
        </p:nvPicPr>
        <p:blipFill rotWithShape="1">
          <a:blip r:embed="rId5"/>
          <a:srcRect t="2385" r="1441" b="1150"/>
          <a:stretch/>
        </p:blipFill>
        <p:spPr>
          <a:xfrm>
            <a:off x="3290991" y="1288611"/>
            <a:ext cx="5591222" cy="44087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5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CASA Budget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63997"/>
            <a:ext cx="8229600" cy="36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Funds From Other Sources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04850"/>
            <a:ext cx="8229600" cy="31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CASA Program Performance Targets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4450" y="1690917"/>
            <a:ext cx="5029200" cy="2242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5" y="4216974"/>
            <a:ext cx="574499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CASA Statement of Assurances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0462"/>
            <a:ext cx="8229600" cy="40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FY 21 Reporting</a:t>
            </a:r>
          </a:p>
          <a:p>
            <a:r>
              <a:rPr lang="en-US" dirty="0" smtClean="0"/>
              <a:t>OGMS Training</a:t>
            </a:r>
          </a:p>
          <a:p>
            <a:r>
              <a:rPr lang="en-US" dirty="0" smtClean="0"/>
              <a:t>Terminology</a:t>
            </a:r>
          </a:p>
          <a:p>
            <a:r>
              <a:rPr lang="en-US" dirty="0" smtClean="0"/>
              <a:t>Applying for CASA Funding Opportunity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File:Report-edit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9" y="4175519"/>
            <a:ext cx="1163713" cy="1645920"/>
          </a:xfrm>
          <a:prstGeom prst="rect">
            <a:avLst/>
          </a:prstGeom>
        </p:spPr>
      </p:pic>
      <p:pic>
        <p:nvPicPr>
          <p:cNvPr id="5" name="Picture 4" descr="Online Training Computer | A laptop computer as used for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10" y="4254977"/>
            <a:ext cx="1188720" cy="1188720"/>
          </a:xfrm>
          <a:prstGeom prst="rect">
            <a:avLst/>
          </a:prstGeom>
        </p:spPr>
      </p:pic>
      <p:pic>
        <p:nvPicPr>
          <p:cNvPr id="6" name="Picture 5" descr="(EN) – Glossary of Mining Terminology | Miners 073 Sit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40" y="4345133"/>
            <a:ext cx="1461673" cy="822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5523617"/>
            <a:ext cx="2560320" cy="29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CASA Statement of Assurances (cont.)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029" y="2439159"/>
            <a:ext cx="8627941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CASA Program Staff to Volunteer Ratio Calculation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0576"/>
            <a:ext cx="8229600" cy="39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CASA Program Staff to Volunteer Ratio Calculation Component (cont.)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3406"/>
            <a:ext cx="8229600" cy="39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8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CASA Program Requirements Assurance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8048"/>
            <a:ext cx="8229600" cy="407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CASA Documentation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69789"/>
            <a:ext cx="8229600" cy="30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Grantee should explain the reason for </a:t>
            </a:r>
            <a:r>
              <a:rPr lang="en-US" sz="2400" i="1" dirty="0"/>
              <a:t>each</a:t>
            </a:r>
            <a:r>
              <a:rPr lang="en-US" sz="2400" dirty="0"/>
              <a:t> requested budget item and </a:t>
            </a:r>
            <a:r>
              <a:rPr lang="en-US" sz="2400" b="1" i="1" u="sng" dirty="0"/>
              <a:t>provide the calculation basis for its cost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All </a:t>
            </a:r>
            <a:r>
              <a:rPr lang="en-US" sz="2400" dirty="0"/>
              <a:t>requested items </a:t>
            </a:r>
            <a:r>
              <a:rPr lang="en-US" sz="2400" b="1" i="1" u="sng" dirty="0"/>
              <a:t>must be justified</a:t>
            </a:r>
            <a:r>
              <a:rPr lang="en-US" sz="2400" dirty="0"/>
              <a:t> and related to the CASA program. </a:t>
            </a:r>
            <a:endParaRPr lang="en-US" sz="2400" dirty="0" smtClean="0"/>
          </a:p>
          <a:p>
            <a:r>
              <a:rPr lang="en-US" sz="2400" dirty="0" smtClean="0"/>
              <a:t>VOCA </a:t>
            </a:r>
            <a:r>
              <a:rPr lang="en-US" sz="2400" dirty="0"/>
              <a:t>funds must be allocated to direct services for child victims of crime. </a:t>
            </a:r>
            <a:endParaRPr lang="en-US" sz="2400" dirty="0" smtClean="0"/>
          </a:p>
          <a:p>
            <a:pPr lvl="1"/>
            <a:r>
              <a:rPr lang="en-US" sz="2000" dirty="0" smtClean="0"/>
              <a:t>Since </a:t>
            </a:r>
            <a:r>
              <a:rPr lang="en-US" sz="2000" dirty="0"/>
              <a:t>this grant application includes both VOCA and state general fund sources, some budget items may be allocated from state general funds but may not be allowable under VOCA guidelines.  </a:t>
            </a:r>
            <a:endParaRPr lang="en-US" sz="2000" dirty="0" smtClean="0"/>
          </a:p>
          <a:p>
            <a:pPr lvl="1"/>
            <a:r>
              <a:rPr lang="en-US" sz="2000" dirty="0" smtClean="0"/>
              <a:t>Applicants </a:t>
            </a:r>
            <a:r>
              <a:rPr lang="en-US" sz="2000" dirty="0"/>
              <a:t>should reference the VOCA Guidelines for guidance on allowable and unallowable budget expenses under VOCA. 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Costs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completing the Costs and Justification consider the following:  </a:t>
            </a:r>
          </a:p>
          <a:p>
            <a:pPr lvl="0"/>
            <a:r>
              <a:rPr lang="en-US" dirty="0"/>
              <a:t>Each line item of the budget must reflect the same totals across all components of the grant </a:t>
            </a:r>
            <a:r>
              <a:rPr lang="en-US" dirty="0" smtClean="0"/>
              <a:t>application.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the amount requested in Personnel should be the same in the Budget Component.  Applicants are encouraged to </a:t>
            </a:r>
            <a:r>
              <a:rPr lang="en-US" dirty="0" smtClean="0"/>
              <a:t>review components </a:t>
            </a:r>
            <a:r>
              <a:rPr lang="en-US" dirty="0"/>
              <a:t>prior to submission to avoid errors, reduction in awards, or special conditions. </a:t>
            </a:r>
          </a:p>
          <a:p>
            <a:pPr lvl="0"/>
            <a:r>
              <a:rPr lang="en-US" dirty="0"/>
              <a:t>All amounts must be rounded to the nearest dollar.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instead of this:  $45,456.50; round up:  $45,457.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Personnel and Employee Fringe Benefits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14753"/>
            <a:ext cx="8229600" cy="27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Personnel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28317"/>
            <a:ext cx="8229600" cy="311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Employee Fringe Benefits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" y="2458886"/>
            <a:ext cx="8778240" cy="15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Position and Justification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3247059"/>
            <a:ext cx="8595360" cy="175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41" y="71884"/>
            <a:ext cx="8229600" cy="1042416"/>
          </a:xfrm>
        </p:spPr>
        <p:txBody>
          <a:bodyPr/>
          <a:lstStyle/>
          <a:p>
            <a:pPr algn="ctr"/>
            <a:r>
              <a:rPr lang="en-US" dirty="0" smtClean="0"/>
              <a:t>Consultants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241" y="1181998"/>
            <a:ext cx="8229600" cy="1607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5" y="2597575"/>
            <a:ext cx="9077325" cy="1108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7" y="3426763"/>
            <a:ext cx="8961120" cy="1556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37" y="4834035"/>
            <a:ext cx="91059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Travel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34" y="1190890"/>
            <a:ext cx="8229600" cy="1180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2439356"/>
            <a:ext cx="9029700" cy="1125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7077"/>
            <a:ext cx="9144000" cy="995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92148"/>
            <a:ext cx="91440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Subsistence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07542"/>
            <a:ext cx="8229600" cy="1300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2932061"/>
            <a:ext cx="9153525" cy="139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6450"/>
            <a:ext cx="91059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Travel Costs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75072"/>
            <a:ext cx="8229600" cy="34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Equipment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09800"/>
            <a:ext cx="8229600" cy="1442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5087"/>
            <a:ext cx="9144000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4410171"/>
            <a:ext cx="90963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Supplies &amp; Other Expenses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03131"/>
            <a:ext cx="8229600" cy="3326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470" y="1289240"/>
            <a:ext cx="5760720" cy="12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Indirect Costs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Indirect Costs</a:t>
            </a:r>
          </a:p>
          <a:p>
            <a:pPr lvl="1"/>
            <a:r>
              <a:rPr lang="en-US" dirty="0"/>
              <a:t>Indirect costs are costs of an organization that are not readily assignable to a particular project, but are necessary to the operation of the organization and the performance of the project. </a:t>
            </a:r>
            <a:endParaRPr lang="en-US" dirty="0" smtClean="0"/>
          </a:p>
          <a:p>
            <a:pPr lvl="1"/>
            <a:r>
              <a:rPr lang="en-US" dirty="0" smtClean="0"/>
              <a:t>Indirect </a:t>
            </a:r>
            <a:r>
              <a:rPr lang="en-US" dirty="0"/>
              <a:t>costs are those that benefit from more than one activity and are common or joint purpose costs. 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/>
              <a:t>example, costs of an office manager/receptionist position that answers general phone calls, greets clients, etc. may be considered indirect costs.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7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Indirect Costs Component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salaries of administrative and clerical staff should generally be treated as indirect costs. </a:t>
            </a:r>
            <a:endParaRPr lang="en-US" dirty="0" smtClean="0"/>
          </a:p>
          <a:p>
            <a:r>
              <a:rPr lang="en-US" dirty="0" smtClean="0"/>
              <a:t>Salaries </a:t>
            </a:r>
            <a:r>
              <a:rPr lang="en-US" dirty="0"/>
              <a:t>of administrative/clerical staff may be appropriate to include as direct costs ONLY if ALL of the following conditions are met:</a:t>
            </a:r>
          </a:p>
          <a:p>
            <a:pPr lvl="1"/>
            <a:r>
              <a:rPr lang="en-US" sz="2000" dirty="0"/>
              <a:t>Administrative or clerical services are integral to a project or activity;</a:t>
            </a:r>
          </a:p>
          <a:p>
            <a:pPr lvl="1"/>
            <a:r>
              <a:rPr lang="en-US" sz="2000" dirty="0"/>
              <a:t>Individuals involved can be specifically identified with the project or activity;</a:t>
            </a:r>
          </a:p>
          <a:p>
            <a:pPr lvl="1"/>
            <a:r>
              <a:rPr lang="en-US" sz="2000" dirty="0"/>
              <a:t>Such costs are explicitly included in the budget or have the prior written approval of the awarding agency; </a:t>
            </a:r>
            <a:r>
              <a:rPr lang="en-US" sz="2000" i="1" dirty="0"/>
              <a:t>AND</a:t>
            </a:r>
            <a:endParaRPr lang="en-US" sz="2000" dirty="0"/>
          </a:p>
          <a:p>
            <a:pPr lvl="1"/>
            <a:r>
              <a:rPr lang="en-US" sz="2000" dirty="0"/>
              <a:t>The costs are not also recovered as indirect costs.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52954" y="2092569"/>
            <a:ext cx="555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051" y="2844215"/>
            <a:ext cx="5120640" cy="5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Indirect Costs Component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Requesting </a:t>
            </a:r>
            <a:r>
              <a:rPr lang="en-US" dirty="0"/>
              <a:t>indirect costs is optional. </a:t>
            </a:r>
            <a:endParaRPr lang="en-US" dirty="0" smtClean="0"/>
          </a:p>
          <a:p>
            <a:r>
              <a:rPr lang="en-US" dirty="0" smtClean="0"/>
              <a:t>Applicants </a:t>
            </a:r>
            <a:r>
              <a:rPr lang="en-US" dirty="0"/>
              <a:t>do not have to request indirect costs, but it is allowable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Two Options When Requesting Indirect Costs</a:t>
            </a:r>
          </a:p>
          <a:p>
            <a:pPr lvl="1"/>
            <a:r>
              <a:rPr lang="en-US" dirty="0" smtClean="0"/>
              <a:t>Formal Indirect Cost Rate Agreement (ICRA)</a:t>
            </a:r>
          </a:p>
          <a:p>
            <a:pPr lvl="1"/>
            <a:r>
              <a:rPr lang="en-US" dirty="0" smtClean="0"/>
              <a:t>De Minimis Rate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505241"/>
            <a:ext cx="894397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Indirect Costs Component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This can be used by organizations that have never had a federally-approved Indirect Cost Rate Agreement </a:t>
            </a:r>
          </a:p>
          <a:p>
            <a:pPr lvl="0"/>
            <a:r>
              <a:rPr lang="en-US" dirty="0"/>
              <a:t>Can use a rate of up to 10 percent of the Modified Total Direct Costs (MTDC) of their budget for indirect costs</a:t>
            </a:r>
          </a:p>
          <a:p>
            <a:r>
              <a:rPr lang="en-US" dirty="0" smtClean="0"/>
              <a:t>Requesting De Minimis Indirect Cost</a:t>
            </a:r>
          </a:p>
          <a:p>
            <a:pPr lvl="1"/>
            <a:r>
              <a:rPr lang="en-US" b="1" dirty="0"/>
              <a:t>Use the “MTDC Worksheet”</a:t>
            </a:r>
            <a:r>
              <a:rPr lang="en-US" dirty="0"/>
              <a:t> (attached to email) to calculate the MTDC amount.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Worksheet will also calculate the amount of indirect costs that can be requested. </a:t>
            </a:r>
          </a:p>
        </p:txBody>
      </p:sp>
    </p:spTree>
    <p:extLst>
      <p:ext uri="{BB962C8B-B14F-4D97-AF65-F5344CB8AC3E}">
        <p14:creationId xmlns:p14="http://schemas.microsoft.com/office/powerpoint/2010/main" val="26300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829192"/>
          </a:xfrm>
        </p:spPr>
        <p:txBody>
          <a:bodyPr/>
          <a:lstStyle/>
          <a:p>
            <a:pPr algn="ctr"/>
            <a:r>
              <a:rPr lang="en-US" dirty="0" smtClean="0"/>
              <a:t>Attachments Component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r>
              <a:rPr lang="en-US" sz="2000" i="1" dirty="0" smtClean="0"/>
              <a:t>MTDC </a:t>
            </a:r>
            <a:r>
              <a:rPr lang="en-US" sz="2000" i="1" dirty="0"/>
              <a:t>Worksheet</a:t>
            </a:r>
            <a:r>
              <a:rPr lang="en-US" sz="2000" dirty="0"/>
              <a:t> (Excel document) if applicable </a:t>
            </a:r>
          </a:p>
          <a:p>
            <a:pPr marL="457200" lvl="1" indent="0">
              <a:buNone/>
            </a:pPr>
            <a:r>
              <a:rPr lang="en-US" sz="2000" b="1" i="1" dirty="0"/>
              <a:t>AND</a:t>
            </a:r>
            <a:endParaRPr lang="en-US" sz="2000" dirty="0"/>
          </a:p>
          <a:p>
            <a:r>
              <a:rPr lang="en-US" sz="2000" i="1" dirty="0"/>
              <a:t>Certification of De Minimis Indirect Cost Rate Form </a:t>
            </a:r>
            <a:r>
              <a:rPr lang="en-US" sz="2000" dirty="0"/>
              <a:t>if applicable</a:t>
            </a:r>
            <a:r>
              <a:rPr lang="en-US" sz="2000" i="1" dirty="0"/>
              <a:t> </a:t>
            </a:r>
            <a:endParaRPr lang="en-US" sz="2000" dirty="0"/>
          </a:p>
          <a:p>
            <a:pPr marL="457200" lvl="1" indent="0">
              <a:buNone/>
            </a:pPr>
            <a:r>
              <a:rPr lang="en-US" sz="2000" b="1" i="1" dirty="0"/>
              <a:t>OR</a:t>
            </a:r>
            <a:endParaRPr lang="en-US" sz="2000" dirty="0"/>
          </a:p>
          <a:p>
            <a:r>
              <a:rPr lang="en-US" sz="2000" dirty="0"/>
              <a:t>A copy of the applicant’s </a:t>
            </a:r>
            <a:r>
              <a:rPr lang="en-US" sz="2000" i="1" dirty="0"/>
              <a:t>Indirect Cost Rate Agreement letter/documentation </a:t>
            </a:r>
            <a:r>
              <a:rPr lang="en-US" sz="2000" dirty="0"/>
              <a:t>if applicable</a:t>
            </a:r>
          </a:p>
          <a:p>
            <a:r>
              <a:rPr lang="en-US" sz="2000" i="1" dirty="0"/>
              <a:t>FY22 Projected Budget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24" y="1439361"/>
            <a:ext cx="5120640" cy="198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Non-Supplantation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506" y="1743051"/>
            <a:ext cx="8229600" cy="32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Civil Rights Certification of Compliance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07542"/>
            <a:ext cx="8229600" cy="1740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3261729"/>
            <a:ext cx="90678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Civil Rights Certification Compliance Component (cont.)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939" y="2610655"/>
            <a:ext cx="6976149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626540"/>
            <a:ext cx="88582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Authority Certification Component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29" y="1501786"/>
            <a:ext cx="8229600" cy="39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Navigating in the WebGrants System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information must be saved by clicking ‘Save’ on the forms.</a:t>
            </a:r>
          </a:p>
          <a:p>
            <a:pPr lvl="1"/>
            <a:r>
              <a:rPr lang="en-US" dirty="0" smtClean="0"/>
              <a:t>If you do not click ‘Save’ and you back out of the form or section of the form, your information will be lost.</a:t>
            </a:r>
          </a:p>
          <a:p>
            <a:r>
              <a:rPr lang="en-US" dirty="0" smtClean="0"/>
              <a:t>If you log out of the system at any point, DO NOT CLICK ON START A NEW APPLICATION to get back into your application.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Navigating in the WebGrants System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have completed the entire application and marked all forms complete, your application is ready to submit.</a:t>
            </a:r>
          </a:p>
          <a:p>
            <a:pPr lvl="1"/>
            <a:r>
              <a:rPr lang="en-US" dirty="0"/>
              <a:t>You will notice that header has turned green.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79608" y="3814800"/>
            <a:ext cx="5943600" cy="118872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193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Navigating in the WebGrants System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Submitting the Completed Application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78243" y="2274933"/>
            <a:ext cx="5843905" cy="8712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-1" y="3336592"/>
            <a:ext cx="7781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You will receive a pop-up confirmation informing you that once you click ‘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’ the system will no longer let you edit the application.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44666" t="41359" r="15500" b="26208"/>
          <a:stretch/>
        </p:blipFill>
        <p:spPr bwMode="auto">
          <a:xfrm>
            <a:off x="2544243" y="4016953"/>
            <a:ext cx="3495675" cy="1062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-205275" y="5099589"/>
            <a:ext cx="8546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If ready, click ‘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.’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 system will take you back to your Current Applications listing and will show you your submitted application.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FY 21 Reporting</a:t>
            </a:r>
            <a:endParaRPr lang="en-US" dirty="0"/>
          </a:p>
        </p:txBody>
      </p:sp>
      <p:pic>
        <p:nvPicPr>
          <p:cNvPr id="4" name="Content Placeholder 3" descr="File:Report-edit.sv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97245"/>
            <a:ext cx="2743200" cy="387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Submission Deadline</a:t>
            </a:r>
            <a:r>
              <a:rPr lang="en-US" b="1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324525"/>
          </a:xfrm>
        </p:spPr>
        <p:txBody>
          <a:bodyPr/>
          <a:lstStyle/>
          <a:p>
            <a:r>
              <a:rPr lang="en-US" dirty="0" smtClean="0"/>
              <a:t>Grant application documents must be completed and submitted online by 5:00 pm on March 26, 2021.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707080"/>
          </a:xfrm>
        </p:spPr>
        <p:txBody>
          <a:bodyPr/>
          <a:lstStyle/>
          <a:p>
            <a:r>
              <a:rPr lang="en-US" dirty="0" smtClean="0"/>
              <a:t>DCJS Staff Contact</a:t>
            </a:r>
          </a:p>
          <a:p>
            <a:r>
              <a:rPr lang="en-US" sz="2000" dirty="0" smtClean="0"/>
              <a:t>Terry Willie-Surratt, CASA Grant Monitor and Quality Assurance Coordinator</a:t>
            </a:r>
          </a:p>
          <a:p>
            <a:r>
              <a:rPr lang="en-US" sz="2000" dirty="0" smtClean="0"/>
              <a:t>804-225-4320 or terry.willie-Surratt@dcjs.Virginia.gov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7" name="Picture 6" descr="Royalty-free questions photos free download | Pxfu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07" y="993387"/>
            <a:ext cx="33337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Online Grant Management System (OGMS) Terminology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6012" y="1617337"/>
            <a:ext cx="4663440" cy="464960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FB98-C85A-40BB-A3CE-F9106AD54B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Applying for FY 22 CASA Funding Opportunity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Pointers for Navigating the WebGrants System</a:t>
            </a:r>
          </a:p>
          <a:p>
            <a:pPr lvl="1"/>
            <a:r>
              <a:rPr lang="en-US" dirty="0" smtClean="0"/>
              <a:t>Editing Forms</a:t>
            </a:r>
          </a:p>
          <a:p>
            <a:pPr lvl="1"/>
            <a:r>
              <a:rPr lang="en-US" dirty="0" smtClean="0"/>
              <a:t>Multi-list sections</a:t>
            </a:r>
          </a:p>
          <a:p>
            <a:pPr lvl="1"/>
            <a:r>
              <a:rPr lang="en-US" dirty="0" smtClean="0"/>
              <a:t>Creating Rows</a:t>
            </a:r>
          </a:p>
          <a:p>
            <a:r>
              <a:rPr lang="en-US" dirty="0" smtClean="0"/>
              <a:t>Additional Notes Before You Start Your Application</a:t>
            </a:r>
          </a:p>
          <a:p>
            <a:pPr lvl="1"/>
            <a:r>
              <a:rPr lang="en-US" dirty="0"/>
              <a:t>Use the WebGrants Menu, not the Browser Menu.</a:t>
            </a:r>
            <a:endParaRPr lang="en-US" sz="2800" b="1" dirty="0"/>
          </a:p>
          <a:p>
            <a:pPr lvl="1"/>
            <a:r>
              <a:rPr lang="en-US" dirty="0"/>
              <a:t>Read the instructions on the screen for navigating in the system.</a:t>
            </a:r>
            <a:endParaRPr lang="en-US" sz="2800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Applying for FY 22 CASA Funding </a:t>
            </a:r>
            <a:r>
              <a:rPr lang="en-US" b="1" dirty="0" smtClean="0"/>
              <a:t>Opportunity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an Application</a:t>
            </a:r>
            <a:endParaRPr lang="en-US" dirty="0"/>
          </a:p>
        </p:txBody>
      </p:sp>
      <p:pic>
        <p:nvPicPr>
          <p:cNvPr id="4" name="3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945322" y="2515235"/>
            <a:ext cx="5253355" cy="2651760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0098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Applying for FY 22 CASA Funding </a:t>
            </a:r>
            <a:r>
              <a:rPr lang="en-US" b="1" dirty="0" smtClean="0"/>
              <a:t>Opportunity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Creating an Application (cont.)</a:t>
            </a:r>
            <a:endParaRPr lang="en-US" dirty="0"/>
          </a:p>
        </p:txBody>
      </p:sp>
      <p:pic>
        <p:nvPicPr>
          <p:cNvPr id="5" name="4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628775" y="2494708"/>
            <a:ext cx="5886450" cy="2559050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36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1668</TotalTime>
  <Words>1218</Words>
  <Application>Microsoft Office PowerPoint</Application>
  <PresentationFormat>On-screen Show (4:3)</PresentationFormat>
  <Paragraphs>158</Paragraphs>
  <Slides>51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Times New Roman</vt:lpstr>
      <vt:lpstr>Wingdings</vt:lpstr>
      <vt:lpstr>Office Theme</vt:lpstr>
      <vt:lpstr>FY 2022 Grant Application Training</vt:lpstr>
      <vt:lpstr>Agenda</vt:lpstr>
      <vt:lpstr>PowerPoint Presentation</vt:lpstr>
      <vt:lpstr>Introduction</vt:lpstr>
      <vt:lpstr>FY 21 Reporting</vt:lpstr>
      <vt:lpstr>Online Grant Management System (OGMS) Terminology</vt:lpstr>
      <vt:lpstr>Applying for FY 22 CASA Funding Opportunity</vt:lpstr>
      <vt:lpstr>Applying for FY 22 CASA Funding Opportunity (cont.)</vt:lpstr>
      <vt:lpstr>Applying for FY 22 CASA Funding Opportunity (cont.)</vt:lpstr>
      <vt:lpstr>Applying for FY 22 CASA Funding Opportunity (cont.)</vt:lpstr>
      <vt:lpstr>Application Components</vt:lpstr>
      <vt:lpstr>General Information Component</vt:lpstr>
      <vt:lpstr>Face Sheet Component</vt:lpstr>
      <vt:lpstr>Face Sheet Component (cont.)</vt:lpstr>
      <vt:lpstr>Face Sheet Component (cont.)</vt:lpstr>
      <vt:lpstr>CASA Budget Component</vt:lpstr>
      <vt:lpstr>Funds From Other Sources Component</vt:lpstr>
      <vt:lpstr>CASA Program Performance Targets Component</vt:lpstr>
      <vt:lpstr>CASA Statement of Assurances</vt:lpstr>
      <vt:lpstr>CASA Statement of Assurances (cont.)</vt:lpstr>
      <vt:lpstr>CASA Program Staff to Volunteer Ratio Calculation Component</vt:lpstr>
      <vt:lpstr>CASA Program Staff to Volunteer Ratio Calculation Component (cont.)</vt:lpstr>
      <vt:lpstr>CASA Program Requirements Assurance</vt:lpstr>
      <vt:lpstr>CASA Documentation Component</vt:lpstr>
      <vt:lpstr>Project Costs</vt:lpstr>
      <vt:lpstr>Project Costs (cont.)</vt:lpstr>
      <vt:lpstr>Personnel and Employee Fringe Benefits Component</vt:lpstr>
      <vt:lpstr>Personnel Component</vt:lpstr>
      <vt:lpstr>Employee Fringe Benefits Component</vt:lpstr>
      <vt:lpstr>Position and Justification Component</vt:lpstr>
      <vt:lpstr>Consultants Component</vt:lpstr>
      <vt:lpstr>PowerPoint Presentation</vt:lpstr>
      <vt:lpstr>Travel Component</vt:lpstr>
      <vt:lpstr>Subsistence Component</vt:lpstr>
      <vt:lpstr>Other Travel Costs</vt:lpstr>
      <vt:lpstr>Equipment Component</vt:lpstr>
      <vt:lpstr>Supplies &amp; Other Expenses</vt:lpstr>
      <vt:lpstr>Indirect Costs Component</vt:lpstr>
      <vt:lpstr>Indirect Costs Component (cont.)</vt:lpstr>
      <vt:lpstr>Indirect Costs Component (cont.)</vt:lpstr>
      <vt:lpstr>Indirect Costs Component (cont.)</vt:lpstr>
      <vt:lpstr>Attachments Component</vt:lpstr>
      <vt:lpstr>Non-Supplantation Component</vt:lpstr>
      <vt:lpstr>Civil Rights Certification of Compliance Component</vt:lpstr>
      <vt:lpstr>Civil Rights Certification Compliance Component (cont.)</vt:lpstr>
      <vt:lpstr>Authority Certification Component</vt:lpstr>
      <vt:lpstr>Navigating in the WebGrants System Reminders</vt:lpstr>
      <vt:lpstr>Navigating in the WebGrants System Reminders</vt:lpstr>
      <vt:lpstr>Navigating in the WebGrants System Reminders</vt:lpstr>
      <vt:lpstr>Submission Deadline </vt:lpstr>
      <vt:lpstr> 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Dietz, Marsha (DCJS)</dc:creator>
  <cp:lastModifiedBy>Williams, DeAndrea (DCJS)</cp:lastModifiedBy>
  <cp:revision>59</cp:revision>
  <dcterms:created xsi:type="dcterms:W3CDTF">2018-12-18T15:23:02Z</dcterms:created>
  <dcterms:modified xsi:type="dcterms:W3CDTF">2021-03-02T01:03:34Z</dcterms:modified>
</cp:coreProperties>
</file>