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Lst>
  <p:notesMasterIdLst>
    <p:notesMasterId r:id="rId29"/>
  </p:notesMasterIdLst>
  <p:sldIdLst>
    <p:sldId id="284" r:id="rId5"/>
    <p:sldId id="256" r:id="rId6"/>
    <p:sldId id="290" r:id="rId7"/>
    <p:sldId id="291" r:id="rId8"/>
    <p:sldId id="292" r:id="rId9"/>
    <p:sldId id="261" r:id="rId10"/>
    <p:sldId id="262" r:id="rId11"/>
    <p:sldId id="285" r:id="rId12"/>
    <p:sldId id="263" r:id="rId13"/>
    <p:sldId id="264" r:id="rId14"/>
    <p:sldId id="282" r:id="rId15"/>
    <p:sldId id="283" r:id="rId16"/>
    <p:sldId id="269" r:id="rId17"/>
    <p:sldId id="271" r:id="rId18"/>
    <p:sldId id="287" r:id="rId19"/>
    <p:sldId id="288" r:id="rId20"/>
    <p:sldId id="289" r:id="rId21"/>
    <p:sldId id="298" r:id="rId22"/>
    <p:sldId id="293" r:id="rId23"/>
    <p:sldId id="294" r:id="rId24"/>
    <p:sldId id="297" r:id="rId25"/>
    <p:sldId id="295" r:id="rId26"/>
    <p:sldId id="296" r:id="rId27"/>
    <p:sldId id="286"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C1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107" d="100"/>
          <a:sy n="107" d="100"/>
        </p:scale>
        <p:origin x="11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S::tmason@vsdvalliance.org::d87ad11f-6f7e-4efe-a3f1-61dc59dd24a8" providerId="AD" clId="Web-{D5F1C36E-29A3-23D5-855E-26B9254376CD}"/>
    <pc:docChg chg="addSld modSld sldOrd">
      <pc:chgData name="Tamara Mason" userId="S::tmason@vsdvalliance.org::d87ad11f-6f7e-4efe-a3f1-61dc59dd24a8" providerId="AD" clId="Web-{D5F1C36E-29A3-23D5-855E-26B9254376CD}" dt="2019-04-04T16:04:18.379" v="483" actId="20577"/>
      <pc:docMkLst>
        <pc:docMk/>
      </pc:docMkLst>
      <pc:sldChg chg="modSp">
        <pc:chgData name="Tamara Mason" userId="S::tmason@vsdvalliance.org::d87ad11f-6f7e-4efe-a3f1-61dc59dd24a8" providerId="AD" clId="Web-{D5F1C36E-29A3-23D5-855E-26B9254376CD}" dt="2019-04-04T15:18:38.626" v="104" actId="20577"/>
        <pc:sldMkLst>
          <pc:docMk/>
          <pc:sldMk cId="0" sldId="261"/>
        </pc:sldMkLst>
        <pc:spChg chg="mod">
          <ac:chgData name="Tamara Mason" userId="S::tmason@vsdvalliance.org::d87ad11f-6f7e-4efe-a3f1-61dc59dd24a8" providerId="AD" clId="Web-{D5F1C36E-29A3-23D5-855E-26B9254376CD}" dt="2019-04-04T15:18:38.626" v="104" actId="20577"/>
          <ac:spMkLst>
            <pc:docMk/>
            <pc:sldMk cId="0" sldId="261"/>
            <ac:spMk id="5" creationId="{00000000-0000-0000-0000-000000000000}"/>
          </ac:spMkLst>
        </pc:spChg>
      </pc:sldChg>
      <pc:sldChg chg="modSp">
        <pc:chgData name="Tamara Mason" userId="S::tmason@vsdvalliance.org::d87ad11f-6f7e-4efe-a3f1-61dc59dd24a8" providerId="AD" clId="Web-{D5F1C36E-29A3-23D5-855E-26B9254376CD}" dt="2019-04-04T15:19:22.881" v="113" actId="20577"/>
        <pc:sldMkLst>
          <pc:docMk/>
          <pc:sldMk cId="0" sldId="262"/>
        </pc:sldMkLst>
        <pc:spChg chg="mod">
          <ac:chgData name="Tamara Mason" userId="S::tmason@vsdvalliance.org::d87ad11f-6f7e-4efe-a3f1-61dc59dd24a8" providerId="AD" clId="Web-{D5F1C36E-29A3-23D5-855E-26B9254376CD}" dt="2019-04-04T15:19:22.881" v="113" actId="20577"/>
          <ac:spMkLst>
            <pc:docMk/>
            <pc:sldMk cId="0" sldId="262"/>
            <ac:spMk id="13315" creationId="{00000000-0000-0000-0000-000000000000}"/>
          </ac:spMkLst>
        </pc:spChg>
      </pc:sldChg>
      <pc:sldChg chg="modSp">
        <pc:chgData name="Tamara Mason" userId="S::tmason@vsdvalliance.org::d87ad11f-6f7e-4efe-a3f1-61dc59dd24a8" providerId="AD" clId="Web-{D5F1C36E-29A3-23D5-855E-26B9254376CD}" dt="2019-04-04T15:47:35.141" v="212" actId="14100"/>
        <pc:sldMkLst>
          <pc:docMk/>
          <pc:sldMk cId="0" sldId="264"/>
        </pc:sldMkLst>
        <pc:spChg chg="mod">
          <ac:chgData name="Tamara Mason" userId="S::tmason@vsdvalliance.org::d87ad11f-6f7e-4efe-a3f1-61dc59dd24a8" providerId="AD" clId="Web-{D5F1C36E-29A3-23D5-855E-26B9254376CD}" dt="2019-04-04T15:47:35.141" v="212" actId="14100"/>
          <ac:spMkLst>
            <pc:docMk/>
            <pc:sldMk cId="0" sldId="264"/>
            <ac:spMk id="19459" creationId="{00000000-0000-0000-0000-000000000000}"/>
          </ac:spMkLst>
        </pc:spChg>
      </pc:sldChg>
      <pc:sldChg chg="modSp">
        <pc:chgData name="Tamara Mason" userId="S::tmason@vsdvalliance.org::d87ad11f-6f7e-4efe-a3f1-61dc59dd24a8" providerId="AD" clId="Web-{D5F1C36E-29A3-23D5-855E-26B9254376CD}" dt="2019-04-04T15:54:45.343" v="270" actId="20577"/>
        <pc:sldMkLst>
          <pc:docMk/>
          <pc:sldMk cId="0" sldId="269"/>
        </pc:sldMkLst>
        <pc:spChg chg="mod">
          <ac:chgData name="Tamara Mason" userId="S::tmason@vsdvalliance.org::d87ad11f-6f7e-4efe-a3f1-61dc59dd24a8" providerId="AD" clId="Web-{D5F1C36E-29A3-23D5-855E-26B9254376CD}" dt="2019-04-04T15:54:45.343" v="270" actId="20577"/>
          <ac:spMkLst>
            <pc:docMk/>
            <pc:sldMk cId="0" sldId="269"/>
            <ac:spMk id="23555" creationId="{00000000-0000-0000-0000-000000000000}"/>
          </ac:spMkLst>
        </pc:spChg>
      </pc:sldChg>
      <pc:sldChg chg="modSp">
        <pc:chgData name="Tamara Mason" userId="S::tmason@vsdvalliance.org::d87ad11f-6f7e-4efe-a3f1-61dc59dd24a8" providerId="AD" clId="Web-{D5F1C36E-29A3-23D5-855E-26B9254376CD}" dt="2019-04-04T15:55:21.657" v="288" actId="1076"/>
        <pc:sldMkLst>
          <pc:docMk/>
          <pc:sldMk cId="0" sldId="271"/>
        </pc:sldMkLst>
        <pc:spChg chg="mod">
          <ac:chgData name="Tamara Mason" userId="S::tmason@vsdvalliance.org::d87ad11f-6f7e-4efe-a3f1-61dc59dd24a8" providerId="AD" clId="Web-{D5F1C36E-29A3-23D5-855E-26B9254376CD}" dt="2019-04-04T15:55:21.657" v="288" actId="1076"/>
          <ac:spMkLst>
            <pc:docMk/>
            <pc:sldMk cId="0" sldId="271"/>
            <ac:spMk id="24578" creationId="{00000000-0000-0000-0000-000000000000}"/>
          </ac:spMkLst>
        </pc:spChg>
      </pc:sldChg>
      <pc:sldChg chg="modSp">
        <pc:chgData name="Tamara Mason" userId="S::tmason@vsdvalliance.org::d87ad11f-6f7e-4efe-a3f1-61dc59dd24a8" providerId="AD" clId="Web-{D5F1C36E-29A3-23D5-855E-26B9254376CD}" dt="2019-04-04T15:53:24.872" v="259" actId="20577"/>
        <pc:sldMkLst>
          <pc:docMk/>
          <pc:sldMk cId="0" sldId="282"/>
        </pc:sldMkLst>
        <pc:spChg chg="mod">
          <ac:chgData name="Tamara Mason" userId="S::tmason@vsdvalliance.org::d87ad11f-6f7e-4efe-a3f1-61dc59dd24a8" providerId="AD" clId="Web-{D5F1C36E-29A3-23D5-855E-26B9254376CD}" dt="2019-04-04T15:53:24.872" v="259" actId="20577"/>
          <ac:spMkLst>
            <pc:docMk/>
            <pc:sldMk cId="0" sldId="282"/>
            <ac:spMk id="21507" creationId="{00000000-0000-0000-0000-000000000000}"/>
          </ac:spMkLst>
        </pc:spChg>
      </pc:sldChg>
      <pc:sldChg chg="modSp">
        <pc:chgData name="Tamara Mason" userId="S::tmason@vsdvalliance.org::d87ad11f-6f7e-4efe-a3f1-61dc59dd24a8" providerId="AD" clId="Web-{D5F1C36E-29A3-23D5-855E-26B9254376CD}" dt="2019-04-04T15:54:20.249" v="265" actId="20577"/>
        <pc:sldMkLst>
          <pc:docMk/>
          <pc:sldMk cId="0" sldId="283"/>
        </pc:sldMkLst>
        <pc:spChg chg="mod">
          <ac:chgData name="Tamara Mason" userId="S::tmason@vsdvalliance.org::d87ad11f-6f7e-4efe-a3f1-61dc59dd24a8" providerId="AD" clId="Web-{D5F1C36E-29A3-23D5-855E-26B9254376CD}" dt="2019-04-04T15:54:20.249" v="265" actId="20577"/>
          <ac:spMkLst>
            <pc:docMk/>
            <pc:sldMk cId="0" sldId="283"/>
            <ac:spMk id="22531" creationId="{00000000-0000-0000-0000-000000000000}"/>
          </ac:spMkLst>
        </pc:spChg>
      </pc:sldChg>
      <pc:sldChg chg="addSp delSp modSp">
        <pc:chgData name="Tamara Mason" userId="S::tmason@vsdvalliance.org::d87ad11f-6f7e-4efe-a3f1-61dc59dd24a8" providerId="AD" clId="Web-{D5F1C36E-29A3-23D5-855E-26B9254376CD}" dt="2019-04-04T15:44:56.104" v="187" actId="20577"/>
        <pc:sldMkLst>
          <pc:docMk/>
          <pc:sldMk cId="0" sldId="285"/>
        </pc:sldMkLst>
        <pc:spChg chg="mod">
          <ac:chgData name="Tamara Mason" userId="S::tmason@vsdvalliance.org::d87ad11f-6f7e-4efe-a3f1-61dc59dd24a8" providerId="AD" clId="Web-{D5F1C36E-29A3-23D5-855E-26B9254376CD}" dt="2019-04-04T15:28:25.459" v="164" actId="1076"/>
          <ac:spMkLst>
            <pc:docMk/>
            <pc:sldMk cId="0" sldId="285"/>
            <ac:spMk id="2" creationId="{00000000-0000-0000-0000-000000000000}"/>
          </ac:spMkLst>
        </pc:spChg>
        <pc:spChg chg="mod">
          <ac:chgData name="Tamara Mason" userId="S::tmason@vsdvalliance.org::d87ad11f-6f7e-4efe-a3f1-61dc59dd24a8" providerId="AD" clId="Web-{D5F1C36E-29A3-23D5-855E-26B9254376CD}" dt="2019-04-04T15:28:29.006" v="165" actId="1076"/>
          <ac:spMkLst>
            <pc:docMk/>
            <pc:sldMk cId="0" sldId="285"/>
            <ac:spMk id="3" creationId="{00000000-0000-0000-0000-000000000000}"/>
          </ac:spMkLst>
        </pc:spChg>
        <pc:spChg chg="mod">
          <ac:chgData name="Tamara Mason" userId="S::tmason@vsdvalliance.org::d87ad11f-6f7e-4efe-a3f1-61dc59dd24a8" providerId="AD" clId="Web-{D5F1C36E-29A3-23D5-855E-26B9254376CD}" dt="2019-04-04T15:28:39.819" v="167" actId="1076"/>
          <ac:spMkLst>
            <pc:docMk/>
            <pc:sldMk cId="0" sldId="285"/>
            <ac:spMk id="5" creationId="{00000000-0000-0000-0000-000000000000}"/>
          </ac:spMkLst>
        </pc:spChg>
        <pc:spChg chg="mod">
          <ac:chgData name="Tamara Mason" userId="S::tmason@vsdvalliance.org::d87ad11f-6f7e-4efe-a3f1-61dc59dd24a8" providerId="AD" clId="Web-{D5F1C36E-29A3-23D5-855E-26B9254376CD}" dt="2019-04-04T15:44:56.104" v="187" actId="20577"/>
          <ac:spMkLst>
            <pc:docMk/>
            <pc:sldMk cId="0" sldId="285"/>
            <ac:spMk id="6" creationId="{00000000-0000-0000-0000-000000000000}"/>
          </ac:spMkLst>
        </pc:spChg>
        <pc:spChg chg="add mod">
          <ac:chgData name="Tamara Mason" userId="S::tmason@vsdvalliance.org::d87ad11f-6f7e-4efe-a3f1-61dc59dd24a8" providerId="AD" clId="Web-{D5F1C36E-29A3-23D5-855E-26B9254376CD}" dt="2019-04-04T15:29:24.915" v="182" actId="1076"/>
          <ac:spMkLst>
            <pc:docMk/>
            <pc:sldMk cId="0" sldId="285"/>
            <ac:spMk id="8" creationId="{F3D4D08D-29AF-4CEB-AFF7-3A9D45DF0037}"/>
          </ac:spMkLst>
        </pc:spChg>
        <pc:picChg chg="mod">
          <ac:chgData name="Tamara Mason" userId="S::tmason@vsdvalliance.org::d87ad11f-6f7e-4efe-a3f1-61dc59dd24a8" providerId="AD" clId="Web-{D5F1C36E-29A3-23D5-855E-26B9254376CD}" dt="2019-04-04T15:28:32.741" v="166" actId="1076"/>
          <ac:picMkLst>
            <pc:docMk/>
            <pc:sldMk cId="0" sldId="285"/>
            <ac:picMk id="4" creationId="{00000000-0000-0000-0000-000000000000}"/>
          </ac:picMkLst>
        </pc:picChg>
        <pc:picChg chg="mod">
          <ac:chgData name="Tamara Mason" userId="S::tmason@vsdvalliance.org::d87ad11f-6f7e-4efe-a3f1-61dc59dd24a8" providerId="AD" clId="Web-{D5F1C36E-29A3-23D5-855E-26B9254376CD}" dt="2019-04-04T15:28:43.976" v="168" actId="1076"/>
          <ac:picMkLst>
            <pc:docMk/>
            <pc:sldMk cId="0" sldId="285"/>
            <ac:picMk id="7" creationId="{00000000-0000-0000-0000-000000000000}"/>
          </ac:picMkLst>
        </pc:picChg>
        <pc:picChg chg="del mod">
          <ac:chgData name="Tamara Mason" userId="S::tmason@vsdvalliance.org::d87ad11f-6f7e-4efe-a3f1-61dc59dd24a8" providerId="AD" clId="Web-{D5F1C36E-29A3-23D5-855E-26B9254376CD}" dt="2019-04-04T15:44:51.775" v="186"/>
          <ac:picMkLst>
            <pc:docMk/>
            <pc:sldMk cId="0" sldId="285"/>
            <ac:picMk id="10" creationId="{00000000-0000-0000-0000-000000000000}"/>
          </ac:picMkLst>
        </pc:picChg>
      </pc:sldChg>
      <pc:sldChg chg="addSp delSp modSp">
        <pc:chgData name="Tamara Mason" userId="S::tmason@vsdvalliance.org::d87ad11f-6f7e-4efe-a3f1-61dc59dd24a8" providerId="AD" clId="Web-{D5F1C36E-29A3-23D5-855E-26B9254376CD}" dt="2019-04-04T15:02:35.217" v="2"/>
        <pc:sldMkLst>
          <pc:docMk/>
          <pc:sldMk cId="2421168301" sldId="286"/>
        </pc:sldMkLst>
        <pc:spChg chg="add del mod">
          <ac:chgData name="Tamara Mason" userId="S::tmason@vsdvalliance.org::d87ad11f-6f7e-4efe-a3f1-61dc59dd24a8" providerId="AD" clId="Web-{D5F1C36E-29A3-23D5-855E-26B9254376CD}" dt="2019-04-04T15:02:34.420" v="1"/>
          <ac:spMkLst>
            <pc:docMk/>
            <pc:sldMk cId="2421168301" sldId="286"/>
            <ac:spMk id="3" creationId="{2A26EDB9-54D8-46F5-AB08-DE1A88A04B89}"/>
          </ac:spMkLst>
        </pc:spChg>
        <pc:spChg chg="add">
          <ac:chgData name="Tamara Mason" userId="S::tmason@vsdvalliance.org::d87ad11f-6f7e-4efe-a3f1-61dc59dd24a8" providerId="AD" clId="Web-{D5F1C36E-29A3-23D5-855E-26B9254376CD}" dt="2019-04-04T15:02:35.217" v="2"/>
          <ac:spMkLst>
            <pc:docMk/>
            <pc:sldMk cId="2421168301" sldId="286"/>
            <ac:spMk id="6" creationId="{64E71E55-80EA-415B-9539-B8C6230DC3A9}"/>
          </ac:spMkLst>
        </pc:spChg>
        <pc:spChg chg="del">
          <ac:chgData name="Tamara Mason" userId="S::tmason@vsdvalliance.org::d87ad11f-6f7e-4efe-a3f1-61dc59dd24a8" providerId="AD" clId="Web-{D5F1C36E-29A3-23D5-855E-26B9254376CD}" dt="2019-04-04T15:02:31.670" v="0"/>
          <ac:spMkLst>
            <pc:docMk/>
            <pc:sldMk cId="2421168301" sldId="286"/>
            <ac:spMk id="37891" creationId="{00000000-0000-0000-0000-000000000000}"/>
          </ac:spMkLst>
        </pc:spChg>
      </pc:sldChg>
      <pc:sldChg chg="modSp">
        <pc:chgData name="Tamara Mason" userId="S::tmason@vsdvalliance.org::d87ad11f-6f7e-4efe-a3f1-61dc59dd24a8" providerId="AD" clId="Web-{D5F1C36E-29A3-23D5-855E-26B9254376CD}" dt="2019-04-04T15:57:25.536" v="290" actId="20577"/>
        <pc:sldMkLst>
          <pc:docMk/>
          <pc:sldMk cId="173584253" sldId="289"/>
        </pc:sldMkLst>
        <pc:spChg chg="mod">
          <ac:chgData name="Tamara Mason" userId="S::tmason@vsdvalliance.org::d87ad11f-6f7e-4efe-a3f1-61dc59dd24a8" providerId="AD" clId="Web-{D5F1C36E-29A3-23D5-855E-26B9254376CD}" dt="2019-04-04T15:57:25.536" v="290" actId="20577"/>
          <ac:spMkLst>
            <pc:docMk/>
            <pc:sldMk cId="173584253" sldId="289"/>
            <ac:spMk id="24579" creationId="{00000000-0000-0000-0000-000000000000}"/>
          </ac:spMkLst>
        </pc:spChg>
      </pc:sldChg>
      <pc:sldChg chg="modSp">
        <pc:chgData name="Tamara Mason" userId="S::tmason@vsdvalliance.org::d87ad11f-6f7e-4efe-a3f1-61dc59dd24a8" providerId="AD" clId="Web-{D5F1C36E-29A3-23D5-855E-26B9254376CD}" dt="2019-04-04T15:17:56.484" v="101" actId="20577"/>
        <pc:sldMkLst>
          <pc:docMk/>
          <pc:sldMk cId="3635606906" sldId="291"/>
        </pc:sldMkLst>
        <pc:spChg chg="mod">
          <ac:chgData name="Tamara Mason" userId="S::tmason@vsdvalliance.org::d87ad11f-6f7e-4efe-a3f1-61dc59dd24a8" providerId="AD" clId="Web-{D5F1C36E-29A3-23D5-855E-26B9254376CD}" dt="2019-04-04T15:17:56.484" v="101" actId="20577"/>
          <ac:spMkLst>
            <pc:docMk/>
            <pc:sldMk cId="3635606906" sldId="291"/>
            <ac:spMk id="13315" creationId="{00000000-0000-0000-0000-000000000000}"/>
          </ac:spMkLst>
        </pc:spChg>
      </pc:sldChg>
      <pc:sldChg chg="modSp">
        <pc:chgData name="Tamara Mason" userId="S::tmason@vsdvalliance.org::d87ad11f-6f7e-4efe-a3f1-61dc59dd24a8" providerId="AD" clId="Web-{D5F1C36E-29A3-23D5-855E-26B9254376CD}" dt="2019-04-04T15:57:40.865" v="293" actId="20577"/>
        <pc:sldMkLst>
          <pc:docMk/>
          <pc:sldMk cId="2110481766" sldId="293"/>
        </pc:sldMkLst>
        <pc:spChg chg="mod">
          <ac:chgData name="Tamara Mason" userId="S::tmason@vsdvalliance.org::d87ad11f-6f7e-4efe-a3f1-61dc59dd24a8" providerId="AD" clId="Web-{D5F1C36E-29A3-23D5-855E-26B9254376CD}" dt="2019-04-04T15:57:40.865" v="293" actId="20577"/>
          <ac:spMkLst>
            <pc:docMk/>
            <pc:sldMk cId="2110481766" sldId="293"/>
            <ac:spMk id="5" creationId="{00000000-0000-0000-0000-000000000000}"/>
          </ac:spMkLst>
        </pc:spChg>
      </pc:sldChg>
      <pc:sldChg chg="modSp">
        <pc:chgData name="Tamara Mason" userId="S::tmason@vsdvalliance.org::d87ad11f-6f7e-4efe-a3f1-61dc59dd24a8" providerId="AD" clId="Web-{D5F1C36E-29A3-23D5-855E-26B9254376CD}" dt="2019-04-04T15:58:25.117" v="297" actId="20577"/>
        <pc:sldMkLst>
          <pc:docMk/>
          <pc:sldMk cId="3663576789" sldId="294"/>
        </pc:sldMkLst>
        <pc:spChg chg="mod">
          <ac:chgData name="Tamara Mason" userId="S::tmason@vsdvalliance.org::d87ad11f-6f7e-4efe-a3f1-61dc59dd24a8" providerId="AD" clId="Web-{D5F1C36E-29A3-23D5-855E-26B9254376CD}" dt="2019-04-04T15:58:25.117" v="297" actId="20577"/>
          <ac:spMkLst>
            <pc:docMk/>
            <pc:sldMk cId="3663576789" sldId="294"/>
            <ac:spMk id="3" creationId="{00000000-0000-0000-0000-000000000000}"/>
          </ac:spMkLst>
        </pc:spChg>
      </pc:sldChg>
      <pc:sldChg chg="addSp delSp modSp add replId">
        <pc:chgData name="Tamara Mason" userId="S::tmason@vsdvalliance.org::d87ad11f-6f7e-4efe-a3f1-61dc59dd24a8" providerId="AD" clId="Web-{D5F1C36E-29A3-23D5-855E-26B9254376CD}" dt="2019-04-04T15:10:15.437" v="43" actId="1076"/>
        <pc:sldMkLst>
          <pc:docMk/>
          <pc:sldMk cId="154809589" sldId="295"/>
        </pc:sldMkLst>
        <pc:spChg chg="del">
          <ac:chgData name="Tamara Mason" userId="S::tmason@vsdvalliance.org::d87ad11f-6f7e-4efe-a3f1-61dc59dd24a8" providerId="AD" clId="Web-{D5F1C36E-29A3-23D5-855E-26B9254376CD}" dt="2019-04-04T15:09:49.123" v="36"/>
          <ac:spMkLst>
            <pc:docMk/>
            <pc:sldMk cId="154809589" sldId="295"/>
            <ac:spMk id="3" creationId="{00000000-0000-0000-0000-000000000000}"/>
          </ac:spMkLst>
        </pc:spChg>
        <pc:spChg chg="add del mod">
          <ac:chgData name="Tamara Mason" userId="S::tmason@vsdvalliance.org::d87ad11f-6f7e-4efe-a3f1-61dc59dd24a8" providerId="AD" clId="Web-{D5F1C36E-29A3-23D5-855E-26B9254376CD}" dt="2019-04-04T15:09:36.763" v="34"/>
          <ac:spMkLst>
            <pc:docMk/>
            <pc:sldMk cId="154809589" sldId="295"/>
            <ac:spMk id="4" creationId="{34F914C7-46B6-4ECB-8AA2-D762F71A6FBD}"/>
          </ac:spMkLst>
        </pc:spChg>
        <pc:spChg chg="add del mod">
          <ac:chgData name="Tamara Mason" userId="S::tmason@vsdvalliance.org::d87ad11f-6f7e-4efe-a3f1-61dc59dd24a8" providerId="AD" clId="Web-{D5F1C36E-29A3-23D5-855E-26B9254376CD}" dt="2019-04-04T15:09:54.514" v="37"/>
          <ac:spMkLst>
            <pc:docMk/>
            <pc:sldMk cId="154809589" sldId="295"/>
            <ac:spMk id="6" creationId="{BC58682D-ED23-4E86-8021-6F0ADBA9742E}"/>
          </ac:spMkLst>
        </pc:spChg>
        <pc:spChg chg="add mod">
          <ac:chgData name="Tamara Mason" userId="S::tmason@vsdvalliance.org::d87ad11f-6f7e-4efe-a3f1-61dc59dd24a8" providerId="AD" clId="Web-{D5F1C36E-29A3-23D5-855E-26B9254376CD}" dt="2019-04-04T15:09:42.107" v="35" actId="1076"/>
          <ac:spMkLst>
            <pc:docMk/>
            <pc:sldMk cId="154809589" sldId="295"/>
            <ac:spMk id="7" creationId="{8B37E87D-3A45-4465-9933-71DB021D6330}"/>
          </ac:spMkLst>
        </pc:spChg>
        <pc:spChg chg="add mod">
          <ac:chgData name="Tamara Mason" userId="S::tmason@vsdvalliance.org::d87ad11f-6f7e-4efe-a3f1-61dc59dd24a8" providerId="AD" clId="Web-{D5F1C36E-29A3-23D5-855E-26B9254376CD}" dt="2019-04-04T15:10:12.142" v="42" actId="1076"/>
          <ac:spMkLst>
            <pc:docMk/>
            <pc:sldMk cId="154809589" sldId="295"/>
            <ac:spMk id="10" creationId="{7BE994AC-2226-4695-A829-771E89FBEDB9}"/>
          </ac:spMkLst>
        </pc:spChg>
        <pc:spChg chg="del">
          <ac:chgData name="Tamara Mason" userId="S::tmason@vsdvalliance.org::d87ad11f-6f7e-4efe-a3f1-61dc59dd24a8" providerId="AD" clId="Web-{D5F1C36E-29A3-23D5-855E-26B9254376CD}" dt="2019-04-04T15:09:32.216" v="31"/>
          <ac:spMkLst>
            <pc:docMk/>
            <pc:sldMk cId="154809589" sldId="295"/>
            <ac:spMk id="10242" creationId="{00000000-0000-0000-0000-000000000000}"/>
          </ac:spMkLst>
        </pc:spChg>
        <pc:picChg chg="add mod">
          <ac:chgData name="Tamara Mason" userId="S::tmason@vsdvalliance.org::d87ad11f-6f7e-4efe-a3f1-61dc59dd24a8" providerId="AD" clId="Web-{D5F1C36E-29A3-23D5-855E-26B9254376CD}" dt="2019-04-04T15:10:15.437" v="43" actId="1076"/>
          <ac:picMkLst>
            <pc:docMk/>
            <pc:sldMk cId="154809589" sldId="295"/>
            <ac:picMk id="8" creationId="{B13997DB-7EDE-4CAB-A6E5-C5CE705062AC}"/>
          </ac:picMkLst>
        </pc:picChg>
        <pc:picChg chg="del">
          <ac:chgData name="Tamara Mason" userId="S::tmason@vsdvalliance.org::d87ad11f-6f7e-4efe-a3f1-61dc59dd24a8" providerId="AD" clId="Web-{D5F1C36E-29A3-23D5-855E-26B9254376CD}" dt="2019-04-04T15:09:55.405" v="38"/>
          <ac:picMkLst>
            <pc:docMk/>
            <pc:sldMk cId="154809589" sldId="295"/>
            <ac:picMk id="24580" creationId="{00000000-0000-0000-0000-000000000000}"/>
          </ac:picMkLst>
        </pc:picChg>
      </pc:sldChg>
      <pc:sldChg chg="addSp delSp modSp add replId">
        <pc:chgData name="Tamara Mason" userId="S::tmason@vsdvalliance.org::d87ad11f-6f7e-4efe-a3f1-61dc59dd24a8" providerId="AD" clId="Web-{D5F1C36E-29A3-23D5-855E-26B9254376CD}" dt="2019-04-04T15:11:36.581" v="51" actId="1076"/>
        <pc:sldMkLst>
          <pc:docMk/>
          <pc:sldMk cId="2298773518" sldId="296"/>
        </pc:sldMkLst>
        <pc:spChg chg="del">
          <ac:chgData name="Tamara Mason" userId="S::tmason@vsdvalliance.org::d87ad11f-6f7e-4efe-a3f1-61dc59dd24a8" providerId="AD" clId="Web-{D5F1C36E-29A3-23D5-855E-26B9254376CD}" dt="2019-04-04T15:11:24.970" v="48"/>
          <ac:spMkLst>
            <pc:docMk/>
            <pc:sldMk cId="2298773518" sldId="296"/>
            <ac:spMk id="3" creationId="{00000000-0000-0000-0000-000000000000}"/>
          </ac:spMkLst>
        </pc:spChg>
        <pc:spChg chg="add del mod">
          <ac:chgData name="Tamara Mason" userId="S::tmason@vsdvalliance.org::d87ad11f-6f7e-4efe-a3f1-61dc59dd24a8" providerId="AD" clId="Web-{D5F1C36E-29A3-23D5-855E-26B9254376CD}" dt="2019-04-04T15:10:35.203" v="45"/>
          <ac:spMkLst>
            <pc:docMk/>
            <pc:sldMk cId="2298773518" sldId="296"/>
            <ac:spMk id="4" creationId="{E511FB00-2244-452C-8771-96A06FE73BA6}"/>
          </ac:spMkLst>
        </pc:spChg>
        <pc:spChg chg="add del mod">
          <ac:chgData name="Tamara Mason" userId="S::tmason@vsdvalliance.org::d87ad11f-6f7e-4efe-a3f1-61dc59dd24a8" providerId="AD" clId="Web-{D5F1C36E-29A3-23D5-855E-26B9254376CD}" dt="2019-04-04T15:11:27.627" v="49"/>
          <ac:spMkLst>
            <pc:docMk/>
            <pc:sldMk cId="2298773518" sldId="296"/>
            <ac:spMk id="6" creationId="{256C6D61-1053-4F57-A3F4-0458E3E620DD}"/>
          </ac:spMkLst>
        </pc:spChg>
        <pc:spChg chg="add">
          <ac:chgData name="Tamara Mason" userId="S::tmason@vsdvalliance.org::d87ad11f-6f7e-4efe-a3f1-61dc59dd24a8" providerId="AD" clId="Web-{D5F1C36E-29A3-23D5-855E-26B9254376CD}" dt="2019-04-04T15:11:14.829" v="46"/>
          <ac:spMkLst>
            <pc:docMk/>
            <pc:sldMk cId="2298773518" sldId="296"/>
            <ac:spMk id="7" creationId="{853F5F73-B813-4F66-A1E2-85192606ECA9}"/>
          </ac:spMkLst>
        </pc:spChg>
        <pc:spChg chg="add mod">
          <ac:chgData name="Tamara Mason" userId="S::tmason@vsdvalliance.org::d87ad11f-6f7e-4efe-a3f1-61dc59dd24a8" providerId="AD" clId="Web-{D5F1C36E-29A3-23D5-855E-26B9254376CD}" dt="2019-04-04T15:11:36.581" v="51" actId="1076"/>
          <ac:spMkLst>
            <pc:docMk/>
            <pc:sldMk cId="2298773518" sldId="296"/>
            <ac:spMk id="10" creationId="{B5D7D471-C6F6-4597-B71F-933F0F678354}"/>
          </ac:spMkLst>
        </pc:spChg>
        <pc:spChg chg="del">
          <ac:chgData name="Tamara Mason" userId="S::tmason@vsdvalliance.org::d87ad11f-6f7e-4efe-a3f1-61dc59dd24a8" providerId="AD" clId="Web-{D5F1C36E-29A3-23D5-855E-26B9254376CD}" dt="2019-04-04T15:10:32.687" v="44"/>
          <ac:spMkLst>
            <pc:docMk/>
            <pc:sldMk cId="2298773518" sldId="296"/>
            <ac:spMk id="10242" creationId="{00000000-0000-0000-0000-000000000000}"/>
          </ac:spMkLst>
        </pc:spChg>
        <pc:picChg chg="del">
          <ac:chgData name="Tamara Mason" userId="S::tmason@vsdvalliance.org::d87ad11f-6f7e-4efe-a3f1-61dc59dd24a8" providerId="AD" clId="Web-{D5F1C36E-29A3-23D5-855E-26B9254376CD}" dt="2019-04-04T15:11:22.814" v="47"/>
          <ac:picMkLst>
            <pc:docMk/>
            <pc:sldMk cId="2298773518" sldId="296"/>
            <ac:picMk id="24580" creationId="{00000000-0000-0000-0000-000000000000}"/>
          </ac:picMkLst>
        </pc:picChg>
      </pc:sldChg>
      <pc:sldChg chg="addSp delSp modSp add mod ord replId chgLayout">
        <pc:chgData name="Tamara Mason" userId="S::tmason@vsdvalliance.org::d87ad11f-6f7e-4efe-a3f1-61dc59dd24a8" providerId="AD" clId="Web-{D5F1C36E-29A3-23D5-855E-26B9254376CD}" dt="2019-04-04T15:09:03.325" v="30"/>
        <pc:sldMkLst>
          <pc:docMk/>
          <pc:sldMk cId="1563128402" sldId="297"/>
        </pc:sldMkLst>
        <pc:spChg chg="del">
          <ac:chgData name="Tamara Mason" userId="S::tmason@vsdvalliance.org::d87ad11f-6f7e-4efe-a3f1-61dc59dd24a8" providerId="AD" clId="Web-{D5F1C36E-29A3-23D5-855E-26B9254376CD}" dt="2019-04-04T15:04:23.643" v="15"/>
          <ac:spMkLst>
            <pc:docMk/>
            <pc:sldMk cId="1563128402" sldId="297"/>
            <ac:spMk id="3" creationId="{00000000-0000-0000-0000-000000000000}"/>
          </ac:spMkLst>
        </pc:spChg>
        <pc:spChg chg="add mod ord">
          <ac:chgData name="Tamara Mason" userId="S::tmason@vsdvalliance.org::d87ad11f-6f7e-4efe-a3f1-61dc59dd24a8" providerId="AD" clId="Web-{D5F1C36E-29A3-23D5-855E-26B9254376CD}" dt="2019-04-04T15:08:25.870" v="24" actId="1076"/>
          <ac:spMkLst>
            <pc:docMk/>
            <pc:sldMk cId="1563128402" sldId="297"/>
            <ac:spMk id="4" creationId="{065E60B1-BC05-4544-96BA-FEC18C69E0FF}"/>
          </ac:spMkLst>
        </pc:spChg>
        <pc:spChg chg="add del mod">
          <ac:chgData name="Tamara Mason" userId="S::tmason@vsdvalliance.org::d87ad11f-6f7e-4efe-a3f1-61dc59dd24a8" providerId="AD" clId="Web-{D5F1C36E-29A3-23D5-855E-26B9254376CD}" dt="2019-04-04T15:04:26.503" v="16"/>
          <ac:spMkLst>
            <pc:docMk/>
            <pc:sldMk cId="1563128402" sldId="297"/>
            <ac:spMk id="6" creationId="{A84AEBB7-CE9F-4EB7-B8B2-F29A92927128}"/>
          </ac:spMkLst>
        </pc:spChg>
        <pc:spChg chg="add del mod">
          <ac:chgData name="Tamara Mason" userId="S::tmason@vsdvalliance.org::d87ad11f-6f7e-4efe-a3f1-61dc59dd24a8" providerId="AD" clId="Web-{D5F1C36E-29A3-23D5-855E-26B9254376CD}" dt="2019-04-04T15:04:17.799" v="11"/>
          <ac:spMkLst>
            <pc:docMk/>
            <pc:sldMk cId="1563128402" sldId="297"/>
            <ac:spMk id="7" creationId="{AECE490B-E579-4FB4-A7EE-19FC0B7A83D4}"/>
          </ac:spMkLst>
        </pc:spChg>
        <pc:spChg chg="add del mod ord">
          <ac:chgData name="Tamara Mason" userId="S::tmason@vsdvalliance.org::d87ad11f-6f7e-4efe-a3f1-61dc59dd24a8" providerId="AD" clId="Web-{D5F1C36E-29A3-23D5-855E-26B9254376CD}" dt="2019-04-04T15:08:32.277" v="25"/>
          <ac:spMkLst>
            <pc:docMk/>
            <pc:sldMk cId="1563128402" sldId="297"/>
            <ac:spMk id="8" creationId="{309126A0-5494-4777-A06D-F32B2364A74F}"/>
          </ac:spMkLst>
        </pc:spChg>
        <pc:spChg chg="add">
          <ac:chgData name="Tamara Mason" userId="S::tmason@vsdvalliance.org::d87ad11f-6f7e-4efe-a3f1-61dc59dd24a8" providerId="AD" clId="Web-{D5F1C36E-29A3-23D5-855E-26B9254376CD}" dt="2019-04-04T15:08:33.605" v="26"/>
          <ac:spMkLst>
            <pc:docMk/>
            <pc:sldMk cId="1563128402" sldId="297"/>
            <ac:spMk id="11" creationId="{1B83D391-43C3-4963-9BB1-109C07FE51E0}"/>
          </ac:spMkLst>
        </pc:spChg>
        <pc:spChg chg="del">
          <ac:chgData name="Tamara Mason" userId="S::tmason@vsdvalliance.org::d87ad11f-6f7e-4efe-a3f1-61dc59dd24a8" providerId="AD" clId="Web-{D5F1C36E-29A3-23D5-855E-26B9254376CD}" dt="2019-04-04T15:04:10.596" v="6"/>
          <ac:spMkLst>
            <pc:docMk/>
            <pc:sldMk cId="1563128402" sldId="297"/>
            <ac:spMk id="10242" creationId="{00000000-0000-0000-0000-000000000000}"/>
          </ac:spMkLst>
        </pc:spChg>
        <pc:picChg chg="add mod">
          <ac:chgData name="Tamara Mason" userId="S::tmason@vsdvalliance.org::d87ad11f-6f7e-4efe-a3f1-61dc59dd24a8" providerId="AD" clId="Web-{D5F1C36E-29A3-23D5-855E-26B9254376CD}" dt="2019-04-04T15:08:45.247" v="28" actId="1076"/>
          <ac:picMkLst>
            <pc:docMk/>
            <pc:sldMk cId="1563128402" sldId="297"/>
            <ac:picMk id="9" creationId="{E5597089-0C2E-477A-AED1-FF936BDE6C59}"/>
          </ac:picMkLst>
        </pc:picChg>
        <pc:picChg chg="del">
          <ac:chgData name="Tamara Mason" userId="S::tmason@vsdvalliance.org::d87ad11f-6f7e-4efe-a3f1-61dc59dd24a8" providerId="AD" clId="Web-{D5F1C36E-29A3-23D5-855E-26B9254376CD}" dt="2019-04-04T15:04:27.799" v="17"/>
          <ac:picMkLst>
            <pc:docMk/>
            <pc:sldMk cId="1563128402" sldId="297"/>
            <ac:picMk id="24580" creationId="{00000000-0000-0000-0000-000000000000}"/>
          </ac:picMkLst>
        </pc:picChg>
      </pc:sldChg>
      <pc:sldChg chg="modSp add replId">
        <pc:chgData name="Tamara Mason" userId="S::tmason@vsdvalliance.org::d87ad11f-6f7e-4efe-a3f1-61dc59dd24a8" providerId="AD" clId="Web-{D5F1C36E-29A3-23D5-855E-26B9254376CD}" dt="2019-04-04T16:04:18.379" v="483" actId="20577"/>
        <pc:sldMkLst>
          <pc:docMk/>
          <pc:sldMk cId="1050796196" sldId="298"/>
        </pc:sldMkLst>
        <pc:spChg chg="mod">
          <ac:chgData name="Tamara Mason" userId="S::tmason@vsdvalliance.org::d87ad11f-6f7e-4efe-a3f1-61dc59dd24a8" providerId="AD" clId="Web-{D5F1C36E-29A3-23D5-855E-26B9254376CD}" dt="2019-04-04T16:02:56.595" v="472" actId="1076"/>
          <ac:spMkLst>
            <pc:docMk/>
            <pc:sldMk cId="1050796196" sldId="298"/>
            <ac:spMk id="10242" creationId="{00000000-0000-0000-0000-000000000000}"/>
          </ac:spMkLst>
        </pc:spChg>
        <pc:spChg chg="mod">
          <ac:chgData name="Tamara Mason" userId="S::tmason@vsdvalliance.org::d87ad11f-6f7e-4efe-a3f1-61dc59dd24a8" providerId="AD" clId="Web-{D5F1C36E-29A3-23D5-855E-26B9254376CD}" dt="2019-04-04T16:04:18.379" v="483" actId="20577"/>
          <ac:spMkLst>
            <pc:docMk/>
            <pc:sldMk cId="1050796196" sldId="298"/>
            <ac:spMk id="24579" creationId="{00000000-0000-0000-0000-000000000000}"/>
          </ac:spMkLst>
        </pc:spChg>
        <pc:picChg chg="mod">
          <ac:chgData name="Tamara Mason" userId="S::tmason@vsdvalliance.org::d87ad11f-6f7e-4efe-a3f1-61dc59dd24a8" providerId="AD" clId="Web-{D5F1C36E-29A3-23D5-855E-26B9254376CD}" dt="2019-04-04T16:03:09.314" v="475" actId="1076"/>
          <ac:picMkLst>
            <pc:docMk/>
            <pc:sldMk cId="1050796196" sldId="298"/>
            <ac:picMk id="24580" creationId="{00000000-0000-0000-0000-000000000000}"/>
          </ac:picMkLst>
        </pc:picChg>
      </pc:sldChg>
    </pc:docChg>
  </pc:docChgLst>
  <pc:docChgLst>
    <pc:chgData name="Tamara Mason" userId="S::tmason@vsdvalliance.org::d87ad11f-6f7e-4efe-a3f1-61dc59dd24a8" providerId="AD" clId="Web-{3BAFFE89-F52B-69DE-08CE-EDB18CF98BCA}"/>
    <pc:docChg chg="modSld">
      <pc:chgData name="Tamara Mason" userId="S::tmason@vsdvalliance.org::d87ad11f-6f7e-4efe-a3f1-61dc59dd24a8" providerId="AD" clId="Web-{3BAFFE89-F52B-69DE-08CE-EDB18CF98BCA}" dt="2018-10-01T19:08:31.102" v="1" actId="14100"/>
      <pc:docMkLst>
        <pc:docMk/>
      </pc:docMkLst>
      <pc:sldChg chg="modSp">
        <pc:chgData name="Tamara Mason" userId="S::tmason@vsdvalliance.org::d87ad11f-6f7e-4efe-a3f1-61dc59dd24a8" providerId="AD" clId="Web-{3BAFFE89-F52B-69DE-08CE-EDB18CF98BCA}" dt="2018-10-01T19:08:31.102" v="1" actId="14100"/>
        <pc:sldMkLst>
          <pc:docMk/>
          <pc:sldMk cId="0" sldId="261"/>
        </pc:sldMkLst>
        <pc:picChg chg="mod">
          <ac:chgData name="Tamara Mason" userId="S::tmason@vsdvalliance.org::d87ad11f-6f7e-4efe-a3f1-61dc59dd24a8" providerId="AD" clId="Web-{3BAFFE89-F52B-69DE-08CE-EDB18CF98BCA}" dt="2018-10-01T19:08:31.102" v="1" actId="14100"/>
          <ac:picMkLst>
            <pc:docMk/>
            <pc:sldMk cId="0" sldId="261"/>
            <ac:picMk id="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A7C59-FB08-46B2-89AB-60546FB7A41E}" type="datetimeFigureOut">
              <a:rPr lang="en-US" smtClean="0"/>
              <a:t>6/5/2019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E039F-3753-4D26-80E9-A1C762555E1D}" type="slidenum">
              <a:rPr lang="en-US" smtClean="0"/>
              <a:t>‹#›</a:t>
            </a:fld>
            <a:endParaRPr lang="en-US"/>
          </a:p>
        </p:txBody>
      </p:sp>
    </p:spTree>
    <p:extLst>
      <p:ext uri="{BB962C8B-B14F-4D97-AF65-F5344CB8AC3E}">
        <p14:creationId xmlns:p14="http://schemas.microsoft.com/office/powerpoint/2010/main" val="2387824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15</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94189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24</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184792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16</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6875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17</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37395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18</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19145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19</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76688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20</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42900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21</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302915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22</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196943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23</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247645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63389945-016E-4B34-A9CF-224C82CBEDDF}" type="slidenum">
              <a:rPr lang="en-US" altLang="en-US" smtClean="0"/>
              <a:pPr>
                <a:defRPr/>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7CE21D25-EBFE-4622-AFC4-B34C08C3C08B}"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9CCE8A52-B98E-4927-8CAB-3719622D46B4}" type="slidenum">
              <a:rPr lang="en-US" altLang="en-US" smtClean="0"/>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ltLang="en-US"/>
          </a:p>
        </p:txBody>
      </p:sp>
      <p:sp>
        <p:nvSpPr>
          <p:cNvPr id="5" name="Slide Number Placeholder 8"/>
          <p:cNvSpPr>
            <a:spLocks noGrp="1"/>
          </p:cNvSpPr>
          <p:nvPr>
            <p:ph type="sldNum" sz="quarter" idx="11"/>
          </p:nvPr>
        </p:nvSpPr>
        <p:spPr/>
        <p:txBody>
          <a:bodyPr rtlCol="0"/>
          <a:lstStyle>
            <a:lvl1pPr>
              <a:defRPr/>
            </a:lvl1pPr>
          </a:lstStyle>
          <a:p>
            <a:pPr>
              <a:defRPr/>
            </a:pPr>
            <a:fld id="{E00F7DFF-0ED6-4525-8374-AF34C8008B86}" type="slidenum">
              <a:rPr lang="en-US" altLang="en-US" smtClean="0"/>
              <a:pPr>
                <a:defRPr/>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CC53B545-E9FC-4A98-82DB-CB27320D9AEE}" type="slidenum">
              <a:rPr lang="en-US" altLang="en-US" smtClean="0"/>
              <a:pPr>
                <a:defRPr/>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ltLang="en-US"/>
          </a:p>
        </p:txBody>
      </p:sp>
      <p:sp>
        <p:nvSpPr>
          <p:cNvPr id="6" name="Footer Placeholder 2"/>
          <p:cNvSpPr>
            <a:spLocks noGrp="1"/>
          </p:cNvSpPr>
          <p:nvPr>
            <p:ph type="ftr" sz="quarter" idx="11"/>
          </p:nvPr>
        </p:nvSpPr>
        <p:spPr/>
        <p:txBody>
          <a:bodyPr/>
          <a:lstStyle>
            <a:lvl1pPr>
              <a:defRPr/>
            </a:lvl1pPr>
          </a:lstStyle>
          <a:p>
            <a:pPr>
              <a:defRPr/>
            </a:pPr>
            <a:endParaRPr lang="en-US" altLang="en-US"/>
          </a:p>
        </p:txBody>
      </p:sp>
      <p:sp>
        <p:nvSpPr>
          <p:cNvPr id="7" name="Slide Number Placeholder 22"/>
          <p:cNvSpPr>
            <a:spLocks noGrp="1"/>
          </p:cNvSpPr>
          <p:nvPr>
            <p:ph type="sldNum" sz="quarter" idx="12"/>
          </p:nvPr>
        </p:nvSpPr>
        <p:spPr/>
        <p:txBody>
          <a:bodyPr/>
          <a:lstStyle>
            <a:lvl1pPr>
              <a:defRPr/>
            </a:lvl1pPr>
          </a:lstStyle>
          <a:p>
            <a:pPr>
              <a:defRPr/>
            </a:pPr>
            <a:fld id="{233607EE-93E7-49CF-BB08-1BD129A3BD2D}" type="slidenum">
              <a:rPr lang="en-US" altLang="en-US" smtClean="0"/>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ltLang="en-US"/>
          </a:p>
        </p:txBody>
      </p:sp>
      <p:sp>
        <p:nvSpPr>
          <p:cNvPr id="8" name="Footer Placeholder 2"/>
          <p:cNvSpPr>
            <a:spLocks noGrp="1"/>
          </p:cNvSpPr>
          <p:nvPr>
            <p:ph type="ftr" sz="quarter" idx="11"/>
          </p:nvPr>
        </p:nvSpPr>
        <p:spPr/>
        <p:txBody>
          <a:bodyPr/>
          <a:lstStyle>
            <a:lvl1pPr>
              <a:defRPr/>
            </a:lvl1pPr>
          </a:lstStyle>
          <a:p>
            <a:pPr>
              <a:defRPr/>
            </a:pPr>
            <a:endParaRPr lang="en-US" altLang="en-US"/>
          </a:p>
        </p:txBody>
      </p:sp>
      <p:sp>
        <p:nvSpPr>
          <p:cNvPr id="9" name="Slide Number Placeholder 22"/>
          <p:cNvSpPr>
            <a:spLocks noGrp="1"/>
          </p:cNvSpPr>
          <p:nvPr>
            <p:ph type="sldNum" sz="quarter" idx="12"/>
          </p:nvPr>
        </p:nvSpPr>
        <p:spPr/>
        <p:txBody>
          <a:bodyPr/>
          <a:lstStyle>
            <a:lvl1pPr>
              <a:defRPr/>
            </a:lvl1pPr>
          </a:lstStyle>
          <a:p>
            <a:pPr>
              <a:defRPr/>
            </a:pPr>
            <a:fld id="{6E958F3A-4101-46E1-8832-B2A54958AD90}" type="slidenum">
              <a:rPr lang="en-US" altLang="en-US" smtClean="0"/>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ltLang="en-US"/>
          </a:p>
        </p:txBody>
      </p:sp>
      <p:sp>
        <p:nvSpPr>
          <p:cNvPr id="4" name="Slide Number Placeholder 6"/>
          <p:cNvSpPr>
            <a:spLocks noGrp="1"/>
          </p:cNvSpPr>
          <p:nvPr>
            <p:ph type="sldNum" sz="quarter" idx="11"/>
          </p:nvPr>
        </p:nvSpPr>
        <p:spPr/>
        <p:txBody>
          <a:bodyPr rtlCol="0"/>
          <a:lstStyle>
            <a:lvl1pPr>
              <a:defRPr/>
            </a:lvl1pPr>
          </a:lstStyle>
          <a:p>
            <a:pPr>
              <a:defRPr/>
            </a:pPr>
            <a:fld id="{E61CAB5D-DF94-46E6-9CDA-27449F1DB86D}" type="slidenum">
              <a:rPr lang="en-US" altLang="en-US" smtClean="0"/>
              <a:pPr>
                <a:defRPr/>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22"/>
          <p:cNvSpPr>
            <a:spLocks noGrp="1"/>
          </p:cNvSpPr>
          <p:nvPr>
            <p:ph type="sldNum" sz="quarter" idx="12"/>
          </p:nvPr>
        </p:nvSpPr>
        <p:spPr/>
        <p:txBody>
          <a:bodyPr/>
          <a:lstStyle>
            <a:lvl1pPr>
              <a:defRPr/>
            </a:lvl1pPr>
          </a:lstStyle>
          <a:p>
            <a:pPr>
              <a:defRPr/>
            </a:pPr>
            <a:fld id="{9A7D0FEF-874A-4AF4-8430-C4A2379AEC79}" type="slidenum">
              <a:rPr lang="en-US" altLang="en-US" smtClean="0"/>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ltLang="en-US"/>
          </a:p>
        </p:txBody>
      </p:sp>
      <p:sp>
        <p:nvSpPr>
          <p:cNvPr id="13" name="Slide Number Placeholder 21"/>
          <p:cNvSpPr>
            <a:spLocks noGrp="1"/>
          </p:cNvSpPr>
          <p:nvPr>
            <p:ph type="sldNum" sz="quarter" idx="11"/>
          </p:nvPr>
        </p:nvSpPr>
        <p:spPr/>
        <p:txBody>
          <a:bodyPr rtlCol="0"/>
          <a:lstStyle>
            <a:lvl1pPr>
              <a:defRPr/>
            </a:lvl1pPr>
          </a:lstStyle>
          <a:p>
            <a:pPr>
              <a:defRPr/>
            </a:pPr>
            <a:fld id="{239F3E57-9F52-4BAF-9EBA-1A1B2ADB55AC}" type="slidenum">
              <a:rPr lang="en-US" altLang="en-US" smtClean="0"/>
              <a:pPr>
                <a:defRPr/>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ltLang="en-US"/>
          </a:p>
        </p:txBody>
      </p:sp>
      <p:sp>
        <p:nvSpPr>
          <p:cNvPr id="13" name="Slide Number Placeholder 17"/>
          <p:cNvSpPr>
            <a:spLocks noGrp="1"/>
          </p:cNvSpPr>
          <p:nvPr>
            <p:ph type="sldNum" sz="quarter" idx="11"/>
          </p:nvPr>
        </p:nvSpPr>
        <p:spPr/>
        <p:txBody>
          <a:bodyPr rtlCol="0"/>
          <a:lstStyle>
            <a:lvl1pPr>
              <a:defRPr/>
            </a:lvl1pPr>
          </a:lstStyle>
          <a:p>
            <a:pPr>
              <a:defRPr/>
            </a:pPr>
            <a:fld id="{44444FAF-81C2-4C1C-8106-15C57D962DEC}" type="slidenum">
              <a:rPr lang="en-US" altLang="en-US" smtClean="0"/>
              <a:pPr>
                <a:defRPr/>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79E790EA-0902-468D-AC7B-4A7667C75221}" type="slidenum">
              <a:rPr lang="en-US" altLang="en-US" smtClean="0"/>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tmason@vsdvalliance.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 Id="rId4" Type="http://schemas.openxmlformats.org/officeDocument/2006/relationships/hyperlink" Target="https://www.youtube.com/watch?v=V9PFB4mzwn8&amp;feature=youtu.b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00785" y="3352800"/>
            <a:ext cx="6172200" cy="914400"/>
          </a:xfrm>
        </p:spPr>
        <p:txBody>
          <a:bodyPr>
            <a:noAutofit/>
          </a:bodyPr>
          <a:lstStyle/>
          <a:p>
            <a:pPr algn="ctr"/>
            <a:r>
              <a:rPr lang="en-US" sz="3600" dirty="0"/>
              <a:t>Documenting Our Work Surveys</a:t>
            </a:r>
          </a:p>
        </p:txBody>
      </p:sp>
      <p:sp>
        <p:nvSpPr>
          <p:cNvPr id="5" name="Text Placeholder 4"/>
          <p:cNvSpPr>
            <a:spLocks noGrp="1"/>
          </p:cNvSpPr>
          <p:nvPr>
            <p:ph type="body" idx="1"/>
          </p:nvPr>
        </p:nvSpPr>
        <p:spPr/>
        <p:txBody>
          <a:bodyPr/>
          <a:lstStyle/>
          <a:p>
            <a:r>
              <a:rPr lang="en-US" dirty="0" err="1"/>
              <a:t>VAdata</a:t>
            </a:r>
            <a:r>
              <a:rPr lang="en-US" dirty="0"/>
              <a:t>: Virginia’s Sexual and Domestic Violence Data Collection System</a:t>
            </a:r>
          </a:p>
          <a:p>
            <a:endParaRPr lang="en-US" dirty="0"/>
          </a:p>
        </p:txBody>
      </p:sp>
      <p:pic>
        <p:nvPicPr>
          <p:cNvPr id="6" name="Picture 12" descr="AAtif.TIF"/>
          <p:cNvPicPr>
            <a:picLocks noChangeAspect="1"/>
          </p:cNvPicPr>
          <p:nvPr/>
        </p:nvPicPr>
        <p:blipFill>
          <a:blip r:embed="rId2" cstate="print"/>
          <a:srcRect/>
          <a:stretch>
            <a:fillRect/>
          </a:stretch>
        </p:blipFill>
        <p:spPr bwMode="auto">
          <a:xfrm>
            <a:off x="6019800" y="381000"/>
            <a:ext cx="2667000" cy="1809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001000" cy="1143000"/>
          </a:xfrm>
        </p:spPr>
        <p:txBody>
          <a:bodyPr>
            <a:noAutofit/>
          </a:bodyPr>
          <a:lstStyle/>
          <a:p>
            <a:pPr eaLnBrk="1" hangingPunct="1"/>
            <a:r>
              <a:rPr lang="en-US" sz="3600" dirty="0"/>
              <a:t>What happens When a Client Completes A Survey?</a:t>
            </a:r>
          </a:p>
        </p:txBody>
      </p:sp>
      <p:sp>
        <p:nvSpPr>
          <p:cNvPr id="19459" name="Rectangle 3"/>
          <p:cNvSpPr>
            <a:spLocks noGrp="1" noChangeArrowheads="1"/>
          </p:cNvSpPr>
          <p:nvPr>
            <p:ph sz="quarter" idx="1"/>
          </p:nvPr>
        </p:nvSpPr>
        <p:spPr>
          <a:xfrm>
            <a:off x="457200" y="1600200"/>
            <a:ext cx="7798279" cy="4873752"/>
          </a:xfrm>
        </p:spPr>
        <p:txBody>
          <a:bodyPr/>
          <a:lstStyle/>
          <a:p>
            <a:r>
              <a:rPr lang="en-US" dirty="0"/>
              <a:t>Some agencies request that people completing the surveys put them in an envelope, seal it, and return it to you.  </a:t>
            </a:r>
          </a:p>
          <a:p>
            <a:endParaRPr lang="en-US" sz="1600" dirty="0"/>
          </a:p>
          <a:p>
            <a:r>
              <a:rPr lang="en-US" dirty="0"/>
              <a:t>Some agencies choose to have a designated box where survivors can anonymously drop off the surveys.</a:t>
            </a:r>
          </a:p>
          <a:p>
            <a:endParaRPr lang="en-US" sz="1600" dirty="0"/>
          </a:p>
          <a:p>
            <a:r>
              <a:rPr lang="en-US" dirty="0"/>
              <a:t>We request that you send all completed surveys to </a:t>
            </a:r>
            <a:r>
              <a:rPr lang="en-US" b="1" u="sng" dirty="0">
                <a:solidFill>
                  <a:srgbClr val="FF0000"/>
                </a:solidFill>
              </a:rPr>
              <a:t>Action Alliance, PO Box 8565, Richmond VA  23226</a:t>
            </a:r>
            <a:r>
              <a:rPr lang="en-US" b="1" dirty="0">
                <a:solidFill>
                  <a:srgbClr val="FF0000"/>
                </a:solidFill>
              </a:rPr>
              <a:t> </a:t>
            </a:r>
            <a:r>
              <a:rPr lang="en-US" dirty="0"/>
              <a:t>on a regular basis (preferably weekly) and </a:t>
            </a:r>
            <a:r>
              <a:rPr lang="en-US" u="sng" dirty="0"/>
              <a:t>no later than 15 days following the end of a calendar quarter </a:t>
            </a:r>
            <a:r>
              <a:rPr lang="en-US" dirty="0"/>
              <a:t>(Jan. 15, April 15, July 15, Oct. 15). </a:t>
            </a:r>
            <a:r>
              <a:rPr lang="en-US" b="1" i="1" dirty="0"/>
              <a:t>PLEASE DO NOT MAIL SURVEYS TO THE A.A. OFFICE ADDRESS.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153400" cy="1143000"/>
          </a:xfrm>
        </p:spPr>
        <p:txBody>
          <a:bodyPr>
            <a:noAutofit/>
          </a:bodyPr>
          <a:lstStyle/>
          <a:p>
            <a:pPr eaLnBrk="1" hangingPunct="1"/>
            <a:r>
              <a:rPr lang="en-US" sz="3600" dirty="0"/>
              <a:t>What Happens When the Action Alliance Receives the Surveys?</a:t>
            </a:r>
          </a:p>
        </p:txBody>
      </p:sp>
      <p:sp>
        <p:nvSpPr>
          <p:cNvPr id="21507" name="Rectangle 3"/>
          <p:cNvSpPr>
            <a:spLocks noGrp="1" noChangeArrowheads="1"/>
          </p:cNvSpPr>
          <p:nvPr>
            <p:ph sz="quarter" idx="1"/>
          </p:nvPr>
        </p:nvSpPr>
        <p:spPr>
          <a:xfrm>
            <a:off x="457200" y="1606324"/>
            <a:ext cx="7696200" cy="5404076"/>
          </a:xfrm>
        </p:spPr>
        <p:txBody>
          <a:bodyPr/>
          <a:lstStyle/>
          <a:p>
            <a:pPr eaLnBrk="1" hangingPunct="1">
              <a:lnSpc>
                <a:spcPct val="90000"/>
              </a:lnSpc>
            </a:pPr>
            <a:r>
              <a:rPr lang="en-US" dirty="0"/>
              <a:t>Action Alliance staff will send them to an outside agency to enter the data.</a:t>
            </a:r>
          </a:p>
          <a:p>
            <a:pPr eaLnBrk="1" hangingPunct="1">
              <a:lnSpc>
                <a:spcPct val="90000"/>
              </a:lnSpc>
            </a:pPr>
            <a:endParaRPr lang="en-US" sz="800" dirty="0"/>
          </a:p>
          <a:p>
            <a:pPr eaLnBrk="1" hangingPunct="1">
              <a:lnSpc>
                <a:spcPct val="90000"/>
              </a:lnSpc>
            </a:pPr>
            <a:r>
              <a:rPr lang="en-US" dirty="0"/>
              <a:t>Summarized DOW data will be provided via your regular VAdata reports.</a:t>
            </a:r>
          </a:p>
          <a:p>
            <a:pPr eaLnBrk="1" hangingPunct="1">
              <a:lnSpc>
                <a:spcPct val="90000"/>
              </a:lnSpc>
              <a:buFont typeface="Wingdings" pitchFamily="2" charset="2"/>
              <a:buNone/>
            </a:pPr>
            <a:endParaRPr lang="en-US" sz="800" dirty="0"/>
          </a:p>
          <a:p>
            <a:pPr eaLnBrk="1" hangingPunct="1">
              <a:lnSpc>
                <a:spcPct val="90000"/>
              </a:lnSpc>
            </a:pPr>
            <a:r>
              <a:rPr lang="en-US" dirty="0"/>
              <a:t>The paper surveys will be shredded after they have been entered into VAdata, but a .pdf copy will be retained for quality assurance.</a:t>
            </a:r>
          </a:p>
          <a:p>
            <a:pPr eaLnBrk="1" hangingPunct="1">
              <a:lnSpc>
                <a:spcPct val="90000"/>
              </a:lnSpc>
            </a:pPr>
            <a:endParaRPr lang="en-US" sz="800" dirty="0"/>
          </a:p>
          <a:p>
            <a:pPr>
              <a:lnSpc>
                <a:spcPct val="90000"/>
              </a:lnSpc>
            </a:pPr>
            <a:r>
              <a:rPr lang="en-US" dirty="0"/>
              <a:t>Remember, due to our need to protect the privacy and anonymity of survey respondents, agencies are not able to see their DOW survey results in VAdata for 90 days after the date surveys are received and coded into the system.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458200" cy="1143000"/>
          </a:xfrm>
        </p:spPr>
        <p:txBody>
          <a:bodyPr>
            <a:noAutofit/>
          </a:bodyPr>
          <a:lstStyle/>
          <a:p>
            <a:pPr eaLnBrk="1" hangingPunct="1"/>
            <a:r>
              <a:rPr lang="en-US" sz="4000" dirty="0"/>
              <a:t>How will this data be helpful to us?</a:t>
            </a:r>
          </a:p>
        </p:txBody>
      </p:sp>
      <p:sp>
        <p:nvSpPr>
          <p:cNvPr id="22531" name="Rectangle 3"/>
          <p:cNvSpPr>
            <a:spLocks noGrp="1" noChangeArrowheads="1"/>
          </p:cNvSpPr>
          <p:nvPr>
            <p:ph sz="quarter" idx="1"/>
          </p:nvPr>
        </p:nvSpPr>
        <p:spPr>
          <a:xfrm>
            <a:off x="457200" y="1905000"/>
            <a:ext cx="7467600" cy="4568952"/>
          </a:xfrm>
        </p:spPr>
        <p:txBody>
          <a:bodyPr/>
          <a:lstStyle/>
          <a:p>
            <a:pPr marL="473075" indent="-495300">
              <a:lnSpc>
                <a:spcPct val="90000"/>
              </a:lnSpc>
            </a:pPr>
            <a:r>
              <a:rPr lang="en-US" sz="2800" dirty="0"/>
              <a:t>To improve services, including an examination of whether or not people from marginalized and/or underserved populations have different experiences with your services,</a:t>
            </a:r>
          </a:p>
          <a:p>
            <a:pPr marL="473075" indent="-495300">
              <a:lnSpc>
                <a:spcPct val="90000"/>
              </a:lnSpc>
            </a:pPr>
            <a:endParaRPr lang="en-US" sz="1600" dirty="0"/>
          </a:p>
          <a:p>
            <a:pPr marL="473075" indent="-495300">
              <a:lnSpc>
                <a:spcPct val="90000"/>
              </a:lnSpc>
            </a:pPr>
            <a:r>
              <a:rPr lang="en-US" sz="2800" dirty="0"/>
              <a:t>To document need,  </a:t>
            </a:r>
          </a:p>
          <a:p>
            <a:pPr marL="473075" indent="-495300">
              <a:lnSpc>
                <a:spcPct val="90000"/>
              </a:lnSpc>
            </a:pPr>
            <a:endParaRPr lang="en-US" sz="1600" dirty="0"/>
          </a:p>
          <a:p>
            <a:pPr marL="473075" indent="-495300">
              <a:lnSpc>
                <a:spcPct val="90000"/>
              </a:lnSpc>
            </a:pPr>
            <a:r>
              <a:rPr lang="en-US" sz="2800" dirty="0"/>
              <a:t>To promote accountability to the people we serve.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457200"/>
            <a:ext cx="8305800" cy="1143000"/>
          </a:xfrm>
        </p:spPr>
        <p:txBody>
          <a:bodyPr>
            <a:noAutofit/>
          </a:bodyPr>
          <a:lstStyle/>
          <a:p>
            <a:pPr eaLnBrk="1" hangingPunct="1"/>
            <a:r>
              <a:rPr lang="en-US" sz="3600" dirty="0"/>
              <a:t>How will this data be helpful on a national level?</a:t>
            </a:r>
          </a:p>
        </p:txBody>
      </p:sp>
      <p:sp>
        <p:nvSpPr>
          <p:cNvPr id="23555" name="Rectangle 3"/>
          <p:cNvSpPr>
            <a:spLocks noGrp="1" noChangeArrowheads="1"/>
          </p:cNvSpPr>
          <p:nvPr>
            <p:ph sz="quarter" idx="1"/>
          </p:nvPr>
        </p:nvSpPr>
        <p:spPr>
          <a:xfrm>
            <a:off x="457200" y="1831848"/>
            <a:ext cx="7467600" cy="4873752"/>
          </a:xfrm>
        </p:spPr>
        <p:txBody>
          <a:bodyPr/>
          <a:lstStyle/>
          <a:p>
            <a:pPr marL="571500" indent="-571500">
              <a:lnSpc>
                <a:spcPct val="80000"/>
              </a:lnSpc>
            </a:pPr>
            <a:r>
              <a:rPr lang="en-US" dirty="0"/>
              <a:t>These are outcomes that are valid, tested, and evidence-based, </a:t>
            </a:r>
          </a:p>
          <a:p>
            <a:pPr marL="571500" indent="-571500" eaLnBrk="1" hangingPunct="1">
              <a:lnSpc>
                <a:spcPct val="80000"/>
              </a:lnSpc>
            </a:pPr>
            <a:endParaRPr lang="en-US" sz="1600" dirty="0"/>
          </a:p>
          <a:p>
            <a:pPr marL="571500" indent="-571500" eaLnBrk="1" hangingPunct="1">
              <a:lnSpc>
                <a:spcPct val="80000"/>
              </a:lnSpc>
            </a:pPr>
            <a:r>
              <a:rPr lang="en-US" dirty="0"/>
              <a:t>The outcomes and survey questions were informed by people working in the domestic violence field and not imposed by an outsider,</a:t>
            </a:r>
          </a:p>
          <a:p>
            <a:pPr marL="571500" indent="-571500" eaLnBrk="1" hangingPunct="1">
              <a:lnSpc>
                <a:spcPct val="80000"/>
              </a:lnSpc>
            </a:pPr>
            <a:endParaRPr lang="en-US" sz="1600" dirty="0"/>
          </a:p>
          <a:p>
            <a:pPr marL="571500" indent="-571500" eaLnBrk="1" hangingPunct="1">
              <a:lnSpc>
                <a:spcPct val="80000"/>
              </a:lnSpc>
            </a:pPr>
            <a:r>
              <a:rPr lang="en-US" dirty="0"/>
              <a:t>Across the nation, survivors will be answering, at a minimum, these same two questions:</a:t>
            </a:r>
          </a:p>
        </p:txBody>
      </p:sp>
      <p:pic>
        <p:nvPicPr>
          <p:cNvPr id="4" name="Picture 3" descr="DOW Questions.jpg"/>
          <p:cNvPicPr>
            <a:picLocks noChangeAspect="1"/>
          </p:cNvPicPr>
          <p:nvPr/>
        </p:nvPicPr>
        <p:blipFill>
          <a:blip r:embed="rId2" cstate="print"/>
          <a:stretch>
            <a:fillRect/>
          </a:stretch>
        </p:blipFill>
        <p:spPr>
          <a:xfrm>
            <a:off x="685800" y="4886799"/>
            <a:ext cx="7469875" cy="75200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27804" y="274638"/>
            <a:ext cx="9077863" cy="1143000"/>
          </a:xfrm>
        </p:spPr>
        <p:txBody>
          <a:bodyPr>
            <a:noAutofit/>
          </a:bodyPr>
          <a:lstStyle/>
          <a:p>
            <a:r>
              <a:rPr lang="en-US" sz="3600" dirty="0"/>
              <a:t>Will there be other outcomes from this data?</a:t>
            </a:r>
          </a:p>
        </p:txBody>
      </p:sp>
      <p:sp>
        <p:nvSpPr>
          <p:cNvPr id="24579" name="Rectangle 3"/>
          <p:cNvSpPr>
            <a:spLocks noGrp="1" noChangeArrowheads="1"/>
          </p:cNvSpPr>
          <p:nvPr>
            <p:ph sz="quarter" idx="1"/>
          </p:nvPr>
        </p:nvSpPr>
        <p:spPr>
          <a:xfrm>
            <a:off x="457200" y="1600200"/>
            <a:ext cx="8001000" cy="4873752"/>
          </a:xfrm>
        </p:spPr>
        <p:txBody>
          <a:bodyPr/>
          <a:lstStyle/>
          <a:p>
            <a:r>
              <a:rPr lang="en-US" sz="2200" dirty="0"/>
              <a:t>All of this data can be used to document how people were helped as a result of your services.  </a:t>
            </a:r>
          </a:p>
          <a:p>
            <a:pPr marL="0" indent="0">
              <a:buNone/>
            </a:pPr>
            <a:endParaRPr lang="en-US" sz="800" dirty="0"/>
          </a:p>
          <a:p>
            <a:r>
              <a:rPr lang="en-US" sz="2200" dirty="0"/>
              <a:t>There is even an opportunity for survivors to tell us what they would have done if your services had not existed.  </a:t>
            </a:r>
          </a:p>
          <a:p>
            <a:endParaRPr lang="en-US" sz="800" dirty="0"/>
          </a:p>
          <a:p>
            <a:r>
              <a:rPr lang="en-US" sz="2200" dirty="0"/>
              <a:t>In Virginia, this has provided some compelling qualitative data, all in a survivor’s own words:</a:t>
            </a:r>
          </a:p>
          <a:p>
            <a:pPr lvl="1"/>
            <a:r>
              <a:rPr lang="en-US" sz="2200" dirty="0">
                <a:solidFill>
                  <a:prstClr val="black"/>
                </a:solidFill>
              </a:rPr>
              <a:t>Here are some examples from the question: “What do you think you would have done if the Shelter did not exist?”</a:t>
            </a:r>
          </a:p>
          <a:p>
            <a:pPr lvl="3">
              <a:buClr>
                <a:srgbClr val="7FD13B"/>
              </a:buClr>
            </a:pPr>
            <a:r>
              <a:rPr lang="en-US" sz="2200" dirty="0">
                <a:solidFill>
                  <a:prstClr val="black"/>
                </a:solidFill>
              </a:rPr>
              <a:t>“stay with the abuser”</a:t>
            </a:r>
          </a:p>
          <a:p>
            <a:pPr lvl="3">
              <a:buClr>
                <a:srgbClr val="7FD13B"/>
              </a:buClr>
            </a:pPr>
            <a:r>
              <a:rPr lang="en-US" sz="2200" dirty="0">
                <a:solidFill>
                  <a:prstClr val="black"/>
                </a:solidFill>
              </a:rPr>
              <a:t>“I would be killed or still in my situation”</a:t>
            </a:r>
          </a:p>
          <a:p>
            <a:pPr lvl="3">
              <a:buClr>
                <a:srgbClr val="7FD13B"/>
              </a:buClr>
            </a:pPr>
            <a:r>
              <a:rPr lang="en-US" sz="2200" dirty="0">
                <a:solidFill>
                  <a:prstClr val="black"/>
                </a:solidFill>
              </a:rPr>
              <a:t>“I don’t know I think I would took my life.”</a:t>
            </a:r>
          </a:p>
          <a:p>
            <a:pPr lvl="3">
              <a:buClr>
                <a:srgbClr val="7FD13B"/>
              </a:buClr>
            </a:pPr>
            <a:r>
              <a:rPr lang="en-US" sz="2200" dirty="0">
                <a:solidFill>
                  <a:prstClr val="black"/>
                </a:solidFill>
              </a:rPr>
              <a:t>“Been on street; unsafe”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About Documenting Our Work:</a:t>
            </a:r>
          </a:p>
        </p:txBody>
      </p:sp>
      <p:sp>
        <p:nvSpPr>
          <p:cNvPr id="24579" name="Rectangle 3"/>
          <p:cNvSpPr>
            <a:spLocks noGrp="1" noChangeArrowheads="1"/>
          </p:cNvSpPr>
          <p:nvPr>
            <p:ph sz="quarter" idx="1"/>
          </p:nvPr>
        </p:nvSpPr>
        <p:spPr>
          <a:xfrm>
            <a:off x="1066800" y="1600200"/>
            <a:ext cx="7162800" cy="4873625"/>
          </a:xfrm>
        </p:spPr>
        <p:txBody>
          <a:bodyPr/>
          <a:lstStyle/>
          <a:p>
            <a:pPr>
              <a:lnSpc>
                <a:spcPct val="90000"/>
              </a:lnSpc>
              <a:buNone/>
            </a:pPr>
            <a:r>
              <a:rPr lang="en-US" altLang="en-US" sz="3200" dirty="0"/>
              <a:t>What happens if the surveys are not completed and returned?</a:t>
            </a:r>
          </a:p>
          <a:p>
            <a:pPr>
              <a:lnSpc>
                <a:spcPct val="90000"/>
              </a:lnSpc>
              <a:buNone/>
            </a:pPr>
            <a:endParaRPr lang="en-US" altLang="en-US" sz="1200" dirty="0"/>
          </a:p>
          <a:p>
            <a:pPr lvl="1">
              <a:lnSpc>
                <a:spcPct val="90000"/>
              </a:lnSpc>
            </a:pPr>
            <a:r>
              <a:rPr lang="en-US" altLang="en-US" sz="2600" dirty="0"/>
              <a:t>These surveys are completely VOLUNTARY.  </a:t>
            </a:r>
          </a:p>
          <a:p>
            <a:pPr lvl="1">
              <a:lnSpc>
                <a:spcPct val="90000"/>
              </a:lnSpc>
            </a:pPr>
            <a:endParaRPr lang="en-US" altLang="en-US" sz="1200" dirty="0"/>
          </a:p>
          <a:p>
            <a:pPr lvl="1">
              <a:lnSpc>
                <a:spcPct val="90000"/>
              </a:lnSpc>
            </a:pPr>
            <a:r>
              <a:rPr lang="en-US" altLang="en-US" sz="2600" dirty="0"/>
              <a:t>People may choose, for whatever reason, not to return them.  </a:t>
            </a:r>
          </a:p>
          <a:p>
            <a:pPr lvl="1">
              <a:lnSpc>
                <a:spcPct val="90000"/>
              </a:lnSpc>
            </a:pPr>
            <a:endParaRPr lang="en-US" altLang="en-US" sz="1200" dirty="0"/>
          </a:p>
          <a:p>
            <a:pPr lvl="1">
              <a:lnSpc>
                <a:spcPct val="90000"/>
              </a:lnSpc>
            </a:pPr>
            <a:r>
              <a:rPr lang="en-US" altLang="en-US" sz="2600" dirty="0"/>
              <a:t>What is important is that everyone is offered the opportunity to complete and return a survey.</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1498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600200"/>
            <a:ext cx="7162800" cy="4873625"/>
          </a:xfrm>
        </p:spPr>
        <p:txBody>
          <a:bodyPr/>
          <a:lstStyle/>
          <a:p>
            <a:pPr>
              <a:lnSpc>
                <a:spcPct val="90000"/>
              </a:lnSpc>
              <a:buNone/>
            </a:pPr>
            <a:r>
              <a:rPr lang="en-US" altLang="en-US" sz="3200" dirty="0"/>
              <a:t>What if someone leaves the shelter unexpectedly, without receiving a survey?</a:t>
            </a:r>
          </a:p>
          <a:p>
            <a:pPr>
              <a:lnSpc>
                <a:spcPct val="90000"/>
              </a:lnSpc>
              <a:buNone/>
            </a:pPr>
            <a:endParaRPr lang="en-US" altLang="en-US" sz="1200" dirty="0"/>
          </a:p>
          <a:p>
            <a:pPr lvl="1">
              <a:lnSpc>
                <a:spcPct val="90000"/>
              </a:lnSpc>
            </a:pPr>
            <a:r>
              <a:rPr lang="en-US" altLang="en-US" sz="2600" dirty="0"/>
              <a:t>This is going to happen, and it’s not a problem.  </a:t>
            </a:r>
          </a:p>
          <a:p>
            <a:pPr lvl="1">
              <a:lnSpc>
                <a:spcPct val="90000"/>
              </a:lnSpc>
            </a:pPr>
            <a:endParaRPr lang="en-US" altLang="en-US" sz="1200" dirty="0"/>
          </a:p>
          <a:p>
            <a:pPr lvl="1">
              <a:lnSpc>
                <a:spcPct val="90000"/>
              </a:lnSpc>
            </a:pPr>
            <a:r>
              <a:rPr lang="en-US" altLang="en-US" sz="2600" dirty="0"/>
              <a:t>The goal is to develop a system for distributing the surveys and to follow your system when possible. </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9502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600200"/>
            <a:ext cx="7162800" cy="4873625"/>
          </a:xfrm>
        </p:spPr>
        <p:txBody>
          <a:bodyPr/>
          <a:lstStyle/>
          <a:p>
            <a:pPr>
              <a:lnSpc>
                <a:spcPct val="90000"/>
              </a:lnSpc>
              <a:buNone/>
            </a:pPr>
            <a:r>
              <a:rPr lang="en-US" altLang="en-US" sz="3200" dirty="0"/>
              <a:t>What if an advocate forgets to give a person a survey on the planned date?</a:t>
            </a:r>
          </a:p>
          <a:p>
            <a:pPr>
              <a:lnSpc>
                <a:spcPct val="90000"/>
              </a:lnSpc>
              <a:buNone/>
            </a:pPr>
            <a:endParaRPr lang="en-US" altLang="en-US" sz="1200" dirty="0"/>
          </a:p>
          <a:p>
            <a:pPr marL="639445" lvl="1">
              <a:lnSpc>
                <a:spcPct val="90000"/>
              </a:lnSpc>
            </a:pPr>
            <a:r>
              <a:rPr lang="en-US" altLang="en-US" sz="2400" dirty="0"/>
              <a:t>This, too, is going to happen. When there are new procedures in practice and/or new staff and volunteers in the agency, things get missed.  </a:t>
            </a:r>
          </a:p>
          <a:p>
            <a:pPr marL="639445" lvl="1">
              <a:lnSpc>
                <a:spcPct val="90000"/>
              </a:lnSpc>
            </a:pPr>
            <a:endParaRPr lang="en-US" altLang="en-US" sz="1200" dirty="0"/>
          </a:p>
          <a:p>
            <a:pPr marL="639445" lvl="1">
              <a:lnSpc>
                <a:spcPct val="90000"/>
              </a:lnSpc>
            </a:pPr>
            <a:r>
              <a:rPr lang="en-US" altLang="en-US" sz="2400" dirty="0"/>
              <a:t>We encourage advocates to do what they can to assure that survivors are given the opportunity to participate.</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584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0223"/>
            <a:ext cx="7467600" cy="1143000"/>
          </a:xfrm>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327031"/>
            <a:ext cx="7162800" cy="4873625"/>
          </a:xfrm>
        </p:spPr>
        <p:txBody>
          <a:bodyPr/>
          <a:lstStyle/>
          <a:p>
            <a:pPr>
              <a:lnSpc>
                <a:spcPct val="90000"/>
              </a:lnSpc>
              <a:buNone/>
            </a:pPr>
            <a:r>
              <a:rPr lang="en-US" altLang="en-US" sz="3200" dirty="0"/>
              <a:t>Can or should we survey people more than once?</a:t>
            </a:r>
            <a:endParaRPr lang="en-US" dirty="0"/>
          </a:p>
          <a:p>
            <a:pPr>
              <a:lnSpc>
                <a:spcPct val="90000"/>
              </a:lnSpc>
              <a:buNone/>
            </a:pPr>
            <a:endParaRPr lang="en-US" altLang="en-US" sz="1200" dirty="0"/>
          </a:p>
          <a:p>
            <a:pPr marL="639445" lvl="1">
              <a:lnSpc>
                <a:spcPct val="90000"/>
              </a:lnSpc>
            </a:pPr>
            <a:r>
              <a:rPr lang="en-US" altLang="en-US" sz="2400" dirty="0"/>
              <a:t>If a person has received significantly different services from your agency, it is acceptable to survey them for the different engagements.</a:t>
            </a:r>
            <a:br>
              <a:rPr lang="en-US" altLang="en-US" sz="2400" dirty="0"/>
            </a:br>
            <a:endParaRPr lang="en-US" altLang="en-US" sz="800"/>
          </a:p>
          <a:p>
            <a:pPr marL="639445" lvl="1">
              <a:lnSpc>
                <a:spcPct val="90000"/>
              </a:lnSpc>
            </a:pPr>
            <a:r>
              <a:rPr lang="en-US" altLang="en-US" sz="2400" dirty="0"/>
              <a:t>If a person has received services from your agency for an extended period of time, it is okay to survey them more than once. It is suggested, however, not to survey them more than once in less than a 6-week period of time.  </a:t>
            </a:r>
            <a:endParaRPr lang="en-US" dirty="0"/>
          </a:p>
          <a:p>
            <a:pPr marL="639445" lvl="1">
              <a:lnSpc>
                <a:spcPct val="90000"/>
              </a:lnSpc>
            </a:pPr>
            <a:r>
              <a:rPr lang="en-US" altLang="en-US" sz="2400" dirty="0"/>
              <a:t>We encourage advocates to do what they can to assure that survivors are given the opportunity to participate.</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38454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0796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600201"/>
            <a:ext cx="7086600" cy="868362"/>
          </a:xfrm>
        </p:spPr>
        <p:txBody>
          <a:bodyPr/>
          <a:lstStyle/>
          <a:p>
            <a:pPr>
              <a:lnSpc>
                <a:spcPct val="90000"/>
              </a:lnSpc>
              <a:buNone/>
            </a:pPr>
            <a:r>
              <a:rPr lang="en-US" altLang="en-US" sz="2600" dirty="0"/>
              <a:t>Why do we need to download and print the surveys directly from </a:t>
            </a:r>
            <a:r>
              <a:rPr lang="en-US" altLang="en-US" sz="2600" dirty="0" err="1"/>
              <a:t>VAdata</a:t>
            </a:r>
            <a:r>
              <a:rPr lang="en-US" altLang="en-US" sz="2600" dirty="0"/>
              <a:t>?</a:t>
            </a:r>
          </a:p>
          <a:p>
            <a:pPr>
              <a:lnSpc>
                <a:spcPct val="90000"/>
              </a:lnSpc>
              <a:buNone/>
            </a:pPr>
            <a:endParaRPr lang="en-US" altLang="en-US" sz="1400" dirty="0"/>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23080" y="2468563"/>
            <a:ext cx="7958919" cy="3822585"/>
          </a:xfrm>
          <a:prstGeom prst="rect">
            <a:avLst/>
          </a:prstGeom>
          <a:noFill/>
        </p:spPr>
        <p:txBody>
          <a:bodyPr wrap="square" rtlCol="0" anchor="t">
            <a:spAutoFit/>
          </a:bodyPr>
          <a:lstStyle/>
          <a:p>
            <a:pPr lvl="2" indent="-182245">
              <a:lnSpc>
                <a:spcPct val="90000"/>
              </a:lnSpc>
              <a:spcBef>
                <a:spcPct val="20000"/>
              </a:spcBef>
              <a:buClr>
                <a:srgbClr val="6FB833"/>
              </a:buClr>
              <a:buSzPct val="60000"/>
              <a:buFont typeface="Arial" panose="020B0604020202020204" pitchFamily="34" charset="0"/>
              <a:buChar char="•"/>
            </a:pPr>
            <a:r>
              <a:rPr lang="en-US" altLang="en-US" dirty="0">
                <a:latin typeface="Franklin Gothic Book"/>
                <a:cs typeface="+mn-cs"/>
              </a:rPr>
              <a:t>When downloaded directly from </a:t>
            </a:r>
            <a:r>
              <a:rPr lang="en-US" altLang="en-US" dirty="0" err="1">
                <a:latin typeface="Franklin Gothic Book"/>
                <a:cs typeface="+mn-cs"/>
              </a:rPr>
              <a:t>VAdata</a:t>
            </a:r>
            <a:r>
              <a:rPr lang="en-US" altLang="en-US" dirty="0">
                <a:latin typeface="Franklin Gothic Book"/>
                <a:cs typeface="+mn-cs"/>
              </a:rPr>
              <a:t>, each survey has</a:t>
            </a:r>
            <a:r>
              <a:rPr lang="en-US" dirty="0">
                <a:latin typeface="Franklin Gothic Book"/>
                <a:cs typeface="+mn-cs"/>
              </a:rPr>
              <a:t> your program name and number on the top of the form, both front and back. </a:t>
            </a:r>
            <a:r>
              <a:rPr lang="en-US" b="1" dirty="0">
                <a:latin typeface="Franklin Gothic Book"/>
                <a:cs typeface="+mn-cs"/>
              </a:rPr>
              <a:t>If your survey doesn’t include your program name and number, we cannot link that data to your program and it cannot be included in your reports.</a:t>
            </a:r>
            <a:endParaRPr lang="en-US">
              <a:cs typeface="+mn-cs"/>
            </a:endParaRPr>
          </a:p>
          <a:p>
            <a:pPr lvl="2" indent="-182245">
              <a:lnSpc>
                <a:spcPct val="90000"/>
              </a:lnSpc>
              <a:spcBef>
                <a:spcPct val="20000"/>
              </a:spcBef>
              <a:buClr>
                <a:srgbClr val="6FB833"/>
              </a:buClr>
              <a:buSzPct val="60000"/>
              <a:buFont typeface="Arial" panose="020B0604020202020204" pitchFamily="34" charset="0"/>
              <a:buChar char="•"/>
            </a:pPr>
            <a:endParaRPr lang="en-US" sz="2400" b="1" dirty="0">
              <a:solidFill>
                <a:prstClr val="black"/>
              </a:solidFill>
              <a:latin typeface="Franklin Gothic Book"/>
              <a:cs typeface="+mn-cs"/>
            </a:endParaRPr>
          </a:p>
          <a:p>
            <a:pPr lvl="2" indent="-182245">
              <a:lnSpc>
                <a:spcPct val="90000"/>
              </a:lnSpc>
              <a:spcBef>
                <a:spcPct val="20000"/>
              </a:spcBef>
              <a:buClr>
                <a:srgbClr val="6FB833"/>
              </a:buClr>
              <a:buSzPct val="60000"/>
              <a:buFont typeface="Arial" panose="020B0604020202020204" pitchFamily="34" charset="0"/>
              <a:buChar char="•"/>
            </a:pPr>
            <a:endParaRPr lang="en-US" sz="2400" b="1" dirty="0">
              <a:solidFill>
                <a:prstClr val="black"/>
              </a:solidFill>
              <a:latin typeface="Franklin Gothic Book"/>
              <a:cs typeface="+mn-cs"/>
            </a:endParaRPr>
          </a:p>
          <a:p>
            <a:pPr lvl="2" indent="-182245">
              <a:lnSpc>
                <a:spcPct val="90000"/>
              </a:lnSpc>
              <a:spcBef>
                <a:spcPct val="20000"/>
              </a:spcBef>
              <a:buClr>
                <a:srgbClr val="6FB833"/>
              </a:buClr>
              <a:buSzPct val="60000"/>
              <a:buFont typeface="Arial" panose="020B0604020202020204" pitchFamily="34" charset="0"/>
              <a:buChar char="•"/>
            </a:pPr>
            <a:endParaRPr lang="en-US" sz="2400" b="1" dirty="0">
              <a:solidFill>
                <a:prstClr val="black"/>
              </a:solidFill>
              <a:latin typeface="Franklin Gothic Book"/>
              <a:cs typeface="+mn-cs"/>
            </a:endParaRPr>
          </a:p>
          <a:p>
            <a:pPr lvl="2" indent="-182245">
              <a:lnSpc>
                <a:spcPct val="90000"/>
              </a:lnSpc>
              <a:spcBef>
                <a:spcPct val="20000"/>
              </a:spcBef>
              <a:buClr>
                <a:srgbClr val="6FB833"/>
              </a:buClr>
              <a:buSzPct val="60000"/>
              <a:buFont typeface="Arial" panose="020B0604020202020204" pitchFamily="34" charset="0"/>
              <a:buChar char="•"/>
            </a:pPr>
            <a:endParaRPr lang="en-US" sz="2400" b="1" dirty="0">
              <a:solidFill>
                <a:prstClr val="black"/>
              </a:solidFill>
              <a:latin typeface="Franklin Gothic Book"/>
              <a:cs typeface="+mn-cs"/>
            </a:endParaRPr>
          </a:p>
          <a:p>
            <a:pPr lvl="2" indent="-182245">
              <a:lnSpc>
                <a:spcPct val="90000"/>
              </a:lnSpc>
              <a:spcBef>
                <a:spcPct val="20000"/>
              </a:spcBef>
              <a:buClr>
                <a:srgbClr val="6FB833"/>
              </a:buClr>
              <a:buSzPct val="60000"/>
              <a:buFont typeface="Arial" panose="020B0604020202020204" pitchFamily="34" charset="0"/>
              <a:buChar char="•"/>
            </a:pPr>
            <a:endParaRPr lang="en-US" altLang="en-US" dirty="0">
              <a:solidFill>
                <a:prstClr val="black"/>
              </a:solidFill>
              <a:latin typeface="Franklin Gothic Book"/>
              <a:cs typeface="+mn-cs"/>
            </a:endParaRPr>
          </a:p>
          <a:p>
            <a:pPr lvl="2" indent="-182245">
              <a:lnSpc>
                <a:spcPct val="90000"/>
              </a:lnSpc>
              <a:spcBef>
                <a:spcPct val="20000"/>
              </a:spcBef>
              <a:buClr>
                <a:srgbClr val="6FB833"/>
              </a:buClr>
              <a:buSzPct val="60000"/>
              <a:buFont typeface="Arial" panose="020B0604020202020204" pitchFamily="34" charset="0"/>
              <a:buChar char="•"/>
            </a:pPr>
            <a:r>
              <a:rPr lang="en-US" altLang="en-US" dirty="0">
                <a:latin typeface="Franklin Gothic Book"/>
                <a:cs typeface="+mn-cs"/>
              </a:rPr>
              <a:t>Downloading the surveys directly from VAdata also ensures that you are using the most </a:t>
            </a:r>
            <a:r>
              <a:rPr lang="en-US" altLang="en-US" b="1" dirty="0">
                <a:latin typeface="Franklin Gothic Book"/>
                <a:cs typeface="+mn-cs"/>
              </a:rPr>
              <a:t>up-to-date</a:t>
            </a:r>
            <a:r>
              <a:rPr lang="en-US" altLang="en-US" dirty="0">
                <a:latin typeface="Franklin Gothic Book"/>
                <a:cs typeface="+mn-cs"/>
              </a:rPr>
              <a:t> forms, meaning that you aren’t losing any valuable outcome data.</a:t>
            </a:r>
          </a:p>
        </p:txBody>
      </p:sp>
      <p:pic>
        <p:nvPicPr>
          <p:cNvPr id="2" name="Picture 1"/>
          <p:cNvPicPr>
            <a:picLocks noChangeAspect="1"/>
          </p:cNvPicPr>
          <p:nvPr/>
        </p:nvPicPr>
        <p:blipFill>
          <a:blip r:embed="rId4"/>
          <a:stretch>
            <a:fillRect/>
          </a:stretch>
        </p:blipFill>
        <p:spPr>
          <a:xfrm>
            <a:off x="1082474" y="3564070"/>
            <a:ext cx="6598051" cy="1846130"/>
          </a:xfrm>
          <a:prstGeom prst="rect">
            <a:avLst/>
          </a:prstGeom>
        </p:spPr>
      </p:pic>
      <p:sp>
        <p:nvSpPr>
          <p:cNvPr id="6" name="Right Arrow 5"/>
          <p:cNvSpPr/>
          <p:nvPr/>
        </p:nvSpPr>
        <p:spPr>
          <a:xfrm>
            <a:off x="4724400" y="3519488"/>
            <a:ext cx="547049" cy="3725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0481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9800" y="762000"/>
            <a:ext cx="6172200" cy="1066800"/>
          </a:xfrm>
        </p:spPr>
        <p:txBody>
          <a:bodyPr>
            <a:normAutofit/>
          </a:bodyPr>
          <a:lstStyle/>
          <a:p>
            <a:pPr eaLnBrk="1" hangingPunct="1"/>
            <a:r>
              <a:rPr lang="en-US" sz="4000" b="0" dirty="0"/>
              <a:t>Documenting Our Work</a:t>
            </a:r>
          </a:p>
        </p:txBody>
      </p:sp>
      <p:sp>
        <p:nvSpPr>
          <p:cNvPr id="3075" name="Rectangle 3"/>
          <p:cNvSpPr>
            <a:spLocks noGrp="1" noChangeArrowheads="1"/>
          </p:cNvSpPr>
          <p:nvPr>
            <p:ph type="subTitle" idx="1"/>
          </p:nvPr>
        </p:nvSpPr>
        <p:spPr>
          <a:xfrm>
            <a:off x="2514600" y="2667000"/>
            <a:ext cx="6172200" cy="3250722"/>
          </a:xfrm>
        </p:spPr>
        <p:txBody>
          <a:bodyPr/>
          <a:lstStyle/>
          <a:p>
            <a:pPr algn="ctr" eaLnBrk="1" hangingPunct="1">
              <a:lnSpc>
                <a:spcPct val="90000"/>
              </a:lnSpc>
            </a:pPr>
            <a:r>
              <a:rPr lang="en-US" sz="2800" b="0" dirty="0">
                <a:solidFill>
                  <a:schemeClr val="tx1"/>
                </a:solidFill>
              </a:rPr>
              <a:t>The Documenting Our Work (DOW) project was initiated by Family Violence Prevention and Services Act (FVPSA) staff at the U.S. Department of Health and Human Services and the National Resource Center on Domestic Violence.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quarter" idx="1"/>
          </p:nvPr>
        </p:nvSpPr>
        <p:spPr>
          <a:xfrm>
            <a:off x="990600" y="1600200"/>
            <a:ext cx="7467600" cy="4873752"/>
          </a:xfrm>
        </p:spPr>
        <p:txBody>
          <a:bodyPr/>
          <a:lstStyle/>
          <a:p>
            <a:pPr>
              <a:lnSpc>
                <a:spcPct val="90000"/>
              </a:lnSpc>
              <a:buNone/>
            </a:pPr>
            <a:r>
              <a:rPr lang="en-US" altLang="en-US" sz="3200" dirty="0"/>
              <a:t>Why does the look/quality of the survey matter?</a:t>
            </a:r>
          </a:p>
          <a:p>
            <a:pPr>
              <a:lnSpc>
                <a:spcPct val="90000"/>
              </a:lnSpc>
              <a:buNone/>
            </a:pPr>
            <a:endParaRPr lang="en-US" altLang="en-US" sz="1200" dirty="0"/>
          </a:p>
          <a:p>
            <a:pPr marL="639445" lvl="1">
              <a:lnSpc>
                <a:spcPct val="90000"/>
              </a:lnSpc>
            </a:pPr>
            <a:r>
              <a:rPr lang="en-US" altLang="en-US" sz="2400" dirty="0"/>
              <a:t>It is important to communicate to those we serve that their feedback is important to us. Providing survivors with a clean and legible survey conveys that we value their input. Surveys that look old (i.e. poor copies of copies, illegible print, copied sideways on the page, etc.) do not convey that.</a:t>
            </a:r>
          </a:p>
          <a:p>
            <a:pPr marL="639445" lvl="1">
              <a:lnSpc>
                <a:spcPct val="90000"/>
              </a:lnSpc>
            </a:pPr>
            <a:endParaRPr lang="en-US" altLang="en-US" sz="1200" dirty="0"/>
          </a:p>
          <a:p>
            <a:pPr marL="639445" lvl="1">
              <a:lnSpc>
                <a:spcPct val="90000"/>
              </a:lnSpc>
            </a:pPr>
            <a:r>
              <a:rPr lang="en-US" altLang="en-US" sz="2400" dirty="0"/>
              <a:t>We understand that printing surveys in bulk is efficient, but please make sure that you don’t compromise quality in the process.</a:t>
            </a:r>
          </a:p>
          <a:p>
            <a:endParaRPr lang="en-US" dirty="0"/>
          </a:p>
        </p:txBody>
      </p:sp>
    </p:spTree>
    <p:extLst>
      <p:ext uri="{BB962C8B-B14F-4D97-AF65-F5344CB8AC3E}">
        <p14:creationId xmlns:p14="http://schemas.microsoft.com/office/powerpoint/2010/main" val="3663576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5E60B1-BC05-4544-96BA-FEC18C69E0FF}"/>
              </a:ext>
            </a:extLst>
          </p:cNvPr>
          <p:cNvSpPr>
            <a:spLocks noGrp="1"/>
          </p:cNvSpPr>
          <p:nvPr>
            <p:ph type="ctrTitle"/>
          </p:nvPr>
        </p:nvSpPr>
        <p:spPr>
          <a:xfrm>
            <a:off x="1869056" y="579407"/>
            <a:ext cx="6085936" cy="887947"/>
          </a:xfrm>
        </p:spPr>
        <p:txBody>
          <a:bodyPr>
            <a:normAutofit/>
          </a:bodyPr>
          <a:lstStyle/>
          <a:p>
            <a:r>
              <a:rPr lang="en-US" sz="4000" b="1" dirty="0"/>
              <a:t>Help Options</a:t>
            </a:r>
            <a:endParaRPr lang="en-US" sz="4000" dirty="0"/>
          </a:p>
        </p:txBody>
      </p:sp>
      <p:sp>
        <p:nvSpPr>
          <p:cNvPr id="11" name="Content Placeholder 2">
            <a:extLst>
              <a:ext uri="{FF2B5EF4-FFF2-40B4-BE49-F238E27FC236}">
                <a16:creationId xmlns:a16="http://schemas.microsoft.com/office/drawing/2014/main" id="{1B83D391-43C3-4963-9BB1-109C07FE51E0}"/>
              </a:ext>
            </a:extLst>
          </p:cNvPr>
          <p:cNvSpPr>
            <a:spLocks noGrp="1"/>
          </p:cNvSpPr>
          <p:nvPr/>
        </p:nvSpPr>
        <p:spPr bwMode="auto">
          <a:xfrm>
            <a:off x="2307431" y="1828800"/>
            <a:ext cx="6477000" cy="4546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spcBef>
                <a:spcPts val="600"/>
              </a:spcBef>
              <a:spcAft>
                <a:spcPct val="0"/>
              </a:spcAft>
              <a:buClr>
                <a:schemeClr val="accent1"/>
              </a:buClr>
              <a:buSzPct val="70000"/>
              <a:buFont typeface="Wingdings" pitchFamily="2" charset="2"/>
              <a:buNone/>
              <a:defRPr sz="1800" b="1" kern="1200">
                <a:solidFill>
                  <a:schemeClr val="tx2"/>
                </a:solidFill>
                <a:latin typeface="+mn-lt"/>
                <a:ea typeface="+mn-ea"/>
                <a:cs typeface="+mn-cs"/>
              </a:defRPr>
            </a:lvl1pPr>
            <a:lvl2pPr marL="457200" indent="0" algn="ctr" rtl="0" eaLnBrk="1" fontAlgn="base" hangingPunct="1">
              <a:spcBef>
                <a:spcPct val="20000"/>
              </a:spcBef>
              <a:spcAft>
                <a:spcPct val="0"/>
              </a:spcAft>
              <a:buClr>
                <a:schemeClr val="accent1"/>
              </a:buClr>
              <a:buSzPct val="80000"/>
              <a:buFont typeface="Wingdings 2" pitchFamily="18" charset="2"/>
              <a:buNone/>
              <a:defRPr sz="2100" kern="1200">
                <a:solidFill>
                  <a:schemeClr val="tx1"/>
                </a:solidFill>
                <a:latin typeface="+mn-lt"/>
                <a:ea typeface="+mn-ea"/>
                <a:cs typeface="+mn-cs"/>
              </a:defRPr>
            </a:lvl2pPr>
            <a:lvl3pPr marL="914400" indent="0" algn="ctr" rtl="0" eaLnBrk="1" fontAlgn="base" hangingPunct="1">
              <a:spcBef>
                <a:spcPct val="20000"/>
              </a:spcBef>
              <a:spcAft>
                <a:spcPct val="0"/>
              </a:spcAft>
              <a:buClr>
                <a:srgbClr val="6FB833"/>
              </a:buClr>
              <a:buSzPct val="60000"/>
              <a:buFont typeface="Wingdings" pitchFamily="2" charset="2"/>
              <a:buNone/>
              <a:defRPr kern="1200">
                <a:solidFill>
                  <a:schemeClr val="tx1"/>
                </a:solidFill>
                <a:latin typeface="+mn-lt"/>
                <a:ea typeface="+mn-ea"/>
                <a:cs typeface="+mn-cs"/>
              </a:defRPr>
            </a:lvl3pPr>
            <a:lvl4pPr marL="1371600" indent="0" algn="ctr" rtl="0" eaLnBrk="1" fontAlgn="base" hangingPunct="1">
              <a:spcBef>
                <a:spcPct val="20000"/>
              </a:spcBef>
              <a:spcAft>
                <a:spcPct val="0"/>
              </a:spcAft>
              <a:buClr>
                <a:srgbClr val="C0E5AF"/>
              </a:buClr>
              <a:buSzPct val="60000"/>
              <a:buFont typeface="Wingdings" pitchFamily="2" charset="2"/>
              <a:buNone/>
              <a:defRPr kern="1200">
                <a:solidFill>
                  <a:schemeClr val="tx1"/>
                </a:solidFill>
                <a:latin typeface="+mn-lt"/>
                <a:ea typeface="+mn-ea"/>
                <a:cs typeface="+mn-cs"/>
              </a:defRPr>
            </a:lvl4pPr>
            <a:lvl5pPr marL="1828800" indent="0" algn="ctr" rtl="0" eaLnBrk="1" fontAlgn="base" hangingPunct="1">
              <a:spcBef>
                <a:spcPct val="20000"/>
              </a:spcBef>
              <a:spcAft>
                <a:spcPct val="0"/>
              </a:spcAft>
              <a:buClr>
                <a:srgbClr val="F3AABE"/>
              </a:buClr>
              <a:buSzPct val="68000"/>
              <a:buFont typeface="Wingdings 2" pitchFamily="18" charset="2"/>
              <a:buNone/>
              <a:defRPr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marL="457200" indent="-457200">
              <a:defRPr/>
            </a:pPr>
            <a:r>
              <a:rPr lang="en-US" sz="2800" dirty="0"/>
              <a:t>You may note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9" name="Picture 9" descr="A picture containing object&#10;&#10;Description generated with very high confidence">
            <a:extLst>
              <a:ext uri="{FF2B5EF4-FFF2-40B4-BE49-F238E27FC236}">
                <a16:creationId xmlns:a16="http://schemas.microsoft.com/office/drawing/2014/main" id="{E5597089-0C2E-477A-AED1-FF936BDE6C59}"/>
              </a:ext>
            </a:extLst>
          </p:cNvPr>
          <p:cNvPicPr>
            <a:picLocks noChangeAspect="1"/>
          </p:cNvPicPr>
          <p:nvPr/>
        </p:nvPicPr>
        <p:blipFill>
          <a:blip r:embed="rId3"/>
          <a:stretch>
            <a:fillRect/>
          </a:stretch>
        </p:blipFill>
        <p:spPr>
          <a:xfrm>
            <a:off x="4757557" y="3106228"/>
            <a:ext cx="1095375" cy="990600"/>
          </a:xfrm>
          <a:prstGeom prst="rect">
            <a:avLst/>
          </a:prstGeom>
        </p:spPr>
      </p:pic>
    </p:spTree>
    <p:extLst>
      <p:ext uri="{BB962C8B-B14F-4D97-AF65-F5344CB8AC3E}">
        <p14:creationId xmlns:p14="http://schemas.microsoft.com/office/powerpoint/2010/main" val="1563128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a:extLst>
              <a:ext uri="{FF2B5EF4-FFF2-40B4-BE49-F238E27FC236}">
                <a16:creationId xmlns:a16="http://schemas.microsoft.com/office/drawing/2014/main" id="{8B37E87D-3A45-4465-9933-71DB021D6330}"/>
              </a:ext>
            </a:extLst>
          </p:cNvPr>
          <p:cNvSpPr>
            <a:spLocks noGrp="1" noChangeArrowheads="1"/>
          </p:cNvSpPr>
          <p:nvPr/>
        </p:nvSpPr>
        <p:spPr>
          <a:xfrm>
            <a:off x="514710" y="145242"/>
            <a:ext cx="7467600" cy="1143000"/>
          </a:xfrm>
          <a:prstGeom prst="rect">
            <a:avLst/>
          </a:prstGeom>
        </p:spPr>
        <p:txBody>
          <a:bodyPr vert="horz" anchor="b">
            <a:normAutofit/>
          </a:bodyPr>
          <a:lst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a:defRPr/>
            </a:pPr>
            <a:r>
              <a:rPr lang="en-US" sz="4000" dirty="0"/>
              <a:t>Comments and Suggestions</a:t>
            </a:r>
          </a:p>
        </p:txBody>
      </p:sp>
      <p:sp>
        <p:nvSpPr>
          <p:cNvPr id="10" name="Rectangle 9">
            <a:extLst>
              <a:ext uri="{FF2B5EF4-FFF2-40B4-BE49-F238E27FC236}">
                <a16:creationId xmlns:a16="http://schemas.microsoft.com/office/drawing/2014/main" id="{7BE994AC-2226-4695-A829-771E89FBEDB9}"/>
              </a:ext>
            </a:extLst>
          </p:cNvPr>
          <p:cNvSpPr>
            <a:spLocks noGrp="1" noChangeArrowheads="1"/>
          </p:cNvSpPr>
          <p:nvPr/>
        </p:nvSpPr>
        <p:spPr bwMode="auto">
          <a:xfrm>
            <a:off x="514709" y="1600200"/>
            <a:ext cx="7467600" cy="48737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sz="2000" dirty="0"/>
              <a:t>This is an online bulletin board where you can post comments or suggestions and where you can read what others have posted.  </a:t>
            </a:r>
          </a:p>
          <a:p>
            <a:r>
              <a:rPr lang="en-US" altLang="en-US" sz="2000" dirty="0"/>
              <a:t>This is a great place to make a suggestion or request support that does not need immediate attention.</a:t>
            </a:r>
          </a:p>
          <a:p>
            <a:endParaRPr lang="en-US" altLang="en-US" sz="2000" dirty="0"/>
          </a:p>
          <a:p>
            <a:endParaRPr lang="en-US" altLang="en-US" sz="2000" dirty="0"/>
          </a:p>
          <a:p>
            <a:endParaRPr lang="en-US" altLang="en-US" sz="2000" dirty="0"/>
          </a:p>
          <a:p>
            <a:endParaRPr lang="en-US" altLang="en-US" sz="2000" dirty="0"/>
          </a:p>
          <a:p>
            <a:pPr marL="0" indent="0">
              <a:buNone/>
            </a:pPr>
            <a:endParaRPr lang="en-US" altLang="en-US" sz="2000" dirty="0"/>
          </a:p>
          <a:p>
            <a:r>
              <a:rPr lang="en-US" altLang="en-US" sz="2000" i="1" dirty="0"/>
              <a:t>If you need immediate assistance</a:t>
            </a:r>
            <a:r>
              <a:rPr lang="en-US" altLang="en-US" sz="2000" dirty="0"/>
              <a:t>, please give us a call. Often we will need additional information from you, so a call is usually more expedient than an email.</a:t>
            </a:r>
          </a:p>
        </p:txBody>
      </p:sp>
      <p:pic>
        <p:nvPicPr>
          <p:cNvPr id="8" name="Picture 8" descr="A screenshot of a cell phone&#10;&#10;Description generated with very high confidence">
            <a:extLst>
              <a:ext uri="{FF2B5EF4-FFF2-40B4-BE49-F238E27FC236}">
                <a16:creationId xmlns:a16="http://schemas.microsoft.com/office/drawing/2014/main" id="{B13997DB-7EDE-4CAB-A6E5-C5CE705062AC}"/>
              </a:ext>
            </a:extLst>
          </p:cNvPr>
          <p:cNvPicPr>
            <a:picLocks noChangeAspect="1"/>
          </p:cNvPicPr>
          <p:nvPr/>
        </p:nvPicPr>
        <p:blipFill>
          <a:blip r:embed="rId3"/>
          <a:stretch>
            <a:fillRect/>
          </a:stretch>
        </p:blipFill>
        <p:spPr>
          <a:xfrm>
            <a:off x="2826589" y="3045645"/>
            <a:ext cx="2743200" cy="1715617"/>
          </a:xfrm>
          <a:prstGeom prst="rect">
            <a:avLst/>
          </a:prstGeom>
        </p:spPr>
      </p:pic>
    </p:spTree>
    <p:extLst>
      <p:ext uri="{BB962C8B-B14F-4D97-AF65-F5344CB8AC3E}">
        <p14:creationId xmlns:p14="http://schemas.microsoft.com/office/powerpoint/2010/main" val="1548095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53F5F73-B813-4F66-A1E2-85192606ECA9}"/>
              </a:ext>
            </a:extLst>
          </p:cNvPr>
          <p:cNvSpPr>
            <a:spLocks noGrp="1" noChangeArrowheads="1"/>
          </p:cNvSpPr>
          <p:nvPr/>
        </p:nvSpPr>
        <p:spPr>
          <a:xfrm>
            <a:off x="457200" y="274638"/>
            <a:ext cx="7467600" cy="1143000"/>
          </a:xfrm>
          <a:prstGeom prst="rect">
            <a:avLst/>
          </a:prstGeom>
        </p:spPr>
        <p:txBody>
          <a:bodyPr vert="horz" anchor="b">
            <a:noAutofit/>
          </a:bodyPr>
          <a:lst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algn="ctr">
              <a:defRPr/>
            </a:pPr>
            <a:r>
              <a:rPr lang="en-US" sz="3600" dirty="0"/>
              <a:t/>
            </a:r>
            <a:br>
              <a:rPr lang="en-US" sz="3600" dirty="0"/>
            </a:br>
            <a:r>
              <a:rPr lang="en-US" sz="3200" dirty="0"/>
              <a:t>HELP! </a:t>
            </a:r>
            <a:r>
              <a:rPr lang="en-US" sz="3200" dirty="0" err="1"/>
              <a:t>VAdata’s</a:t>
            </a:r>
            <a:r>
              <a:rPr lang="en-US" sz="3200" dirty="0"/>
              <a:t> not working.</a:t>
            </a:r>
            <a:endParaRPr lang="en-US" sz="3600" dirty="0"/>
          </a:p>
        </p:txBody>
      </p:sp>
      <p:sp>
        <p:nvSpPr>
          <p:cNvPr id="10" name="Rectangle 9">
            <a:extLst>
              <a:ext uri="{FF2B5EF4-FFF2-40B4-BE49-F238E27FC236}">
                <a16:creationId xmlns:a16="http://schemas.microsoft.com/office/drawing/2014/main" id="{B5D7D471-C6F6-4597-B71F-933F0F678354}"/>
              </a:ext>
            </a:extLst>
          </p:cNvPr>
          <p:cNvSpPr>
            <a:spLocks noGrp="1" noChangeArrowheads="1"/>
          </p:cNvSpPr>
          <p:nvPr/>
        </p:nvSpPr>
        <p:spPr bwMode="auto">
          <a:xfrm>
            <a:off x="629728" y="1600200"/>
            <a:ext cx="7467600" cy="48737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a:lnSpc>
                <a:spcPct val="80000"/>
              </a:lnSpc>
              <a:buNone/>
            </a:pPr>
            <a:r>
              <a:rPr lang="en-US" altLang="en-US" sz="2800" dirty="0"/>
              <a:t>If you think something is wrong with </a:t>
            </a:r>
            <a:r>
              <a:rPr lang="en-US" altLang="en-US" sz="2800" dirty="0" err="1"/>
              <a:t>VAdata</a:t>
            </a:r>
            <a:r>
              <a:rPr lang="en-US" altLang="en-US" sz="2800" dirty="0"/>
              <a:t>, please let us know! Give us a call at </a:t>
            </a:r>
            <a:r>
              <a:rPr lang="en-US" altLang="en-US" sz="3200" b="1" dirty="0"/>
              <a:t>804.377.0335 </a:t>
            </a:r>
            <a:r>
              <a:rPr lang="en-US" altLang="en-US" sz="2800" dirty="0"/>
              <a:t>or email us at </a:t>
            </a:r>
            <a:r>
              <a:rPr lang="en-US" altLang="en-US" sz="2800" dirty="0">
                <a:hlinkClick r:id="rId3"/>
              </a:rPr>
              <a:t>vadataadmin@vsdvalliance.org</a:t>
            </a:r>
            <a:r>
              <a:rPr lang="en-US" altLang="en-US" sz="2800" dirty="0"/>
              <a:t>.</a:t>
            </a:r>
          </a:p>
          <a:p>
            <a:pPr algn="ctr">
              <a:lnSpc>
                <a:spcPct val="80000"/>
              </a:lnSpc>
              <a:buFont typeface="Wingdings" panose="05000000000000000000" pitchFamily="2" charset="2"/>
              <a:buNone/>
            </a:pPr>
            <a:endParaRPr lang="en-US" altLang="en-US" sz="2800" dirty="0"/>
          </a:p>
          <a:p>
            <a:pPr algn="ctr">
              <a:lnSpc>
                <a:spcPct val="80000"/>
              </a:lnSpc>
              <a:buFont typeface="Wingdings" panose="05000000000000000000" pitchFamily="2" charset="2"/>
              <a:buNone/>
            </a:pPr>
            <a:r>
              <a:rPr lang="en-US" altLang="en-US" dirty="0"/>
              <a:t>We don’t use VAdata every day in the same ways you do, so sometimes the only way that we know something is broken is when you tell us.</a:t>
            </a:r>
          </a:p>
          <a:p>
            <a:pPr algn="ctr">
              <a:lnSpc>
                <a:spcPct val="80000"/>
              </a:lnSpc>
              <a:buFont typeface="Wingdings" panose="05000000000000000000" pitchFamily="2" charset="2"/>
              <a:buNone/>
            </a:pPr>
            <a:endParaRPr lang="en-US" altLang="en-US" dirty="0"/>
          </a:p>
          <a:p>
            <a:pPr algn="ctr">
              <a:lnSpc>
                <a:spcPct val="80000"/>
              </a:lnSpc>
              <a:buNone/>
            </a:pPr>
            <a:r>
              <a:rPr lang="en-US" dirty="0"/>
              <a:t>We also like to talk with you by phone when you have questions, because we need additional information from you in order to adequately address your concern.</a:t>
            </a:r>
          </a:p>
        </p:txBody>
      </p:sp>
    </p:spTree>
    <p:extLst>
      <p:ext uri="{BB962C8B-B14F-4D97-AF65-F5344CB8AC3E}">
        <p14:creationId xmlns:p14="http://schemas.microsoft.com/office/powerpoint/2010/main" val="22987735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pPr algn="ctr">
              <a:defRPr/>
            </a:pPr>
            <a:r>
              <a:rPr lang="en-US" sz="3200" dirty="0"/>
              <a:t>Who do I contact if I have Questions?</a:t>
            </a:r>
          </a:p>
        </p:txBody>
      </p:sp>
      <p:sp>
        <p:nvSpPr>
          <p:cNvPr id="6" name="Rectangle 5">
            <a:extLst>
              <a:ext uri="{FF2B5EF4-FFF2-40B4-BE49-F238E27FC236}">
                <a16:creationId xmlns:a16="http://schemas.microsoft.com/office/drawing/2014/main" id="{64E71E55-80EA-415B-9539-B8C6230DC3A9}"/>
              </a:ext>
            </a:extLst>
          </p:cNvPr>
          <p:cNvSpPr>
            <a:spLocks noGrp="1" noChangeArrowheads="1"/>
          </p:cNvSpPr>
          <p:nvPr/>
        </p:nvSpPr>
        <p:spPr bwMode="auto">
          <a:xfrm>
            <a:off x="457200" y="1981200"/>
            <a:ext cx="7467600" cy="4492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a:buNone/>
            </a:pPr>
            <a:r>
              <a:rPr lang="en-US" sz="2800" b="1" dirty="0"/>
              <a:t>Tamara Mason</a:t>
            </a:r>
            <a:r>
              <a:rPr lang="en-US" sz="2800" dirty="0"/>
              <a:t>, </a:t>
            </a:r>
            <a:endParaRPr lang="en-US"/>
          </a:p>
          <a:p>
            <a:pPr algn="ctr">
              <a:buNone/>
            </a:pPr>
            <a:r>
              <a:rPr lang="en-US" sz="2800" dirty="0"/>
              <a:t>SDVA Data System Manager</a:t>
            </a:r>
            <a:endParaRPr lang="en-US" dirty="0"/>
          </a:p>
          <a:p>
            <a:pPr algn="ctr">
              <a:buNone/>
            </a:pPr>
            <a:r>
              <a:rPr lang="en-US" sz="2800" dirty="0">
                <a:hlinkClick r:id="rId3"/>
              </a:rPr>
              <a:t>tmason@vsdvalliance.org</a:t>
            </a:r>
            <a:r>
              <a:rPr lang="en-US" sz="2800" dirty="0"/>
              <a:t> or </a:t>
            </a:r>
            <a:endParaRPr lang="en-US"/>
          </a:p>
          <a:p>
            <a:pPr algn="ctr">
              <a:buNone/>
            </a:pPr>
            <a:r>
              <a:rPr lang="en-US" sz="2800" b="1" dirty="0"/>
              <a:t>804.377.0335  </a:t>
            </a:r>
            <a:endParaRPr lang="en-US"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421168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3"/>
          <p:cNvSpPr>
            <a:spLocks noGrp="1" noChangeArrowheads="1"/>
          </p:cNvSpPr>
          <p:nvPr>
            <p:ph type="title"/>
          </p:nvPr>
        </p:nvSpPr>
        <p:spPr/>
        <p:txBody>
          <a:bodyPr/>
          <a:lstStyle/>
          <a:p>
            <a:pPr>
              <a:defRPr/>
            </a:pPr>
            <a:r>
              <a:rPr lang="en-US" sz="4000" dirty="0"/>
              <a:t>What is Documenting Our Work?</a:t>
            </a:r>
          </a:p>
        </p:txBody>
      </p:sp>
      <p:sp>
        <p:nvSpPr>
          <p:cNvPr id="12291" name="Rectangle 14"/>
          <p:cNvSpPr>
            <a:spLocks noGrp="1" noChangeArrowheads="1"/>
          </p:cNvSpPr>
          <p:nvPr>
            <p:ph sz="quarter" idx="1"/>
          </p:nvPr>
        </p:nvSpPr>
        <p:spPr>
          <a:xfrm>
            <a:off x="457200" y="1828800"/>
            <a:ext cx="7467600" cy="4645025"/>
          </a:xfrm>
        </p:spPr>
        <p:txBody>
          <a:bodyPr/>
          <a:lstStyle/>
          <a:p>
            <a:pPr>
              <a:lnSpc>
                <a:spcPct val="80000"/>
              </a:lnSpc>
            </a:pPr>
            <a:r>
              <a:rPr lang="en-US" altLang="en-US" sz="2800" dirty="0"/>
              <a:t>Documenting Our Work is a national initiative to develop tools to gather outcome data on the impact and value of services provided by local domestic violence programs.  </a:t>
            </a:r>
          </a:p>
          <a:p>
            <a:pPr>
              <a:lnSpc>
                <a:spcPct val="80000"/>
              </a:lnSpc>
            </a:pPr>
            <a:endParaRPr lang="en-US" altLang="en-US" sz="2800" dirty="0"/>
          </a:p>
          <a:p>
            <a:pPr>
              <a:lnSpc>
                <a:spcPct val="80000"/>
              </a:lnSpc>
            </a:pPr>
            <a:r>
              <a:rPr lang="en-US" altLang="en-US" sz="2800" dirty="0"/>
              <a:t>It requires a specific type of data collection—collecting data directly from survivors. </a:t>
            </a:r>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p:txBody>
      </p:sp>
    </p:spTree>
    <p:extLst>
      <p:ext uri="{BB962C8B-B14F-4D97-AF65-F5344CB8AC3E}">
        <p14:creationId xmlns:p14="http://schemas.microsoft.com/office/powerpoint/2010/main" val="1460915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defRPr/>
            </a:pPr>
            <a:r>
              <a:rPr lang="en-US" sz="4000" dirty="0"/>
              <a:t>What are “outcomes”?</a:t>
            </a:r>
          </a:p>
        </p:txBody>
      </p:sp>
      <p:sp>
        <p:nvSpPr>
          <p:cNvPr id="13315" name="Rectangle 3"/>
          <p:cNvSpPr>
            <a:spLocks noGrp="1" noChangeArrowheads="1"/>
          </p:cNvSpPr>
          <p:nvPr>
            <p:ph sz="quarter" idx="1"/>
          </p:nvPr>
        </p:nvSpPr>
        <p:spPr>
          <a:xfrm>
            <a:off x="457200" y="1600200"/>
            <a:ext cx="7467600" cy="4873625"/>
          </a:xfrm>
        </p:spPr>
        <p:txBody>
          <a:bodyPr/>
          <a:lstStyle/>
          <a:p>
            <a:pPr>
              <a:buFont typeface="Wingdings" panose="05000000000000000000" pitchFamily="2" charset="2"/>
              <a:buNone/>
            </a:pPr>
            <a:r>
              <a:rPr lang="en-US" altLang="en-US" sz="2800" dirty="0"/>
              <a:t>Outcomes are the changes, benefits, learning or other effects that can happen as a result of services.</a:t>
            </a:r>
          </a:p>
          <a:p>
            <a:pPr>
              <a:buFont typeface="Wingdings" panose="05000000000000000000" pitchFamily="2" charset="2"/>
              <a:buNone/>
            </a:pPr>
            <a:endParaRPr lang="en-US" altLang="en-US" sz="2800" dirty="0"/>
          </a:p>
          <a:p>
            <a:pPr>
              <a:buNone/>
            </a:pPr>
            <a:r>
              <a:rPr lang="en-US" altLang="en-US" sz="2800" dirty="0"/>
              <a:t>Outcomes help document that our services make a difference to survivors, and allow survivors to share about the impact of services in their own words.</a:t>
            </a:r>
          </a:p>
        </p:txBody>
      </p:sp>
    </p:spTree>
    <p:extLst>
      <p:ext uri="{BB962C8B-B14F-4D97-AF65-F5344CB8AC3E}">
        <p14:creationId xmlns:p14="http://schemas.microsoft.com/office/powerpoint/2010/main" val="3635606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pPr>
              <a:defRPr/>
            </a:pPr>
            <a:r>
              <a:rPr lang="en-US" sz="3600" dirty="0"/>
              <a:t>Virginia’s DOW surveys track these FVPSA outcomes:</a:t>
            </a:r>
          </a:p>
        </p:txBody>
      </p:sp>
      <p:sp>
        <p:nvSpPr>
          <p:cNvPr id="17410" name="Rectangle 3"/>
          <p:cNvSpPr>
            <a:spLocks noGrp="1" noChangeArrowheads="1"/>
          </p:cNvSpPr>
          <p:nvPr>
            <p:ph sz="quarter" idx="1"/>
          </p:nvPr>
        </p:nvSpPr>
        <p:spPr>
          <a:xfrm>
            <a:off x="457200" y="1600200"/>
            <a:ext cx="7467600" cy="4873625"/>
          </a:xfrm>
        </p:spPr>
        <p:txBody>
          <a:bodyPr/>
          <a:lstStyle/>
          <a:p>
            <a:pPr marL="344488" lvl="1" indent="0">
              <a:buFont typeface="Wingdings 2" panose="05020102010507070707" pitchFamily="18" charset="2"/>
              <a:buNone/>
              <a:defRPr/>
            </a:pPr>
            <a:r>
              <a:rPr lang="en-US" altLang="en-US" sz="2800" dirty="0"/>
              <a:t>As a result of contact with the domestic violence program:</a:t>
            </a:r>
          </a:p>
          <a:p>
            <a:pPr marL="858838" lvl="1" indent="-514350">
              <a:buFont typeface="+mj-lt"/>
              <a:buAutoNum type="arabicPeriod"/>
              <a:defRPr/>
            </a:pPr>
            <a:r>
              <a:rPr lang="en-US" altLang="en-US" sz="2800" dirty="0"/>
              <a:t>75% or more of domestic violence survivors will have strategies for enhancing their safety. </a:t>
            </a:r>
          </a:p>
          <a:p>
            <a:pPr marL="858838" lvl="1" indent="-514350">
              <a:buFont typeface="+mj-lt"/>
              <a:buAutoNum type="arabicPeriod"/>
              <a:defRPr/>
            </a:pPr>
            <a:r>
              <a:rPr lang="en-US" altLang="en-US" sz="2800" dirty="0"/>
              <a:t>75% or more of domestic violence survivors will have knowledge of available community resources. </a:t>
            </a:r>
          </a:p>
          <a:p>
            <a:pPr marL="571500" indent="-571500">
              <a:buFont typeface="Wingdings" panose="05000000000000000000" pitchFamily="2" charset="2"/>
              <a:buNone/>
              <a:defRPr/>
            </a:pPr>
            <a:endParaRPr lang="en-US" altLang="en-US" dirty="0"/>
          </a:p>
        </p:txBody>
      </p:sp>
    </p:spTree>
    <p:extLst>
      <p:ext uri="{BB962C8B-B14F-4D97-AF65-F5344CB8AC3E}">
        <p14:creationId xmlns:p14="http://schemas.microsoft.com/office/powerpoint/2010/main" val="35080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sz="4000" dirty="0"/>
              <a:t>There are 2 DOW surveys:</a:t>
            </a:r>
          </a:p>
        </p:txBody>
      </p:sp>
      <p:sp>
        <p:nvSpPr>
          <p:cNvPr id="12291" name="Rectangle 3"/>
          <p:cNvSpPr>
            <a:spLocks noGrp="1" noChangeArrowheads="1"/>
          </p:cNvSpPr>
          <p:nvPr>
            <p:ph sz="quarter" idx="2"/>
          </p:nvPr>
        </p:nvSpPr>
        <p:spPr/>
        <p:txBody>
          <a:bodyPr/>
          <a:lstStyle/>
          <a:p>
            <a:pPr marL="0" indent="0" algn="ctr" eaLnBrk="1" hangingPunct="1">
              <a:lnSpc>
                <a:spcPct val="90000"/>
              </a:lnSpc>
              <a:buNone/>
            </a:pPr>
            <a:r>
              <a:rPr lang="en-US" sz="1800" dirty="0"/>
              <a:t>To be made available to people who are accessing shelter services.</a:t>
            </a:r>
          </a:p>
          <a:p>
            <a:pPr eaLnBrk="1" hangingPunct="1">
              <a:lnSpc>
                <a:spcPct val="90000"/>
              </a:lnSpc>
            </a:pPr>
            <a:endParaRPr lang="en-US" dirty="0"/>
          </a:p>
          <a:p>
            <a:pPr eaLnBrk="1" hangingPunct="1">
              <a:lnSpc>
                <a:spcPct val="90000"/>
              </a:lnSpc>
              <a:buFont typeface="Wingdings" pitchFamily="2" charset="2"/>
              <a:buNone/>
            </a:pPr>
            <a:endParaRPr lang="en-US" dirty="0"/>
          </a:p>
          <a:p>
            <a:pPr eaLnBrk="1" hangingPunct="1">
              <a:lnSpc>
                <a:spcPct val="90000"/>
              </a:lnSpc>
              <a:buFont typeface="Wingdings" pitchFamily="2" charset="2"/>
              <a:buNone/>
            </a:pPr>
            <a:endParaRPr lang="en-US" dirty="0"/>
          </a:p>
        </p:txBody>
      </p:sp>
      <p:sp>
        <p:nvSpPr>
          <p:cNvPr id="5" name="Content Placeholder 4"/>
          <p:cNvSpPr>
            <a:spLocks noGrp="1"/>
          </p:cNvSpPr>
          <p:nvPr>
            <p:ph sz="quarter" idx="4"/>
          </p:nvPr>
        </p:nvSpPr>
        <p:spPr/>
        <p:txBody>
          <a:bodyPr/>
          <a:lstStyle/>
          <a:p>
            <a:pPr marL="0" indent="0" algn="ctr">
              <a:buNone/>
            </a:pPr>
            <a:r>
              <a:rPr lang="en-US" sz="1800" dirty="0"/>
              <a:t>To be made available to people who are using other in-person advocacy services.  </a:t>
            </a:r>
          </a:p>
          <a:p>
            <a:endParaRPr lang="en-US" dirty="0"/>
          </a:p>
        </p:txBody>
      </p:sp>
      <p:sp>
        <p:nvSpPr>
          <p:cNvPr id="3" name="Text Placeholder 2"/>
          <p:cNvSpPr>
            <a:spLocks noGrp="1"/>
          </p:cNvSpPr>
          <p:nvPr>
            <p:ph type="body" sz="quarter" idx="1"/>
          </p:nvPr>
        </p:nvSpPr>
        <p:spPr/>
        <p:txBody>
          <a:bodyPr/>
          <a:lstStyle/>
          <a:p>
            <a:pPr algn="ctr"/>
            <a:r>
              <a:rPr lang="en-US" dirty="0"/>
              <a:t>Shelter Resident Survey</a:t>
            </a:r>
          </a:p>
        </p:txBody>
      </p:sp>
      <p:sp>
        <p:nvSpPr>
          <p:cNvPr id="4" name="Text Placeholder 3"/>
          <p:cNvSpPr>
            <a:spLocks noGrp="1"/>
          </p:cNvSpPr>
          <p:nvPr>
            <p:ph type="body" sz="quarter" idx="3"/>
          </p:nvPr>
        </p:nvSpPr>
        <p:spPr/>
        <p:txBody>
          <a:bodyPr/>
          <a:lstStyle/>
          <a:p>
            <a:pPr algn="ctr"/>
            <a:r>
              <a:rPr lang="en-US" dirty="0"/>
              <a:t>Community-Based Services Survey </a:t>
            </a:r>
          </a:p>
        </p:txBody>
      </p:sp>
      <p:pic>
        <p:nvPicPr>
          <p:cNvPr id="2" name="Picture 1"/>
          <p:cNvPicPr>
            <a:picLocks noChangeAspect="1"/>
          </p:cNvPicPr>
          <p:nvPr/>
        </p:nvPicPr>
        <p:blipFill>
          <a:blip r:embed="rId2"/>
          <a:stretch>
            <a:fillRect/>
          </a:stretch>
        </p:blipFill>
        <p:spPr>
          <a:xfrm>
            <a:off x="4981575" y="3348116"/>
            <a:ext cx="2509239" cy="3163824"/>
          </a:xfrm>
          <a:prstGeom prst="rect">
            <a:avLst/>
          </a:prstGeom>
        </p:spPr>
      </p:pic>
      <p:pic>
        <p:nvPicPr>
          <p:cNvPr id="6" name="Picture 5"/>
          <p:cNvPicPr>
            <a:picLocks noChangeAspect="1"/>
          </p:cNvPicPr>
          <p:nvPr/>
        </p:nvPicPr>
        <p:blipFill>
          <a:blip r:embed="rId3"/>
          <a:stretch>
            <a:fillRect/>
          </a:stretch>
        </p:blipFill>
        <p:spPr>
          <a:xfrm>
            <a:off x="1031841" y="3348116"/>
            <a:ext cx="2508317" cy="316382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r>
              <a:rPr lang="en-US" sz="4000" dirty="0"/>
              <a:t>What is included in the surveys?</a:t>
            </a:r>
          </a:p>
        </p:txBody>
      </p:sp>
      <p:sp>
        <p:nvSpPr>
          <p:cNvPr id="13315" name="Rectangle 3"/>
          <p:cNvSpPr>
            <a:spLocks noGrp="1" noChangeArrowheads="1"/>
          </p:cNvSpPr>
          <p:nvPr>
            <p:ph sz="quarter" idx="1"/>
          </p:nvPr>
        </p:nvSpPr>
        <p:spPr>
          <a:xfrm>
            <a:off x="457200" y="1600200"/>
            <a:ext cx="7620000" cy="4873752"/>
          </a:xfrm>
        </p:spPr>
        <p:txBody>
          <a:bodyPr/>
          <a:lstStyle/>
          <a:p>
            <a:r>
              <a:rPr lang="en-US" sz="2600" dirty="0"/>
              <a:t>The </a:t>
            </a:r>
            <a:r>
              <a:rPr lang="en-US" sz="2600" b="1" dirty="0"/>
              <a:t>Shelter Resident </a:t>
            </a:r>
            <a:r>
              <a:rPr lang="en-US" sz="2600" dirty="0"/>
              <a:t>and </a:t>
            </a:r>
            <a:r>
              <a:rPr lang="en-US" sz="2600" b="1" dirty="0"/>
              <a:t>Community-Based Services</a:t>
            </a:r>
            <a:r>
              <a:rPr lang="en-US" sz="2600" dirty="0"/>
              <a:t> surveys are essentially identical.</a:t>
            </a:r>
          </a:p>
          <a:p>
            <a:pPr eaLnBrk="1" hangingPunct="1"/>
            <a:r>
              <a:rPr lang="en-US" sz="2600" dirty="0"/>
              <a:t>Each survey: </a:t>
            </a:r>
          </a:p>
          <a:p>
            <a:pPr marL="639445" lvl="1"/>
            <a:r>
              <a:rPr lang="en-US" sz="2600" dirty="0"/>
              <a:t>offers adult survivors the opportunity to identify help that they needed and received (or did not).</a:t>
            </a:r>
          </a:p>
          <a:p>
            <a:pPr marL="639445" lvl="1"/>
            <a:r>
              <a:rPr lang="en-US" sz="2600" dirty="0"/>
              <a:t>provides some outcome information about the impact of services.</a:t>
            </a:r>
          </a:p>
          <a:p>
            <a:pPr marL="639445" lvl="1"/>
            <a:r>
              <a:rPr lang="en-US" sz="2600" dirty="0"/>
              <a:t>gives respondents the opportunity to share in their own words.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110"/>
            <a:ext cx="7956430" cy="1143000"/>
          </a:xfrm>
        </p:spPr>
        <p:txBody>
          <a:bodyPr>
            <a:normAutofit fontScale="90000"/>
          </a:bodyPr>
          <a:lstStyle/>
          <a:p>
            <a:r>
              <a:rPr lang="en-US" sz="4000" dirty="0"/>
              <a:t>How to Print the Surveys from </a:t>
            </a:r>
            <a:r>
              <a:rPr lang="en-US" sz="4000" dirty="0" err="1"/>
              <a:t>VAdata</a:t>
            </a:r>
          </a:p>
        </p:txBody>
      </p:sp>
      <p:sp>
        <p:nvSpPr>
          <p:cNvPr id="3" name="Content Placeholder 2"/>
          <p:cNvSpPr>
            <a:spLocks noGrp="1"/>
          </p:cNvSpPr>
          <p:nvPr>
            <p:ph sz="quarter" idx="1"/>
          </p:nvPr>
        </p:nvSpPr>
        <p:spPr>
          <a:xfrm>
            <a:off x="457200" y="1355785"/>
            <a:ext cx="3657600" cy="4191000"/>
          </a:xfrm>
        </p:spPr>
        <p:txBody>
          <a:bodyPr/>
          <a:lstStyle/>
          <a:p>
            <a:r>
              <a:rPr lang="en-US" sz="2000" dirty="0"/>
              <a:t>Go to the </a:t>
            </a:r>
            <a:r>
              <a:rPr lang="en-US" sz="2000" dirty="0" err="1"/>
              <a:t>VAdata</a:t>
            </a:r>
            <a:r>
              <a:rPr lang="en-US" sz="2000" dirty="0"/>
              <a:t> Main Menu and click GO beside “Forms, Printable” in the </a:t>
            </a:r>
            <a:r>
              <a:rPr lang="en-US" sz="2000" b="1" dirty="0" err="1"/>
              <a:t>VAdata</a:t>
            </a:r>
            <a:r>
              <a:rPr lang="en-US" sz="2000" b="1" dirty="0"/>
              <a:t> Tools</a:t>
            </a:r>
            <a:r>
              <a:rPr lang="en-US" sz="2000" dirty="0"/>
              <a:t> section.</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lvl="1" indent="0">
              <a:spcBef>
                <a:spcPts val="600"/>
              </a:spcBef>
              <a:buSzPct val="70000"/>
              <a:buNone/>
            </a:pPr>
            <a:endParaRPr lang="en-US" sz="2000" dirty="0"/>
          </a:p>
          <a:p>
            <a:endParaRPr lang="en-US" sz="2000" dirty="0"/>
          </a:p>
          <a:p>
            <a:endParaRPr lang="en-US" dirty="0"/>
          </a:p>
        </p:txBody>
      </p:sp>
      <p:sp>
        <p:nvSpPr>
          <p:cNvPr id="5" name="Content Placeholder 4"/>
          <p:cNvSpPr>
            <a:spLocks noGrp="1"/>
          </p:cNvSpPr>
          <p:nvPr>
            <p:ph sz="quarter" idx="2"/>
          </p:nvPr>
        </p:nvSpPr>
        <p:spPr>
          <a:xfrm>
            <a:off x="4270248" y="1341408"/>
            <a:ext cx="4035552" cy="4572000"/>
          </a:xfrm>
        </p:spPr>
        <p:txBody>
          <a:bodyPr/>
          <a:lstStyle/>
          <a:p>
            <a:r>
              <a:rPr lang="en-US" sz="2000" dirty="0"/>
              <a:t>Click on the survey that you want to download (Community-Based Services or Shelter Services).  The survey will download automatically and you can print the .pdf form.</a:t>
            </a:r>
          </a:p>
        </p:txBody>
      </p:sp>
      <p:pic>
        <p:nvPicPr>
          <p:cNvPr id="4" name="Picture 3" descr="DOW Printable Forms.jpg"/>
          <p:cNvPicPr>
            <a:picLocks noChangeAspect="1"/>
          </p:cNvPicPr>
          <p:nvPr/>
        </p:nvPicPr>
        <p:blipFill>
          <a:blip r:embed="rId2" cstate="print"/>
          <a:stretch>
            <a:fillRect/>
          </a:stretch>
        </p:blipFill>
        <p:spPr>
          <a:xfrm>
            <a:off x="1236578" y="2675374"/>
            <a:ext cx="1757513" cy="3175507"/>
          </a:xfrm>
          <a:prstGeom prst="rect">
            <a:avLst/>
          </a:prstGeom>
          <a:ln>
            <a:solidFill>
              <a:schemeClr val="tx1"/>
            </a:solidFill>
          </a:ln>
        </p:spPr>
      </p:pic>
      <p:pic>
        <p:nvPicPr>
          <p:cNvPr id="7" name="Picture 6" descr="DOW Printable Forms Arrows.jpg"/>
          <p:cNvPicPr>
            <a:picLocks noChangeAspect="1"/>
          </p:cNvPicPr>
          <p:nvPr/>
        </p:nvPicPr>
        <p:blipFill>
          <a:blip r:embed="rId3" cstate="print"/>
          <a:stretch>
            <a:fillRect/>
          </a:stretch>
        </p:blipFill>
        <p:spPr>
          <a:xfrm>
            <a:off x="4559717" y="3250721"/>
            <a:ext cx="3288883" cy="2596487"/>
          </a:xfrm>
          <a:prstGeom prst="rect">
            <a:avLst/>
          </a:prstGeom>
        </p:spPr>
      </p:pic>
      <p:sp>
        <p:nvSpPr>
          <p:cNvPr id="6" name="TextBox 5"/>
          <p:cNvSpPr txBox="1"/>
          <p:nvPr/>
        </p:nvSpPr>
        <p:spPr>
          <a:xfrm>
            <a:off x="457200" y="6110347"/>
            <a:ext cx="7848600" cy="646331"/>
          </a:xfrm>
          <a:prstGeom prst="rect">
            <a:avLst/>
          </a:prstGeom>
          <a:noFill/>
        </p:spPr>
        <p:txBody>
          <a:bodyPr wrap="square" rtlCol="0" anchor="t">
            <a:spAutoFit/>
          </a:bodyPr>
          <a:lstStyle/>
          <a:p>
            <a:pPr marL="0" lvl="1" algn="ctr"/>
            <a:r>
              <a:rPr lang="en-US" i="1" dirty="0">
                <a:latin typeface="Arial"/>
                <a:cs typeface="Arial"/>
              </a:rPr>
              <a:t>Watch the how-to video by clicking </a:t>
            </a:r>
            <a:r>
              <a:rPr lang="en-US" b="1" i="1" u="sng" dirty="0">
                <a:latin typeface="Arial"/>
                <a:cs typeface="Arial"/>
                <a:hlinkClick r:id="rId4"/>
              </a:rPr>
              <a:t>here</a:t>
            </a:r>
            <a:r>
              <a:rPr lang="en-US" i="1" dirty="0">
                <a:latin typeface="Arial"/>
                <a:cs typeface="Arial"/>
              </a:rPr>
              <a:t>. (It's a bit dated but the instructions are the same.</a:t>
            </a:r>
            <a:r>
              <a:rPr lang="en-US" dirty="0">
                <a:latin typeface="Arial"/>
                <a:cs typeface="Arial"/>
              </a:rPr>
              <a:t>    )</a:t>
            </a:r>
            <a:endParaRPr lang="en-US" dirty="0"/>
          </a:p>
        </p:txBody>
      </p:sp>
      <p:sp>
        <p:nvSpPr>
          <p:cNvPr id="8" name="Smiley Face 7">
            <a:extLst>
              <a:ext uri="{FF2B5EF4-FFF2-40B4-BE49-F238E27FC236}">
                <a16:creationId xmlns:a16="http://schemas.microsoft.com/office/drawing/2014/main" id="{F3D4D08D-29AF-4CEB-AFF7-3A9D45DF0037}"/>
              </a:ext>
            </a:extLst>
          </p:cNvPr>
          <p:cNvSpPr/>
          <p:nvPr/>
        </p:nvSpPr>
        <p:spPr>
          <a:xfrm>
            <a:off x="4963064" y="6465497"/>
            <a:ext cx="195533" cy="19553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153400" cy="1143000"/>
          </a:xfrm>
        </p:spPr>
        <p:txBody>
          <a:bodyPr>
            <a:noAutofit/>
          </a:bodyPr>
          <a:lstStyle/>
          <a:p>
            <a:pPr eaLnBrk="1" hangingPunct="1"/>
            <a:r>
              <a:rPr lang="en-US" sz="3500" dirty="0"/>
              <a:t>When/How Do We Hand Out the Surveys? </a:t>
            </a:r>
          </a:p>
        </p:txBody>
      </p:sp>
      <p:sp>
        <p:nvSpPr>
          <p:cNvPr id="18435" name="Rectangle 3"/>
          <p:cNvSpPr>
            <a:spLocks noGrp="1" noChangeArrowheads="1"/>
          </p:cNvSpPr>
          <p:nvPr>
            <p:ph sz="quarter" idx="1"/>
          </p:nvPr>
        </p:nvSpPr>
        <p:spPr>
          <a:xfrm>
            <a:off x="457200" y="2057400"/>
            <a:ext cx="7467600" cy="4416552"/>
          </a:xfrm>
        </p:spPr>
        <p:txBody>
          <a:bodyPr/>
          <a:lstStyle/>
          <a:p>
            <a:r>
              <a:rPr lang="en-US" sz="2800" b="1" dirty="0"/>
              <a:t>Community-Based Services: </a:t>
            </a:r>
            <a:r>
              <a:rPr lang="en-US" sz="2800" dirty="0"/>
              <a:t>Give a survey to each adult who receives services from your agency on </a:t>
            </a:r>
            <a:r>
              <a:rPr lang="en-US" sz="2800" u="sng" dirty="0"/>
              <a:t>at least 3 different dates</a:t>
            </a:r>
            <a:r>
              <a:rPr lang="en-US" sz="2800" dirty="0"/>
              <a:t>. </a:t>
            </a:r>
          </a:p>
          <a:p>
            <a:endParaRPr lang="en-US" sz="2800" dirty="0"/>
          </a:p>
          <a:p>
            <a:r>
              <a:rPr lang="en-US" sz="2800" b="1" dirty="0"/>
              <a:t>Shelter Services:</a:t>
            </a:r>
            <a:r>
              <a:rPr lang="en-US" sz="2800" dirty="0"/>
              <a:t> Give a survey to residents at the point that you think they are about mid-way through their shelter stay.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6" ma:contentTypeDescription="Create a new document." ma:contentTypeScope="" ma:versionID="3b060f6cd7f70a4485216f7f5e00e528">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9d9e716d83cc716f7782fc94ea16627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7850B4-A3A2-405F-8911-261D01DE428E}">
  <ds:schemaRefs>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http://purl.org/dc/elements/1.1/"/>
    <ds:schemaRef ds:uri="http://www.w3.org/XML/1998/namespace"/>
    <ds:schemaRef ds:uri="8f717612-3002-4c7f-8035-76070f6e149a"/>
    <ds:schemaRef ds:uri="b8af06d5-a303-4c79-94d7-ae40213dcb67"/>
    <ds:schemaRef ds:uri="http://schemas.microsoft.com/office/2006/metadata/properties"/>
  </ds:schemaRefs>
</ds:datastoreItem>
</file>

<file path=customXml/itemProps2.xml><?xml version="1.0" encoding="utf-8"?>
<ds:datastoreItem xmlns:ds="http://schemas.openxmlformats.org/officeDocument/2006/customXml" ds:itemID="{767C57E8-D84D-449B-9592-B825CC55E0FD}">
  <ds:schemaRefs>
    <ds:schemaRef ds:uri="http://schemas.microsoft.com/sharepoint/v3/contenttype/forms"/>
  </ds:schemaRefs>
</ds:datastoreItem>
</file>

<file path=customXml/itemProps3.xml><?xml version="1.0" encoding="utf-8"?>
<ds:datastoreItem xmlns:ds="http://schemas.openxmlformats.org/officeDocument/2006/customXml" ds:itemID="{69B0EAF9-22C7-4A4C-85C9-2F39F8B8CF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585</TotalTime>
  <Words>1151</Words>
  <Application>Microsoft Office PowerPoint</Application>
  <PresentationFormat>On-screen Show (4:3)</PresentationFormat>
  <Paragraphs>159</Paragraphs>
  <Slides>24</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Franklin Gothic Book</vt:lpstr>
      <vt:lpstr>Franklin Gothic Medium</vt:lpstr>
      <vt:lpstr>Wingdings</vt:lpstr>
      <vt:lpstr>Wingdings 2</vt:lpstr>
      <vt:lpstr>Theme1</vt:lpstr>
      <vt:lpstr>Documenting Our Work Surveys</vt:lpstr>
      <vt:lpstr>Documenting Our Work</vt:lpstr>
      <vt:lpstr>What is Documenting Our Work?</vt:lpstr>
      <vt:lpstr>What are “outcomes”?</vt:lpstr>
      <vt:lpstr>Virginia’s DOW surveys track these FVPSA outcomes:</vt:lpstr>
      <vt:lpstr>There are 2 DOW surveys:</vt:lpstr>
      <vt:lpstr>What is included in the surveys?</vt:lpstr>
      <vt:lpstr>How to Print the Surveys from VAdata</vt:lpstr>
      <vt:lpstr>When/How Do We Hand Out the Surveys? </vt:lpstr>
      <vt:lpstr>What happens When a Client Completes A Survey?</vt:lpstr>
      <vt:lpstr>What Happens When the Action Alliance Receives the Surveys?</vt:lpstr>
      <vt:lpstr>How will this data be helpful to us?</vt:lpstr>
      <vt:lpstr>How will this data be helpful on a national level?</vt:lpstr>
      <vt:lpstr>Will there be other outcomes from this data?</vt:lpstr>
      <vt:lpstr>Questions About Documenting Our Work:</vt:lpstr>
      <vt:lpstr>Questions (Cont.):</vt:lpstr>
      <vt:lpstr>Questions (Cont.):</vt:lpstr>
      <vt:lpstr>Questions (Cont.):</vt:lpstr>
      <vt:lpstr>Questions (Cont.):</vt:lpstr>
      <vt:lpstr>Questions (Cont.):</vt:lpstr>
      <vt:lpstr>Help Options</vt:lpstr>
      <vt:lpstr>PowerPoint Presentation</vt:lpstr>
      <vt:lpstr>PowerPoint Presentation</vt:lpstr>
      <vt:lpstr>Who do I contact if I have Questions?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Documenting Our Work</dc:title>
  <dc:creator>sherrie</dc:creator>
  <cp:lastModifiedBy>Meyer, Courtney (DCJS)</cp:lastModifiedBy>
  <cp:revision>212</cp:revision>
  <dcterms:created xsi:type="dcterms:W3CDTF">2008-07-29T15:10:12Z</dcterms:created>
  <dcterms:modified xsi:type="dcterms:W3CDTF">2019-06-05T18:57:58Z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y fmtid="{D5CDD505-2E9C-101B-9397-08002B2CF9AE}" pid="3" name="AuthorIds_UIVersion_2048">
    <vt:lpwstr>147</vt:lpwstr>
  </property>
  <property fmtid="{D5CDD505-2E9C-101B-9397-08002B2CF9AE}" pid="4" name="AuthorIds_UIVersion_2560">
    <vt:lpwstr>147</vt:lpwstr>
  </property>
  <property fmtid="{D5CDD505-2E9C-101B-9397-08002B2CF9AE}" pid="5" name="AuthorIds_UIVersion_3072">
    <vt:lpwstr>147</vt:lpwstr>
  </property>
  <property fmtid="{D5CDD505-2E9C-101B-9397-08002B2CF9AE}" pid="6" name="AuthorIds_UIVersion_3584">
    <vt:lpwstr>147</vt:lpwstr>
  </property>
  <property fmtid="{D5CDD505-2E9C-101B-9397-08002B2CF9AE}" pid="7" name="AuthorIds_UIVersion_4096">
    <vt:lpwstr>147</vt:lpwstr>
  </property>
  <property fmtid="{D5CDD505-2E9C-101B-9397-08002B2CF9AE}" pid="8" name="AuthorIds_UIVersion_4608">
    <vt:lpwstr>147</vt:lpwstr>
  </property>
</Properties>
</file>